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76" r:id="rId2"/>
    <p:sldId id="502" r:id="rId3"/>
    <p:sldId id="503" r:id="rId4"/>
    <p:sldId id="477" r:id="rId5"/>
    <p:sldId id="478" r:id="rId6"/>
    <p:sldId id="479" r:id="rId7"/>
    <p:sldId id="483" r:id="rId8"/>
    <p:sldId id="484" r:id="rId9"/>
    <p:sldId id="480" r:id="rId10"/>
    <p:sldId id="485" r:id="rId11"/>
    <p:sldId id="481" r:id="rId12"/>
    <p:sldId id="486" r:id="rId13"/>
    <p:sldId id="487" r:id="rId14"/>
    <p:sldId id="488" r:id="rId15"/>
    <p:sldId id="490" r:id="rId16"/>
    <p:sldId id="491" r:id="rId17"/>
    <p:sldId id="492" r:id="rId18"/>
    <p:sldId id="493" r:id="rId19"/>
    <p:sldId id="482" r:id="rId20"/>
    <p:sldId id="494" r:id="rId21"/>
    <p:sldId id="495" r:id="rId22"/>
    <p:sldId id="489" r:id="rId23"/>
    <p:sldId id="496" r:id="rId24"/>
    <p:sldId id="497" r:id="rId25"/>
    <p:sldId id="498" r:id="rId26"/>
    <p:sldId id="500" r:id="rId27"/>
    <p:sldId id="501" r:id="rId28"/>
    <p:sldId id="322" r:id="rId29"/>
    <p:sldId id="505" r:id="rId30"/>
    <p:sldId id="506" r:id="rId31"/>
  </p:sldIdLst>
  <p:sldSz cx="9144000" cy="6858000" type="screen4x3"/>
  <p:notesSz cx="6669088" cy="9753600"/>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60343" autoAdjust="0"/>
  </p:normalViewPr>
  <p:slideViewPr>
    <p:cSldViewPr>
      <p:cViewPr varScale="1">
        <p:scale>
          <a:sx n="75" d="100"/>
          <a:sy n="75" d="100"/>
        </p:scale>
        <p:origin x="285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B4485-9A91-46C7-B8D8-627D56C44AD1}" type="doc">
      <dgm:prSet loTypeId="urn:microsoft.com/office/officeart/2005/8/layout/pyramid1" loCatId="pyramid" qsTypeId="urn:microsoft.com/office/officeart/2005/8/quickstyle/simple1" qsCatId="simple" csTypeId="urn:microsoft.com/office/officeart/2005/8/colors/accent1_2" csCatId="accent1" phldr="1"/>
      <dgm:spPr/>
    </dgm:pt>
    <dgm:pt modelId="{99B01F7F-A2B6-443B-99F4-2B0F5CF0FC00}">
      <dgm:prSet phldrT="[Text]"/>
      <dgm:spPr/>
      <dgm:t>
        <a:bodyPr/>
        <a:lstStyle/>
        <a:p>
          <a:endParaRPr lang="el-GR" dirty="0" smtClean="0">
            <a:solidFill>
              <a:srgbClr val="0033CC"/>
            </a:solidFill>
          </a:endParaRPr>
        </a:p>
        <a:p>
          <a:endParaRPr lang="el-GR" dirty="0" smtClean="0">
            <a:solidFill>
              <a:srgbClr val="0033CC"/>
            </a:solidFill>
          </a:endParaRPr>
        </a:p>
        <a:p>
          <a:r>
            <a:rPr lang="el-GR" b="1" dirty="0" smtClean="0">
              <a:solidFill>
                <a:schemeClr val="bg1"/>
              </a:solidFill>
              <a:effectLst>
                <a:outerShdw blurRad="38100" dist="38100" dir="2700000" algn="tl">
                  <a:srgbClr val="000000">
                    <a:alpha val="43137"/>
                  </a:srgbClr>
                </a:outerShdw>
              </a:effectLst>
            </a:rPr>
            <a:t>Υπεύθυνος τεχνικός</a:t>
          </a:r>
          <a:endParaRPr lang="el-GR" b="1" dirty="0">
            <a:solidFill>
              <a:schemeClr val="bg1"/>
            </a:solidFill>
            <a:effectLst>
              <a:outerShdw blurRad="38100" dist="38100" dir="2700000" algn="tl">
                <a:srgbClr val="000000">
                  <a:alpha val="43137"/>
                </a:srgbClr>
              </a:outerShdw>
            </a:effectLst>
          </a:endParaRPr>
        </a:p>
      </dgm:t>
    </dgm:pt>
    <dgm:pt modelId="{3861C02D-CFA0-4443-BF88-964C13B6ADCE}" type="parTrans" cxnId="{55A56A7E-D647-4A1B-98EA-3BC5767E87D0}">
      <dgm:prSet/>
      <dgm:spPr/>
      <dgm:t>
        <a:bodyPr/>
        <a:lstStyle/>
        <a:p>
          <a:endParaRPr lang="el-GR"/>
        </a:p>
      </dgm:t>
    </dgm:pt>
    <dgm:pt modelId="{89D7B6BF-F3BB-4F18-B813-67261D6D16E4}" type="sibTrans" cxnId="{55A56A7E-D647-4A1B-98EA-3BC5767E87D0}">
      <dgm:prSet/>
      <dgm:spPr/>
      <dgm:t>
        <a:bodyPr/>
        <a:lstStyle/>
        <a:p>
          <a:endParaRPr lang="el-GR"/>
        </a:p>
      </dgm:t>
    </dgm:pt>
    <dgm:pt modelId="{600B4A7F-502D-402A-AAA5-09ABB14C2269}">
      <dgm:prSet phldrT="[Text]"/>
      <dgm:spPr/>
      <dgm:t>
        <a:bodyPr/>
        <a:lstStyle/>
        <a:p>
          <a:r>
            <a:rPr lang="el-GR" dirty="0" smtClean="0"/>
            <a:t>Άλλοι συνεργάτες</a:t>
          </a:r>
          <a:endParaRPr lang="el-GR" dirty="0"/>
        </a:p>
      </dgm:t>
    </dgm:pt>
    <dgm:pt modelId="{AFF5642D-9C99-463F-93A0-E69A909AAA5A}" type="parTrans" cxnId="{70B45547-9225-4CAB-88CF-809DFB7542FD}">
      <dgm:prSet/>
      <dgm:spPr/>
      <dgm:t>
        <a:bodyPr/>
        <a:lstStyle/>
        <a:p>
          <a:endParaRPr lang="el-GR"/>
        </a:p>
      </dgm:t>
    </dgm:pt>
    <dgm:pt modelId="{B09EAAD3-7191-4C38-B48A-393364D07C81}" type="sibTrans" cxnId="{70B45547-9225-4CAB-88CF-809DFB7542FD}">
      <dgm:prSet/>
      <dgm:spPr/>
      <dgm:t>
        <a:bodyPr/>
        <a:lstStyle/>
        <a:p>
          <a:endParaRPr lang="el-GR"/>
        </a:p>
      </dgm:t>
    </dgm:pt>
    <dgm:pt modelId="{32A83541-874E-422A-908A-B5DB1AB03998}">
      <dgm:prSet phldrT="[Text]"/>
      <dgm:spPr/>
      <dgm:t>
        <a:bodyPr/>
        <a:lstStyle/>
        <a:p>
          <a:r>
            <a:rPr lang="el-GR" dirty="0" smtClean="0"/>
            <a:t>Άλλοι συνεργάτες</a:t>
          </a:r>
          <a:endParaRPr lang="el-GR" dirty="0"/>
        </a:p>
      </dgm:t>
    </dgm:pt>
    <dgm:pt modelId="{918AD11C-51DC-4506-81C0-9AA35B706C94}" type="parTrans" cxnId="{78364EF6-A795-460C-9246-1D7A05E79242}">
      <dgm:prSet/>
      <dgm:spPr/>
      <dgm:t>
        <a:bodyPr/>
        <a:lstStyle/>
        <a:p>
          <a:endParaRPr lang="el-GR"/>
        </a:p>
      </dgm:t>
    </dgm:pt>
    <dgm:pt modelId="{3AFFF65C-D28E-4FD3-A2FD-B36042500AC2}" type="sibTrans" cxnId="{78364EF6-A795-460C-9246-1D7A05E79242}">
      <dgm:prSet/>
      <dgm:spPr/>
      <dgm:t>
        <a:bodyPr/>
        <a:lstStyle/>
        <a:p>
          <a:endParaRPr lang="el-GR"/>
        </a:p>
      </dgm:t>
    </dgm:pt>
    <dgm:pt modelId="{DE28385D-1CE3-4F42-B8E9-4DF6DA2A563F}" type="pres">
      <dgm:prSet presAssocID="{D56B4485-9A91-46C7-B8D8-627D56C44AD1}" presName="Name0" presStyleCnt="0">
        <dgm:presLayoutVars>
          <dgm:dir/>
          <dgm:animLvl val="lvl"/>
          <dgm:resizeHandles val="exact"/>
        </dgm:presLayoutVars>
      </dgm:prSet>
      <dgm:spPr/>
    </dgm:pt>
    <dgm:pt modelId="{823CB56B-5CC1-4AEF-B983-ABD957566EA7}" type="pres">
      <dgm:prSet presAssocID="{99B01F7F-A2B6-443B-99F4-2B0F5CF0FC00}" presName="Name8" presStyleCnt="0"/>
      <dgm:spPr/>
    </dgm:pt>
    <dgm:pt modelId="{234ED7FD-49BE-421C-9534-6895C6D385A8}" type="pres">
      <dgm:prSet presAssocID="{99B01F7F-A2B6-443B-99F4-2B0F5CF0FC00}" presName="level" presStyleLbl="node1" presStyleIdx="0" presStyleCnt="3">
        <dgm:presLayoutVars>
          <dgm:chMax val="1"/>
          <dgm:bulletEnabled val="1"/>
        </dgm:presLayoutVars>
      </dgm:prSet>
      <dgm:spPr/>
      <dgm:t>
        <a:bodyPr/>
        <a:lstStyle/>
        <a:p>
          <a:endParaRPr lang="el-GR"/>
        </a:p>
      </dgm:t>
    </dgm:pt>
    <dgm:pt modelId="{7BD602E2-0D84-4B66-9AAE-5A1E17A0DA53}" type="pres">
      <dgm:prSet presAssocID="{99B01F7F-A2B6-443B-99F4-2B0F5CF0FC00}" presName="levelTx" presStyleLbl="revTx" presStyleIdx="0" presStyleCnt="0">
        <dgm:presLayoutVars>
          <dgm:chMax val="1"/>
          <dgm:bulletEnabled val="1"/>
        </dgm:presLayoutVars>
      </dgm:prSet>
      <dgm:spPr/>
      <dgm:t>
        <a:bodyPr/>
        <a:lstStyle/>
        <a:p>
          <a:endParaRPr lang="el-GR"/>
        </a:p>
      </dgm:t>
    </dgm:pt>
    <dgm:pt modelId="{4229DC92-CAAC-4024-8368-A8FCD518C008}" type="pres">
      <dgm:prSet presAssocID="{600B4A7F-502D-402A-AAA5-09ABB14C2269}" presName="Name8" presStyleCnt="0"/>
      <dgm:spPr/>
    </dgm:pt>
    <dgm:pt modelId="{91C03C08-1E57-402D-8197-C1A14488DC84}" type="pres">
      <dgm:prSet presAssocID="{600B4A7F-502D-402A-AAA5-09ABB14C2269}" presName="level" presStyleLbl="node1" presStyleIdx="1" presStyleCnt="3">
        <dgm:presLayoutVars>
          <dgm:chMax val="1"/>
          <dgm:bulletEnabled val="1"/>
        </dgm:presLayoutVars>
      </dgm:prSet>
      <dgm:spPr/>
      <dgm:t>
        <a:bodyPr/>
        <a:lstStyle/>
        <a:p>
          <a:endParaRPr lang="el-GR"/>
        </a:p>
      </dgm:t>
    </dgm:pt>
    <dgm:pt modelId="{B0AB04AD-60C2-4580-8E2B-8B09D9A259AB}" type="pres">
      <dgm:prSet presAssocID="{600B4A7F-502D-402A-AAA5-09ABB14C2269}" presName="levelTx" presStyleLbl="revTx" presStyleIdx="0" presStyleCnt="0">
        <dgm:presLayoutVars>
          <dgm:chMax val="1"/>
          <dgm:bulletEnabled val="1"/>
        </dgm:presLayoutVars>
      </dgm:prSet>
      <dgm:spPr/>
      <dgm:t>
        <a:bodyPr/>
        <a:lstStyle/>
        <a:p>
          <a:endParaRPr lang="el-GR"/>
        </a:p>
      </dgm:t>
    </dgm:pt>
    <dgm:pt modelId="{C0FA1A63-149E-4732-A176-81A97FDE48EA}" type="pres">
      <dgm:prSet presAssocID="{32A83541-874E-422A-908A-B5DB1AB03998}" presName="Name8" presStyleCnt="0"/>
      <dgm:spPr/>
    </dgm:pt>
    <dgm:pt modelId="{6EDAA87C-5050-44CE-AD06-82C96B8D3469}" type="pres">
      <dgm:prSet presAssocID="{32A83541-874E-422A-908A-B5DB1AB03998}" presName="level" presStyleLbl="node1" presStyleIdx="2" presStyleCnt="3" custLinFactNeighborY="832">
        <dgm:presLayoutVars>
          <dgm:chMax val="1"/>
          <dgm:bulletEnabled val="1"/>
        </dgm:presLayoutVars>
      </dgm:prSet>
      <dgm:spPr/>
      <dgm:t>
        <a:bodyPr/>
        <a:lstStyle/>
        <a:p>
          <a:endParaRPr lang="el-GR"/>
        </a:p>
      </dgm:t>
    </dgm:pt>
    <dgm:pt modelId="{C16536D0-112C-430D-AF9D-13BAD032E478}" type="pres">
      <dgm:prSet presAssocID="{32A83541-874E-422A-908A-B5DB1AB03998}" presName="levelTx" presStyleLbl="revTx" presStyleIdx="0" presStyleCnt="0">
        <dgm:presLayoutVars>
          <dgm:chMax val="1"/>
          <dgm:bulletEnabled val="1"/>
        </dgm:presLayoutVars>
      </dgm:prSet>
      <dgm:spPr/>
      <dgm:t>
        <a:bodyPr/>
        <a:lstStyle/>
        <a:p>
          <a:endParaRPr lang="el-GR"/>
        </a:p>
      </dgm:t>
    </dgm:pt>
  </dgm:ptLst>
  <dgm:cxnLst>
    <dgm:cxn modelId="{8D3371D0-9B02-4D12-ABDE-70C0060463CD}" type="presOf" srcId="{99B01F7F-A2B6-443B-99F4-2B0F5CF0FC00}" destId="{7BD602E2-0D84-4B66-9AAE-5A1E17A0DA53}" srcOrd="1" destOrd="0" presId="urn:microsoft.com/office/officeart/2005/8/layout/pyramid1"/>
    <dgm:cxn modelId="{566AD8C6-18F8-4248-A83E-D197ADCA3A88}" type="presOf" srcId="{600B4A7F-502D-402A-AAA5-09ABB14C2269}" destId="{91C03C08-1E57-402D-8197-C1A14488DC84}" srcOrd="0" destOrd="0" presId="urn:microsoft.com/office/officeart/2005/8/layout/pyramid1"/>
    <dgm:cxn modelId="{A7910B45-CF29-4ED6-9528-1B04DE625A17}" type="presOf" srcId="{32A83541-874E-422A-908A-B5DB1AB03998}" destId="{6EDAA87C-5050-44CE-AD06-82C96B8D3469}" srcOrd="0" destOrd="0" presId="urn:microsoft.com/office/officeart/2005/8/layout/pyramid1"/>
    <dgm:cxn modelId="{55A56A7E-D647-4A1B-98EA-3BC5767E87D0}" srcId="{D56B4485-9A91-46C7-B8D8-627D56C44AD1}" destId="{99B01F7F-A2B6-443B-99F4-2B0F5CF0FC00}" srcOrd="0" destOrd="0" parTransId="{3861C02D-CFA0-4443-BF88-964C13B6ADCE}" sibTransId="{89D7B6BF-F3BB-4F18-B813-67261D6D16E4}"/>
    <dgm:cxn modelId="{6AE5ED56-69A5-42D3-9358-F4308B3BFE60}" type="presOf" srcId="{32A83541-874E-422A-908A-B5DB1AB03998}" destId="{C16536D0-112C-430D-AF9D-13BAD032E478}" srcOrd="1" destOrd="0" presId="urn:microsoft.com/office/officeart/2005/8/layout/pyramid1"/>
    <dgm:cxn modelId="{70B45547-9225-4CAB-88CF-809DFB7542FD}" srcId="{D56B4485-9A91-46C7-B8D8-627D56C44AD1}" destId="{600B4A7F-502D-402A-AAA5-09ABB14C2269}" srcOrd="1" destOrd="0" parTransId="{AFF5642D-9C99-463F-93A0-E69A909AAA5A}" sibTransId="{B09EAAD3-7191-4C38-B48A-393364D07C81}"/>
    <dgm:cxn modelId="{12224833-8B45-4F4C-8491-E123392ECD33}" type="presOf" srcId="{600B4A7F-502D-402A-AAA5-09ABB14C2269}" destId="{B0AB04AD-60C2-4580-8E2B-8B09D9A259AB}" srcOrd="1" destOrd="0" presId="urn:microsoft.com/office/officeart/2005/8/layout/pyramid1"/>
    <dgm:cxn modelId="{C2529504-ED5C-4F11-8169-C42524B83D8D}" type="presOf" srcId="{99B01F7F-A2B6-443B-99F4-2B0F5CF0FC00}" destId="{234ED7FD-49BE-421C-9534-6895C6D385A8}" srcOrd="0" destOrd="0" presId="urn:microsoft.com/office/officeart/2005/8/layout/pyramid1"/>
    <dgm:cxn modelId="{78364EF6-A795-460C-9246-1D7A05E79242}" srcId="{D56B4485-9A91-46C7-B8D8-627D56C44AD1}" destId="{32A83541-874E-422A-908A-B5DB1AB03998}" srcOrd="2" destOrd="0" parTransId="{918AD11C-51DC-4506-81C0-9AA35B706C94}" sibTransId="{3AFFF65C-D28E-4FD3-A2FD-B36042500AC2}"/>
    <dgm:cxn modelId="{78A50834-5D0F-4BF8-AA5F-A5CE0AC3FF47}" type="presOf" srcId="{D56B4485-9A91-46C7-B8D8-627D56C44AD1}" destId="{DE28385D-1CE3-4F42-B8E9-4DF6DA2A563F}" srcOrd="0" destOrd="0" presId="urn:microsoft.com/office/officeart/2005/8/layout/pyramid1"/>
    <dgm:cxn modelId="{9F4D288A-7645-40AA-9C81-ED896C359AD7}" type="presParOf" srcId="{DE28385D-1CE3-4F42-B8E9-4DF6DA2A563F}" destId="{823CB56B-5CC1-4AEF-B983-ABD957566EA7}" srcOrd="0" destOrd="0" presId="urn:microsoft.com/office/officeart/2005/8/layout/pyramid1"/>
    <dgm:cxn modelId="{1C5DFCFF-EAD3-411A-9D94-881F2C603D99}" type="presParOf" srcId="{823CB56B-5CC1-4AEF-B983-ABD957566EA7}" destId="{234ED7FD-49BE-421C-9534-6895C6D385A8}" srcOrd="0" destOrd="0" presId="urn:microsoft.com/office/officeart/2005/8/layout/pyramid1"/>
    <dgm:cxn modelId="{A4A28E5F-3200-475D-8549-15B56EAD9E75}" type="presParOf" srcId="{823CB56B-5CC1-4AEF-B983-ABD957566EA7}" destId="{7BD602E2-0D84-4B66-9AAE-5A1E17A0DA53}" srcOrd="1" destOrd="0" presId="urn:microsoft.com/office/officeart/2005/8/layout/pyramid1"/>
    <dgm:cxn modelId="{F2D99E2F-0DC3-4B48-90CC-9396D62B4151}" type="presParOf" srcId="{DE28385D-1CE3-4F42-B8E9-4DF6DA2A563F}" destId="{4229DC92-CAAC-4024-8368-A8FCD518C008}" srcOrd="1" destOrd="0" presId="urn:microsoft.com/office/officeart/2005/8/layout/pyramid1"/>
    <dgm:cxn modelId="{3FB647A1-EFD5-4ECE-8640-B0BB7A4DF8FF}" type="presParOf" srcId="{4229DC92-CAAC-4024-8368-A8FCD518C008}" destId="{91C03C08-1E57-402D-8197-C1A14488DC84}" srcOrd="0" destOrd="0" presId="urn:microsoft.com/office/officeart/2005/8/layout/pyramid1"/>
    <dgm:cxn modelId="{6D49E737-658E-4652-81EA-2B7AA6AA9B16}" type="presParOf" srcId="{4229DC92-CAAC-4024-8368-A8FCD518C008}" destId="{B0AB04AD-60C2-4580-8E2B-8B09D9A259AB}" srcOrd="1" destOrd="0" presId="urn:microsoft.com/office/officeart/2005/8/layout/pyramid1"/>
    <dgm:cxn modelId="{BB325320-DF74-42F9-81EC-6724AF76339A}" type="presParOf" srcId="{DE28385D-1CE3-4F42-B8E9-4DF6DA2A563F}" destId="{C0FA1A63-149E-4732-A176-81A97FDE48EA}" srcOrd="2" destOrd="0" presId="urn:microsoft.com/office/officeart/2005/8/layout/pyramid1"/>
    <dgm:cxn modelId="{A2B5BE15-B90F-404F-8E3D-1EB22BC72175}" type="presParOf" srcId="{C0FA1A63-149E-4732-A176-81A97FDE48EA}" destId="{6EDAA87C-5050-44CE-AD06-82C96B8D3469}" srcOrd="0" destOrd="0" presId="urn:microsoft.com/office/officeart/2005/8/layout/pyramid1"/>
    <dgm:cxn modelId="{3B03CA8D-4FB4-4110-A419-068B668108A7}" type="presParOf" srcId="{C0FA1A63-149E-4732-A176-81A97FDE48EA}" destId="{C16536D0-112C-430D-AF9D-13BAD032E4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B4485-9A91-46C7-B8D8-627D56C44AD1}" type="doc">
      <dgm:prSet loTypeId="urn:microsoft.com/office/officeart/2005/8/layout/pyramid1" loCatId="pyramid" qsTypeId="urn:microsoft.com/office/officeart/2005/8/quickstyle/simple1" qsCatId="simple" csTypeId="urn:microsoft.com/office/officeart/2005/8/colors/accent1_2" csCatId="accent1" phldr="1"/>
      <dgm:spPr/>
    </dgm:pt>
    <dgm:pt modelId="{99B01F7F-A2B6-443B-99F4-2B0F5CF0FC00}">
      <dgm:prSet phldrT="[Text]"/>
      <dgm:spPr/>
      <dgm:t>
        <a:bodyPr/>
        <a:lstStyle/>
        <a:p>
          <a:endParaRPr lang="el-GR" dirty="0" smtClean="0">
            <a:solidFill>
              <a:srgbClr val="0033CC"/>
            </a:solidFill>
          </a:endParaRPr>
        </a:p>
        <a:p>
          <a:endParaRPr lang="el-GR" dirty="0" smtClean="0">
            <a:solidFill>
              <a:srgbClr val="0033CC"/>
            </a:solidFill>
          </a:endParaRPr>
        </a:p>
        <a:p>
          <a:r>
            <a:rPr lang="el-GR" b="1" dirty="0" smtClean="0">
              <a:solidFill>
                <a:schemeClr val="bg1"/>
              </a:solidFill>
              <a:effectLst>
                <a:outerShdw blurRad="38100" dist="38100" dir="2700000" algn="tl">
                  <a:srgbClr val="000000">
                    <a:alpha val="43137"/>
                  </a:srgbClr>
                </a:outerShdw>
              </a:effectLst>
            </a:rPr>
            <a:t>Υπεύθυνος τεχνικός</a:t>
          </a:r>
          <a:endParaRPr lang="el-GR" b="1" dirty="0">
            <a:solidFill>
              <a:schemeClr val="bg1"/>
            </a:solidFill>
            <a:effectLst>
              <a:outerShdw blurRad="38100" dist="38100" dir="2700000" algn="tl">
                <a:srgbClr val="000000">
                  <a:alpha val="43137"/>
                </a:srgbClr>
              </a:outerShdw>
            </a:effectLst>
          </a:endParaRPr>
        </a:p>
      </dgm:t>
    </dgm:pt>
    <dgm:pt modelId="{3861C02D-CFA0-4443-BF88-964C13B6ADCE}" type="parTrans" cxnId="{55A56A7E-D647-4A1B-98EA-3BC5767E87D0}">
      <dgm:prSet/>
      <dgm:spPr/>
      <dgm:t>
        <a:bodyPr/>
        <a:lstStyle/>
        <a:p>
          <a:endParaRPr lang="el-GR"/>
        </a:p>
      </dgm:t>
    </dgm:pt>
    <dgm:pt modelId="{89D7B6BF-F3BB-4F18-B813-67261D6D16E4}" type="sibTrans" cxnId="{55A56A7E-D647-4A1B-98EA-3BC5767E87D0}">
      <dgm:prSet/>
      <dgm:spPr/>
      <dgm:t>
        <a:bodyPr/>
        <a:lstStyle/>
        <a:p>
          <a:endParaRPr lang="el-GR"/>
        </a:p>
      </dgm:t>
    </dgm:pt>
    <dgm:pt modelId="{600B4A7F-502D-402A-AAA5-09ABB14C2269}">
      <dgm:prSet phldrT="[Text]"/>
      <dgm:spPr/>
      <dgm:t>
        <a:bodyPr/>
        <a:lstStyle/>
        <a:p>
          <a:r>
            <a:rPr lang="el-GR" dirty="0" smtClean="0"/>
            <a:t>Άλλοι συνεργάτες</a:t>
          </a:r>
          <a:endParaRPr lang="el-GR" dirty="0"/>
        </a:p>
      </dgm:t>
    </dgm:pt>
    <dgm:pt modelId="{AFF5642D-9C99-463F-93A0-E69A909AAA5A}" type="parTrans" cxnId="{70B45547-9225-4CAB-88CF-809DFB7542FD}">
      <dgm:prSet/>
      <dgm:spPr/>
      <dgm:t>
        <a:bodyPr/>
        <a:lstStyle/>
        <a:p>
          <a:endParaRPr lang="el-GR"/>
        </a:p>
      </dgm:t>
    </dgm:pt>
    <dgm:pt modelId="{B09EAAD3-7191-4C38-B48A-393364D07C81}" type="sibTrans" cxnId="{70B45547-9225-4CAB-88CF-809DFB7542FD}">
      <dgm:prSet/>
      <dgm:spPr/>
      <dgm:t>
        <a:bodyPr/>
        <a:lstStyle/>
        <a:p>
          <a:endParaRPr lang="el-GR"/>
        </a:p>
      </dgm:t>
    </dgm:pt>
    <dgm:pt modelId="{32A83541-874E-422A-908A-B5DB1AB03998}">
      <dgm:prSet phldrT="[Text]"/>
      <dgm:spPr/>
      <dgm:t>
        <a:bodyPr/>
        <a:lstStyle/>
        <a:p>
          <a:r>
            <a:rPr lang="el-GR" b="1" dirty="0" smtClean="0">
              <a:solidFill>
                <a:schemeClr val="bg1"/>
              </a:solidFill>
              <a:effectLst>
                <a:outerShdw blurRad="38100" dist="38100" dir="2700000" algn="tl">
                  <a:srgbClr val="000000">
                    <a:alpha val="43137"/>
                  </a:srgbClr>
                </a:outerShdw>
              </a:effectLst>
            </a:rPr>
            <a:t>Συντονιστής της εκδήλωσης</a:t>
          </a:r>
          <a:endParaRPr lang="en-US" b="1" dirty="0" smtClean="0">
            <a:solidFill>
              <a:schemeClr val="bg1"/>
            </a:solidFill>
            <a:effectLst>
              <a:outerShdw blurRad="38100" dist="38100" dir="2700000" algn="tl">
                <a:srgbClr val="000000">
                  <a:alpha val="43137"/>
                </a:srgbClr>
              </a:outerShdw>
            </a:effectLst>
          </a:endParaRPr>
        </a:p>
      </dgm:t>
    </dgm:pt>
    <dgm:pt modelId="{918AD11C-51DC-4506-81C0-9AA35B706C94}" type="parTrans" cxnId="{78364EF6-A795-460C-9246-1D7A05E79242}">
      <dgm:prSet/>
      <dgm:spPr/>
      <dgm:t>
        <a:bodyPr/>
        <a:lstStyle/>
        <a:p>
          <a:endParaRPr lang="el-GR"/>
        </a:p>
      </dgm:t>
    </dgm:pt>
    <dgm:pt modelId="{3AFFF65C-D28E-4FD3-A2FD-B36042500AC2}" type="sibTrans" cxnId="{78364EF6-A795-460C-9246-1D7A05E79242}">
      <dgm:prSet/>
      <dgm:spPr/>
      <dgm:t>
        <a:bodyPr/>
        <a:lstStyle/>
        <a:p>
          <a:endParaRPr lang="el-GR"/>
        </a:p>
      </dgm:t>
    </dgm:pt>
    <dgm:pt modelId="{DE28385D-1CE3-4F42-B8E9-4DF6DA2A563F}" type="pres">
      <dgm:prSet presAssocID="{D56B4485-9A91-46C7-B8D8-627D56C44AD1}" presName="Name0" presStyleCnt="0">
        <dgm:presLayoutVars>
          <dgm:dir/>
          <dgm:animLvl val="lvl"/>
          <dgm:resizeHandles val="exact"/>
        </dgm:presLayoutVars>
      </dgm:prSet>
      <dgm:spPr/>
    </dgm:pt>
    <dgm:pt modelId="{823CB56B-5CC1-4AEF-B983-ABD957566EA7}" type="pres">
      <dgm:prSet presAssocID="{99B01F7F-A2B6-443B-99F4-2B0F5CF0FC00}" presName="Name8" presStyleCnt="0"/>
      <dgm:spPr/>
    </dgm:pt>
    <dgm:pt modelId="{234ED7FD-49BE-421C-9534-6895C6D385A8}" type="pres">
      <dgm:prSet presAssocID="{99B01F7F-A2B6-443B-99F4-2B0F5CF0FC00}" presName="level" presStyleLbl="node1" presStyleIdx="0" presStyleCnt="3">
        <dgm:presLayoutVars>
          <dgm:chMax val="1"/>
          <dgm:bulletEnabled val="1"/>
        </dgm:presLayoutVars>
      </dgm:prSet>
      <dgm:spPr/>
      <dgm:t>
        <a:bodyPr/>
        <a:lstStyle/>
        <a:p>
          <a:endParaRPr lang="el-GR"/>
        </a:p>
      </dgm:t>
    </dgm:pt>
    <dgm:pt modelId="{7BD602E2-0D84-4B66-9AAE-5A1E17A0DA53}" type="pres">
      <dgm:prSet presAssocID="{99B01F7F-A2B6-443B-99F4-2B0F5CF0FC00}" presName="levelTx" presStyleLbl="revTx" presStyleIdx="0" presStyleCnt="0">
        <dgm:presLayoutVars>
          <dgm:chMax val="1"/>
          <dgm:bulletEnabled val="1"/>
        </dgm:presLayoutVars>
      </dgm:prSet>
      <dgm:spPr/>
      <dgm:t>
        <a:bodyPr/>
        <a:lstStyle/>
        <a:p>
          <a:endParaRPr lang="el-GR"/>
        </a:p>
      </dgm:t>
    </dgm:pt>
    <dgm:pt modelId="{4229DC92-CAAC-4024-8368-A8FCD518C008}" type="pres">
      <dgm:prSet presAssocID="{600B4A7F-502D-402A-AAA5-09ABB14C2269}" presName="Name8" presStyleCnt="0"/>
      <dgm:spPr/>
    </dgm:pt>
    <dgm:pt modelId="{91C03C08-1E57-402D-8197-C1A14488DC84}" type="pres">
      <dgm:prSet presAssocID="{600B4A7F-502D-402A-AAA5-09ABB14C2269}" presName="level" presStyleLbl="node1" presStyleIdx="1" presStyleCnt="3">
        <dgm:presLayoutVars>
          <dgm:chMax val="1"/>
          <dgm:bulletEnabled val="1"/>
        </dgm:presLayoutVars>
      </dgm:prSet>
      <dgm:spPr/>
      <dgm:t>
        <a:bodyPr/>
        <a:lstStyle/>
        <a:p>
          <a:endParaRPr lang="el-GR"/>
        </a:p>
      </dgm:t>
    </dgm:pt>
    <dgm:pt modelId="{B0AB04AD-60C2-4580-8E2B-8B09D9A259AB}" type="pres">
      <dgm:prSet presAssocID="{600B4A7F-502D-402A-AAA5-09ABB14C2269}" presName="levelTx" presStyleLbl="revTx" presStyleIdx="0" presStyleCnt="0">
        <dgm:presLayoutVars>
          <dgm:chMax val="1"/>
          <dgm:bulletEnabled val="1"/>
        </dgm:presLayoutVars>
      </dgm:prSet>
      <dgm:spPr/>
      <dgm:t>
        <a:bodyPr/>
        <a:lstStyle/>
        <a:p>
          <a:endParaRPr lang="el-GR"/>
        </a:p>
      </dgm:t>
    </dgm:pt>
    <dgm:pt modelId="{C0FA1A63-149E-4732-A176-81A97FDE48EA}" type="pres">
      <dgm:prSet presAssocID="{32A83541-874E-422A-908A-B5DB1AB03998}" presName="Name8" presStyleCnt="0"/>
      <dgm:spPr/>
    </dgm:pt>
    <dgm:pt modelId="{6EDAA87C-5050-44CE-AD06-82C96B8D3469}" type="pres">
      <dgm:prSet presAssocID="{32A83541-874E-422A-908A-B5DB1AB03998}" presName="level" presStyleLbl="node1" presStyleIdx="2" presStyleCnt="3" custLinFactNeighborX="1697" custLinFactNeighborY="1563">
        <dgm:presLayoutVars>
          <dgm:chMax val="1"/>
          <dgm:bulletEnabled val="1"/>
        </dgm:presLayoutVars>
      </dgm:prSet>
      <dgm:spPr/>
      <dgm:t>
        <a:bodyPr/>
        <a:lstStyle/>
        <a:p>
          <a:endParaRPr lang="el-GR"/>
        </a:p>
      </dgm:t>
    </dgm:pt>
    <dgm:pt modelId="{C16536D0-112C-430D-AF9D-13BAD032E478}" type="pres">
      <dgm:prSet presAssocID="{32A83541-874E-422A-908A-B5DB1AB03998}" presName="levelTx" presStyleLbl="revTx" presStyleIdx="0" presStyleCnt="0">
        <dgm:presLayoutVars>
          <dgm:chMax val="1"/>
          <dgm:bulletEnabled val="1"/>
        </dgm:presLayoutVars>
      </dgm:prSet>
      <dgm:spPr/>
      <dgm:t>
        <a:bodyPr/>
        <a:lstStyle/>
        <a:p>
          <a:endParaRPr lang="el-GR"/>
        </a:p>
      </dgm:t>
    </dgm:pt>
  </dgm:ptLst>
  <dgm:cxnLst>
    <dgm:cxn modelId="{5FA244F8-53F6-4B8A-903C-A2DB7B19AABC}" type="presOf" srcId="{32A83541-874E-422A-908A-B5DB1AB03998}" destId="{C16536D0-112C-430D-AF9D-13BAD032E478}" srcOrd="1" destOrd="0" presId="urn:microsoft.com/office/officeart/2005/8/layout/pyramid1"/>
    <dgm:cxn modelId="{667FD761-F4AD-460F-A6DB-043C6B7AD4FC}" type="presOf" srcId="{600B4A7F-502D-402A-AAA5-09ABB14C2269}" destId="{91C03C08-1E57-402D-8197-C1A14488DC84}" srcOrd="0" destOrd="0" presId="urn:microsoft.com/office/officeart/2005/8/layout/pyramid1"/>
    <dgm:cxn modelId="{7DFB19C3-444D-4E18-8782-1B73C5541E67}" type="presOf" srcId="{99B01F7F-A2B6-443B-99F4-2B0F5CF0FC00}" destId="{7BD602E2-0D84-4B66-9AAE-5A1E17A0DA53}" srcOrd="1" destOrd="0" presId="urn:microsoft.com/office/officeart/2005/8/layout/pyramid1"/>
    <dgm:cxn modelId="{55A56A7E-D647-4A1B-98EA-3BC5767E87D0}" srcId="{D56B4485-9A91-46C7-B8D8-627D56C44AD1}" destId="{99B01F7F-A2B6-443B-99F4-2B0F5CF0FC00}" srcOrd="0" destOrd="0" parTransId="{3861C02D-CFA0-4443-BF88-964C13B6ADCE}" sibTransId="{89D7B6BF-F3BB-4F18-B813-67261D6D16E4}"/>
    <dgm:cxn modelId="{67F72698-68CA-4161-A86C-CF6D794E3573}" type="presOf" srcId="{600B4A7F-502D-402A-AAA5-09ABB14C2269}" destId="{B0AB04AD-60C2-4580-8E2B-8B09D9A259AB}" srcOrd="1" destOrd="0" presId="urn:microsoft.com/office/officeart/2005/8/layout/pyramid1"/>
    <dgm:cxn modelId="{70B45547-9225-4CAB-88CF-809DFB7542FD}" srcId="{D56B4485-9A91-46C7-B8D8-627D56C44AD1}" destId="{600B4A7F-502D-402A-AAA5-09ABB14C2269}" srcOrd="1" destOrd="0" parTransId="{AFF5642D-9C99-463F-93A0-E69A909AAA5A}" sibTransId="{B09EAAD3-7191-4C38-B48A-393364D07C81}"/>
    <dgm:cxn modelId="{3EF02978-F1BD-4657-B3FD-69513B0F9073}" type="presOf" srcId="{99B01F7F-A2B6-443B-99F4-2B0F5CF0FC00}" destId="{234ED7FD-49BE-421C-9534-6895C6D385A8}" srcOrd="0" destOrd="0" presId="urn:microsoft.com/office/officeart/2005/8/layout/pyramid1"/>
    <dgm:cxn modelId="{18BF9EF7-4F23-4E73-A5E6-DB593E8C4D06}" type="presOf" srcId="{D56B4485-9A91-46C7-B8D8-627D56C44AD1}" destId="{DE28385D-1CE3-4F42-B8E9-4DF6DA2A563F}" srcOrd="0" destOrd="0" presId="urn:microsoft.com/office/officeart/2005/8/layout/pyramid1"/>
    <dgm:cxn modelId="{0D65C34E-2E1E-4ACA-BBFC-3E25A127EC1E}" type="presOf" srcId="{32A83541-874E-422A-908A-B5DB1AB03998}" destId="{6EDAA87C-5050-44CE-AD06-82C96B8D3469}" srcOrd="0" destOrd="0" presId="urn:microsoft.com/office/officeart/2005/8/layout/pyramid1"/>
    <dgm:cxn modelId="{78364EF6-A795-460C-9246-1D7A05E79242}" srcId="{D56B4485-9A91-46C7-B8D8-627D56C44AD1}" destId="{32A83541-874E-422A-908A-B5DB1AB03998}" srcOrd="2" destOrd="0" parTransId="{918AD11C-51DC-4506-81C0-9AA35B706C94}" sibTransId="{3AFFF65C-D28E-4FD3-A2FD-B36042500AC2}"/>
    <dgm:cxn modelId="{BA1E930D-82DF-4683-BE66-4A667E594C71}" type="presParOf" srcId="{DE28385D-1CE3-4F42-B8E9-4DF6DA2A563F}" destId="{823CB56B-5CC1-4AEF-B983-ABD957566EA7}" srcOrd="0" destOrd="0" presId="urn:microsoft.com/office/officeart/2005/8/layout/pyramid1"/>
    <dgm:cxn modelId="{E4DE8569-C7BC-4D26-8463-4AFE62132F5C}" type="presParOf" srcId="{823CB56B-5CC1-4AEF-B983-ABD957566EA7}" destId="{234ED7FD-49BE-421C-9534-6895C6D385A8}" srcOrd="0" destOrd="0" presId="urn:microsoft.com/office/officeart/2005/8/layout/pyramid1"/>
    <dgm:cxn modelId="{3A125A3E-4A60-4A3B-936C-CCD21C940497}" type="presParOf" srcId="{823CB56B-5CC1-4AEF-B983-ABD957566EA7}" destId="{7BD602E2-0D84-4B66-9AAE-5A1E17A0DA53}" srcOrd="1" destOrd="0" presId="urn:microsoft.com/office/officeart/2005/8/layout/pyramid1"/>
    <dgm:cxn modelId="{787092C5-A2EA-432D-8426-C7AB75D529A7}" type="presParOf" srcId="{DE28385D-1CE3-4F42-B8E9-4DF6DA2A563F}" destId="{4229DC92-CAAC-4024-8368-A8FCD518C008}" srcOrd="1" destOrd="0" presId="urn:microsoft.com/office/officeart/2005/8/layout/pyramid1"/>
    <dgm:cxn modelId="{08A22D98-F3E5-487E-8D4B-F8B7FF899611}" type="presParOf" srcId="{4229DC92-CAAC-4024-8368-A8FCD518C008}" destId="{91C03C08-1E57-402D-8197-C1A14488DC84}" srcOrd="0" destOrd="0" presId="urn:microsoft.com/office/officeart/2005/8/layout/pyramid1"/>
    <dgm:cxn modelId="{99992F21-B2EC-48E3-A961-3E1FFD879195}" type="presParOf" srcId="{4229DC92-CAAC-4024-8368-A8FCD518C008}" destId="{B0AB04AD-60C2-4580-8E2B-8B09D9A259AB}" srcOrd="1" destOrd="0" presId="urn:microsoft.com/office/officeart/2005/8/layout/pyramid1"/>
    <dgm:cxn modelId="{E09BB8D2-06E1-4BA1-B086-0B2F530C0E64}" type="presParOf" srcId="{DE28385D-1CE3-4F42-B8E9-4DF6DA2A563F}" destId="{C0FA1A63-149E-4732-A176-81A97FDE48EA}" srcOrd="2" destOrd="0" presId="urn:microsoft.com/office/officeart/2005/8/layout/pyramid1"/>
    <dgm:cxn modelId="{A65CBA04-3276-4DC9-B86A-92D971120A0A}" type="presParOf" srcId="{C0FA1A63-149E-4732-A176-81A97FDE48EA}" destId="{6EDAA87C-5050-44CE-AD06-82C96B8D3469}" srcOrd="0" destOrd="0" presId="urn:microsoft.com/office/officeart/2005/8/layout/pyramid1"/>
    <dgm:cxn modelId="{761E1EF7-EA6F-46FE-AACA-357D628477E1}" type="presParOf" srcId="{C0FA1A63-149E-4732-A176-81A97FDE48EA}" destId="{C16536D0-112C-430D-AF9D-13BAD032E4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B4485-9A91-46C7-B8D8-627D56C44AD1}" type="doc">
      <dgm:prSet loTypeId="urn:microsoft.com/office/officeart/2005/8/layout/pyramid1" loCatId="pyramid" qsTypeId="urn:microsoft.com/office/officeart/2005/8/quickstyle/simple1" qsCatId="simple" csTypeId="urn:microsoft.com/office/officeart/2005/8/colors/accent1_2" csCatId="accent1" phldr="1"/>
      <dgm:spPr/>
    </dgm:pt>
    <dgm:pt modelId="{99B01F7F-A2B6-443B-99F4-2B0F5CF0FC00}">
      <dgm:prSet phldrT="[Text]"/>
      <dgm:spPr/>
      <dgm:t>
        <a:bodyPr/>
        <a:lstStyle/>
        <a:p>
          <a:endParaRPr lang="el-GR" dirty="0" smtClean="0">
            <a:solidFill>
              <a:srgbClr val="0033CC"/>
            </a:solidFill>
          </a:endParaRPr>
        </a:p>
        <a:p>
          <a:endParaRPr lang="el-GR" dirty="0" smtClean="0">
            <a:solidFill>
              <a:srgbClr val="0033CC"/>
            </a:solidFill>
          </a:endParaRPr>
        </a:p>
        <a:p>
          <a:r>
            <a:rPr lang="el-GR" b="1" dirty="0" smtClean="0">
              <a:solidFill>
                <a:schemeClr val="bg1"/>
              </a:solidFill>
              <a:effectLst>
                <a:outerShdw blurRad="38100" dist="38100" dir="2700000" algn="tl">
                  <a:srgbClr val="000000">
                    <a:alpha val="43137"/>
                  </a:srgbClr>
                </a:outerShdw>
              </a:effectLst>
            </a:rPr>
            <a:t>Υπεύθυνος τεχνικός</a:t>
          </a:r>
          <a:endParaRPr lang="el-GR" b="1" dirty="0">
            <a:solidFill>
              <a:schemeClr val="bg1"/>
            </a:solidFill>
            <a:effectLst>
              <a:outerShdw blurRad="38100" dist="38100" dir="2700000" algn="tl">
                <a:srgbClr val="000000">
                  <a:alpha val="43137"/>
                </a:srgbClr>
              </a:outerShdw>
            </a:effectLst>
          </a:endParaRPr>
        </a:p>
      </dgm:t>
    </dgm:pt>
    <dgm:pt modelId="{3861C02D-CFA0-4443-BF88-964C13B6ADCE}" type="parTrans" cxnId="{55A56A7E-D647-4A1B-98EA-3BC5767E87D0}">
      <dgm:prSet/>
      <dgm:spPr/>
      <dgm:t>
        <a:bodyPr/>
        <a:lstStyle/>
        <a:p>
          <a:endParaRPr lang="el-GR"/>
        </a:p>
      </dgm:t>
    </dgm:pt>
    <dgm:pt modelId="{89D7B6BF-F3BB-4F18-B813-67261D6D16E4}" type="sibTrans" cxnId="{55A56A7E-D647-4A1B-98EA-3BC5767E87D0}">
      <dgm:prSet/>
      <dgm:spPr/>
      <dgm:t>
        <a:bodyPr/>
        <a:lstStyle/>
        <a:p>
          <a:endParaRPr lang="el-GR"/>
        </a:p>
      </dgm:t>
    </dgm:pt>
    <dgm:pt modelId="{600B4A7F-502D-402A-AAA5-09ABB14C2269}">
      <dgm:prSet phldrT="[Text]"/>
      <dgm:spPr/>
      <dgm:t>
        <a:bodyPr/>
        <a:lstStyle/>
        <a:p>
          <a:r>
            <a:rPr lang="el-GR" b="1" dirty="0" smtClean="0">
              <a:solidFill>
                <a:schemeClr val="bg1"/>
              </a:solidFill>
              <a:effectLst>
                <a:outerShdw blurRad="38100" dist="38100" dir="2700000" algn="tl">
                  <a:srgbClr val="000000">
                    <a:alpha val="43137"/>
                  </a:srgbClr>
                </a:outerShdw>
              </a:effectLst>
            </a:rPr>
            <a:t>Επικοινωνία</a:t>
          </a:r>
          <a:endParaRPr lang="en-US" b="1" dirty="0" smtClean="0">
            <a:solidFill>
              <a:schemeClr val="bg1"/>
            </a:solidFill>
            <a:effectLst>
              <a:outerShdw blurRad="38100" dist="38100" dir="2700000" algn="tl">
                <a:srgbClr val="000000">
                  <a:alpha val="43137"/>
                </a:srgbClr>
              </a:outerShdw>
            </a:effectLst>
          </a:endParaRPr>
        </a:p>
        <a:p>
          <a:r>
            <a:rPr lang="el-GR" b="1" dirty="0" smtClean="0">
              <a:solidFill>
                <a:schemeClr val="bg1"/>
              </a:solidFill>
              <a:effectLst>
                <a:outerShdw blurRad="38100" dist="38100" dir="2700000" algn="tl">
                  <a:srgbClr val="000000">
                    <a:alpha val="43137"/>
                  </a:srgbClr>
                </a:outerShdw>
              </a:effectLst>
            </a:rPr>
            <a:t>Συνεργασία</a:t>
          </a:r>
          <a:endParaRPr lang="en-US" b="1" dirty="0" smtClean="0">
            <a:solidFill>
              <a:schemeClr val="bg1"/>
            </a:solidFill>
            <a:effectLst>
              <a:outerShdw blurRad="38100" dist="38100" dir="2700000" algn="tl">
                <a:srgbClr val="000000">
                  <a:alpha val="43137"/>
                </a:srgbClr>
              </a:outerShdw>
            </a:effectLst>
          </a:endParaRPr>
        </a:p>
      </dgm:t>
    </dgm:pt>
    <dgm:pt modelId="{AFF5642D-9C99-463F-93A0-E69A909AAA5A}" type="parTrans" cxnId="{70B45547-9225-4CAB-88CF-809DFB7542FD}">
      <dgm:prSet/>
      <dgm:spPr/>
      <dgm:t>
        <a:bodyPr/>
        <a:lstStyle/>
        <a:p>
          <a:endParaRPr lang="el-GR"/>
        </a:p>
      </dgm:t>
    </dgm:pt>
    <dgm:pt modelId="{B09EAAD3-7191-4C38-B48A-393364D07C81}" type="sibTrans" cxnId="{70B45547-9225-4CAB-88CF-809DFB7542FD}">
      <dgm:prSet/>
      <dgm:spPr/>
      <dgm:t>
        <a:bodyPr/>
        <a:lstStyle/>
        <a:p>
          <a:endParaRPr lang="el-GR"/>
        </a:p>
      </dgm:t>
    </dgm:pt>
    <dgm:pt modelId="{32A83541-874E-422A-908A-B5DB1AB03998}">
      <dgm:prSet phldrT="[Text]"/>
      <dgm:spPr/>
      <dgm:t>
        <a:bodyPr/>
        <a:lstStyle/>
        <a:p>
          <a:r>
            <a:rPr lang="el-GR" b="1" dirty="0" smtClean="0">
              <a:solidFill>
                <a:schemeClr val="bg1"/>
              </a:solidFill>
              <a:effectLst>
                <a:outerShdw blurRad="38100" dist="38100" dir="2700000" algn="tl">
                  <a:srgbClr val="000000">
                    <a:alpha val="43137"/>
                  </a:srgbClr>
                </a:outerShdw>
              </a:effectLst>
            </a:rPr>
            <a:t>Συντονιστής της εκδήλωσης</a:t>
          </a:r>
          <a:endParaRPr lang="en-US" b="1" dirty="0" smtClean="0">
            <a:solidFill>
              <a:schemeClr val="bg1"/>
            </a:solidFill>
            <a:effectLst>
              <a:outerShdw blurRad="38100" dist="38100" dir="2700000" algn="tl">
                <a:srgbClr val="000000">
                  <a:alpha val="43137"/>
                </a:srgbClr>
              </a:outerShdw>
            </a:effectLst>
          </a:endParaRPr>
        </a:p>
      </dgm:t>
    </dgm:pt>
    <dgm:pt modelId="{918AD11C-51DC-4506-81C0-9AA35B706C94}" type="parTrans" cxnId="{78364EF6-A795-460C-9246-1D7A05E79242}">
      <dgm:prSet/>
      <dgm:spPr/>
      <dgm:t>
        <a:bodyPr/>
        <a:lstStyle/>
        <a:p>
          <a:endParaRPr lang="el-GR"/>
        </a:p>
      </dgm:t>
    </dgm:pt>
    <dgm:pt modelId="{3AFFF65C-D28E-4FD3-A2FD-B36042500AC2}" type="sibTrans" cxnId="{78364EF6-A795-460C-9246-1D7A05E79242}">
      <dgm:prSet/>
      <dgm:spPr/>
      <dgm:t>
        <a:bodyPr/>
        <a:lstStyle/>
        <a:p>
          <a:endParaRPr lang="el-GR"/>
        </a:p>
      </dgm:t>
    </dgm:pt>
    <dgm:pt modelId="{DE28385D-1CE3-4F42-B8E9-4DF6DA2A563F}" type="pres">
      <dgm:prSet presAssocID="{D56B4485-9A91-46C7-B8D8-627D56C44AD1}" presName="Name0" presStyleCnt="0">
        <dgm:presLayoutVars>
          <dgm:dir/>
          <dgm:animLvl val="lvl"/>
          <dgm:resizeHandles val="exact"/>
        </dgm:presLayoutVars>
      </dgm:prSet>
      <dgm:spPr/>
    </dgm:pt>
    <dgm:pt modelId="{823CB56B-5CC1-4AEF-B983-ABD957566EA7}" type="pres">
      <dgm:prSet presAssocID="{99B01F7F-A2B6-443B-99F4-2B0F5CF0FC00}" presName="Name8" presStyleCnt="0"/>
      <dgm:spPr/>
    </dgm:pt>
    <dgm:pt modelId="{234ED7FD-49BE-421C-9534-6895C6D385A8}" type="pres">
      <dgm:prSet presAssocID="{99B01F7F-A2B6-443B-99F4-2B0F5CF0FC00}" presName="level" presStyleLbl="node1" presStyleIdx="0" presStyleCnt="3">
        <dgm:presLayoutVars>
          <dgm:chMax val="1"/>
          <dgm:bulletEnabled val="1"/>
        </dgm:presLayoutVars>
      </dgm:prSet>
      <dgm:spPr/>
      <dgm:t>
        <a:bodyPr/>
        <a:lstStyle/>
        <a:p>
          <a:endParaRPr lang="el-GR"/>
        </a:p>
      </dgm:t>
    </dgm:pt>
    <dgm:pt modelId="{7BD602E2-0D84-4B66-9AAE-5A1E17A0DA53}" type="pres">
      <dgm:prSet presAssocID="{99B01F7F-A2B6-443B-99F4-2B0F5CF0FC00}" presName="levelTx" presStyleLbl="revTx" presStyleIdx="0" presStyleCnt="0">
        <dgm:presLayoutVars>
          <dgm:chMax val="1"/>
          <dgm:bulletEnabled val="1"/>
        </dgm:presLayoutVars>
      </dgm:prSet>
      <dgm:spPr/>
      <dgm:t>
        <a:bodyPr/>
        <a:lstStyle/>
        <a:p>
          <a:endParaRPr lang="el-GR"/>
        </a:p>
      </dgm:t>
    </dgm:pt>
    <dgm:pt modelId="{4229DC92-CAAC-4024-8368-A8FCD518C008}" type="pres">
      <dgm:prSet presAssocID="{600B4A7F-502D-402A-AAA5-09ABB14C2269}" presName="Name8" presStyleCnt="0"/>
      <dgm:spPr/>
    </dgm:pt>
    <dgm:pt modelId="{91C03C08-1E57-402D-8197-C1A14488DC84}" type="pres">
      <dgm:prSet presAssocID="{600B4A7F-502D-402A-AAA5-09ABB14C2269}" presName="level" presStyleLbl="node1" presStyleIdx="1" presStyleCnt="3">
        <dgm:presLayoutVars>
          <dgm:chMax val="1"/>
          <dgm:bulletEnabled val="1"/>
        </dgm:presLayoutVars>
      </dgm:prSet>
      <dgm:spPr/>
      <dgm:t>
        <a:bodyPr/>
        <a:lstStyle/>
        <a:p>
          <a:endParaRPr lang="el-GR"/>
        </a:p>
      </dgm:t>
    </dgm:pt>
    <dgm:pt modelId="{B0AB04AD-60C2-4580-8E2B-8B09D9A259AB}" type="pres">
      <dgm:prSet presAssocID="{600B4A7F-502D-402A-AAA5-09ABB14C2269}" presName="levelTx" presStyleLbl="revTx" presStyleIdx="0" presStyleCnt="0">
        <dgm:presLayoutVars>
          <dgm:chMax val="1"/>
          <dgm:bulletEnabled val="1"/>
        </dgm:presLayoutVars>
      </dgm:prSet>
      <dgm:spPr/>
      <dgm:t>
        <a:bodyPr/>
        <a:lstStyle/>
        <a:p>
          <a:endParaRPr lang="el-GR"/>
        </a:p>
      </dgm:t>
    </dgm:pt>
    <dgm:pt modelId="{C0FA1A63-149E-4732-A176-81A97FDE48EA}" type="pres">
      <dgm:prSet presAssocID="{32A83541-874E-422A-908A-B5DB1AB03998}" presName="Name8" presStyleCnt="0"/>
      <dgm:spPr/>
    </dgm:pt>
    <dgm:pt modelId="{6EDAA87C-5050-44CE-AD06-82C96B8D3469}" type="pres">
      <dgm:prSet presAssocID="{32A83541-874E-422A-908A-B5DB1AB03998}" presName="level" presStyleLbl="node1" presStyleIdx="2" presStyleCnt="3" custLinFactNeighborX="1697" custLinFactNeighborY="1563">
        <dgm:presLayoutVars>
          <dgm:chMax val="1"/>
          <dgm:bulletEnabled val="1"/>
        </dgm:presLayoutVars>
      </dgm:prSet>
      <dgm:spPr/>
      <dgm:t>
        <a:bodyPr/>
        <a:lstStyle/>
        <a:p>
          <a:endParaRPr lang="el-GR"/>
        </a:p>
      </dgm:t>
    </dgm:pt>
    <dgm:pt modelId="{C16536D0-112C-430D-AF9D-13BAD032E478}" type="pres">
      <dgm:prSet presAssocID="{32A83541-874E-422A-908A-B5DB1AB03998}" presName="levelTx" presStyleLbl="revTx" presStyleIdx="0" presStyleCnt="0">
        <dgm:presLayoutVars>
          <dgm:chMax val="1"/>
          <dgm:bulletEnabled val="1"/>
        </dgm:presLayoutVars>
      </dgm:prSet>
      <dgm:spPr/>
      <dgm:t>
        <a:bodyPr/>
        <a:lstStyle/>
        <a:p>
          <a:endParaRPr lang="el-GR"/>
        </a:p>
      </dgm:t>
    </dgm:pt>
  </dgm:ptLst>
  <dgm:cxnLst>
    <dgm:cxn modelId="{A055CB6D-A60B-4311-93A3-0C2A0839E227}" type="presOf" srcId="{600B4A7F-502D-402A-AAA5-09ABB14C2269}" destId="{91C03C08-1E57-402D-8197-C1A14488DC84}" srcOrd="0" destOrd="0" presId="urn:microsoft.com/office/officeart/2005/8/layout/pyramid1"/>
    <dgm:cxn modelId="{930E5FD7-92B2-496F-B3BF-69456A5A9D0F}" type="presOf" srcId="{99B01F7F-A2B6-443B-99F4-2B0F5CF0FC00}" destId="{7BD602E2-0D84-4B66-9AAE-5A1E17A0DA53}" srcOrd="1" destOrd="0" presId="urn:microsoft.com/office/officeart/2005/8/layout/pyramid1"/>
    <dgm:cxn modelId="{55A56A7E-D647-4A1B-98EA-3BC5767E87D0}" srcId="{D56B4485-9A91-46C7-B8D8-627D56C44AD1}" destId="{99B01F7F-A2B6-443B-99F4-2B0F5CF0FC00}" srcOrd="0" destOrd="0" parTransId="{3861C02D-CFA0-4443-BF88-964C13B6ADCE}" sibTransId="{89D7B6BF-F3BB-4F18-B813-67261D6D16E4}"/>
    <dgm:cxn modelId="{70B45547-9225-4CAB-88CF-809DFB7542FD}" srcId="{D56B4485-9A91-46C7-B8D8-627D56C44AD1}" destId="{600B4A7F-502D-402A-AAA5-09ABB14C2269}" srcOrd="1" destOrd="0" parTransId="{AFF5642D-9C99-463F-93A0-E69A909AAA5A}" sibTransId="{B09EAAD3-7191-4C38-B48A-393364D07C81}"/>
    <dgm:cxn modelId="{95C71D8A-294A-4450-BF8A-EAA0A3789B98}" type="presOf" srcId="{D56B4485-9A91-46C7-B8D8-627D56C44AD1}" destId="{DE28385D-1CE3-4F42-B8E9-4DF6DA2A563F}" srcOrd="0" destOrd="0" presId="urn:microsoft.com/office/officeart/2005/8/layout/pyramid1"/>
    <dgm:cxn modelId="{EF869EDA-6171-4BFA-8A18-C78B5F4FE41E}" type="presOf" srcId="{32A83541-874E-422A-908A-B5DB1AB03998}" destId="{6EDAA87C-5050-44CE-AD06-82C96B8D3469}" srcOrd="0" destOrd="0" presId="urn:microsoft.com/office/officeart/2005/8/layout/pyramid1"/>
    <dgm:cxn modelId="{2E18D122-1CC5-41FC-B5F3-49F766ECA2E0}" type="presOf" srcId="{32A83541-874E-422A-908A-B5DB1AB03998}" destId="{C16536D0-112C-430D-AF9D-13BAD032E478}" srcOrd="1" destOrd="0" presId="urn:microsoft.com/office/officeart/2005/8/layout/pyramid1"/>
    <dgm:cxn modelId="{78364EF6-A795-460C-9246-1D7A05E79242}" srcId="{D56B4485-9A91-46C7-B8D8-627D56C44AD1}" destId="{32A83541-874E-422A-908A-B5DB1AB03998}" srcOrd="2" destOrd="0" parTransId="{918AD11C-51DC-4506-81C0-9AA35B706C94}" sibTransId="{3AFFF65C-D28E-4FD3-A2FD-B36042500AC2}"/>
    <dgm:cxn modelId="{635B6BFA-AD13-4973-96D0-0957AB82F3B8}" type="presOf" srcId="{600B4A7F-502D-402A-AAA5-09ABB14C2269}" destId="{B0AB04AD-60C2-4580-8E2B-8B09D9A259AB}" srcOrd="1" destOrd="0" presId="urn:microsoft.com/office/officeart/2005/8/layout/pyramid1"/>
    <dgm:cxn modelId="{FBCC307B-24B0-4666-B008-CDA463BE7CF0}" type="presOf" srcId="{99B01F7F-A2B6-443B-99F4-2B0F5CF0FC00}" destId="{234ED7FD-49BE-421C-9534-6895C6D385A8}" srcOrd="0" destOrd="0" presId="urn:microsoft.com/office/officeart/2005/8/layout/pyramid1"/>
    <dgm:cxn modelId="{7972DC67-0B30-452A-B548-DF376C19A738}" type="presParOf" srcId="{DE28385D-1CE3-4F42-B8E9-4DF6DA2A563F}" destId="{823CB56B-5CC1-4AEF-B983-ABD957566EA7}" srcOrd="0" destOrd="0" presId="urn:microsoft.com/office/officeart/2005/8/layout/pyramid1"/>
    <dgm:cxn modelId="{8B54369E-722A-43EC-8A10-21D8F20F2A7F}" type="presParOf" srcId="{823CB56B-5CC1-4AEF-B983-ABD957566EA7}" destId="{234ED7FD-49BE-421C-9534-6895C6D385A8}" srcOrd="0" destOrd="0" presId="urn:microsoft.com/office/officeart/2005/8/layout/pyramid1"/>
    <dgm:cxn modelId="{9BAA98CA-FAE5-4CEF-8425-01584BFE69DF}" type="presParOf" srcId="{823CB56B-5CC1-4AEF-B983-ABD957566EA7}" destId="{7BD602E2-0D84-4B66-9AAE-5A1E17A0DA53}" srcOrd="1" destOrd="0" presId="urn:microsoft.com/office/officeart/2005/8/layout/pyramid1"/>
    <dgm:cxn modelId="{4DB0E514-C15D-406B-8C1D-819B9AA52D33}" type="presParOf" srcId="{DE28385D-1CE3-4F42-B8E9-4DF6DA2A563F}" destId="{4229DC92-CAAC-4024-8368-A8FCD518C008}" srcOrd="1" destOrd="0" presId="urn:microsoft.com/office/officeart/2005/8/layout/pyramid1"/>
    <dgm:cxn modelId="{37B251CF-6074-4FAC-8A5B-4D24D65AE887}" type="presParOf" srcId="{4229DC92-CAAC-4024-8368-A8FCD518C008}" destId="{91C03C08-1E57-402D-8197-C1A14488DC84}" srcOrd="0" destOrd="0" presId="urn:microsoft.com/office/officeart/2005/8/layout/pyramid1"/>
    <dgm:cxn modelId="{F6FC3A27-442F-4D57-9347-2C0AF0D6D856}" type="presParOf" srcId="{4229DC92-CAAC-4024-8368-A8FCD518C008}" destId="{B0AB04AD-60C2-4580-8E2B-8B09D9A259AB}" srcOrd="1" destOrd="0" presId="urn:microsoft.com/office/officeart/2005/8/layout/pyramid1"/>
    <dgm:cxn modelId="{9CF41D1B-A35D-46A0-AB67-BD9F0FB652F6}" type="presParOf" srcId="{DE28385D-1CE3-4F42-B8E9-4DF6DA2A563F}" destId="{C0FA1A63-149E-4732-A176-81A97FDE48EA}" srcOrd="2" destOrd="0" presId="urn:microsoft.com/office/officeart/2005/8/layout/pyramid1"/>
    <dgm:cxn modelId="{8EA97F88-4A39-4124-A053-4929193F4BBB}" type="presParOf" srcId="{C0FA1A63-149E-4732-A176-81A97FDE48EA}" destId="{6EDAA87C-5050-44CE-AD06-82C96B8D3469}" srcOrd="0" destOrd="0" presId="urn:microsoft.com/office/officeart/2005/8/layout/pyramid1"/>
    <dgm:cxn modelId="{599FD233-F972-4A1E-BAB2-DFB9C96D0B5E}" type="presParOf" srcId="{C0FA1A63-149E-4732-A176-81A97FDE48EA}" destId="{C16536D0-112C-430D-AF9D-13BAD032E4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D7FD-49BE-421C-9534-6895C6D385A8}">
      <dsp:nvSpPr>
        <dsp:cNvPr id="0" name=""/>
        <dsp:cNvSpPr/>
      </dsp:nvSpPr>
      <dsp:spPr>
        <a:xfrm>
          <a:off x="2208245" y="0"/>
          <a:ext cx="2208245" cy="1632181"/>
        </a:xfrm>
        <a:prstGeom prst="trapezoid">
          <a:avLst>
            <a:gd name="adj" fmla="val 676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l-GR" sz="2300" kern="1200" dirty="0" smtClean="0">
            <a:solidFill>
              <a:srgbClr val="0033CC"/>
            </a:solidFill>
          </a:endParaRPr>
        </a:p>
        <a:p>
          <a:pPr lvl="0" algn="ctr" defTabSz="1022350">
            <a:lnSpc>
              <a:spcPct val="90000"/>
            </a:lnSpc>
            <a:spcBef>
              <a:spcPct val="0"/>
            </a:spcBef>
            <a:spcAft>
              <a:spcPct val="35000"/>
            </a:spcAft>
          </a:pPr>
          <a:endParaRPr lang="el-GR" sz="2300" kern="1200" dirty="0" smtClean="0">
            <a:solidFill>
              <a:srgbClr val="0033CC"/>
            </a:solidFill>
          </a:endParaRPr>
        </a:p>
        <a:p>
          <a:pPr lvl="0" algn="ctr" defTabSz="1022350">
            <a:lnSpc>
              <a:spcPct val="90000"/>
            </a:lnSpc>
            <a:spcBef>
              <a:spcPct val="0"/>
            </a:spcBef>
            <a:spcAft>
              <a:spcPct val="35000"/>
            </a:spcAft>
          </a:pPr>
          <a:r>
            <a:rPr lang="el-GR" sz="2300" b="1" kern="1200" dirty="0" smtClean="0">
              <a:solidFill>
                <a:schemeClr val="bg1"/>
              </a:solidFill>
              <a:effectLst>
                <a:outerShdw blurRad="38100" dist="38100" dir="2700000" algn="tl">
                  <a:srgbClr val="000000">
                    <a:alpha val="43137"/>
                  </a:srgbClr>
                </a:outerShdw>
              </a:effectLst>
            </a:rPr>
            <a:t>Υπεύθυνος τεχνικός</a:t>
          </a:r>
          <a:endParaRPr lang="el-GR" sz="2300" b="1" kern="1200" dirty="0">
            <a:solidFill>
              <a:schemeClr val="bg1"/>
            </a:solidFill>
            <a:effectLst>
              <a:outerShdw blurRad="38100" dist="38100" dir="2700000" algn="tl">
                <a:srgbClr val="000000">
                  <a:alpha val="43137"/>
                </a:srgbClr>
              </a:outerShdw>
            </a:effectLst>
          </a:endParaRPr>
        </a:p>
      </dsp:txBody>
      <dsp:txXfrm>
        <a:off x="2208245" y="0"/>
        <a:ext cx="2208245" cy="1632181"/>
      </dsp:txXfrm>
    </dsp:sp>
    <dsp:sp modelId="{91C03C08-1E57-402D-8197-C1A14488DC84}">
      <dsp:nvSpPr>
        <dsp:cNvPr id="0" name=""/>
        <dsp:cNvSpPr/>
      </dsp:nvSpPr>
      <dsp:spPr>
        <a:xfrm>
          <a:off x="1104122" y="1632181"/>
          <a:ext cx="4416490" cy="1632181"/>
        </a:xfrm>
        <a:prstGeom prst="trapezoid">
          <a:avLst>
            <a:gd name="adj" fmla="val 676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l-GR" sz="2300" kern="1200" dirty="0" smtClean="0"/>
            <a:t>Άλλοι συνεργάτες</a:t>
          </a:r>
          <a:endParaRPr lang="el-GR" sz="2300" kern="1200" dirty="0"/>
        </a:p>
      </dsp:txBody>
      <dsp:txXfrm>
        <a:off x="1877008" y="1632181"/>
        <a:ext cx="2870718" cy="1632181"/>
      </dsp:txXfrm>
    </dsp:sp>
    <dsp:sp modelId="{6EDAA87C-5050-44CE-AD06-82C96B8D3469}">
      <dsp:nvSpPr>
        <dsp:cNvPr id="0" name=""/>
        <dsp:cNvSpPr/>
      </dsp:nvSpPr>
      <dsp:spPr>
        <a:xfrm>
          <a:off x="0" y="3264362"/>
          <a:ext cx="6624736" cy="1632181"/>
        </a:xfrm>
        <a:prstGeom prst="trapezoid">
          <a:avLst>
            <a:gd name="adj" fmla="val 676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l-GR" sz="2300" kern="1200" dirty="0" smtClean="0"/>
            <a:t>Άλλοι συνεργάτες</a:t>
          </a:r>
          <a:endParaRPr lang="el-GR" sz="2300" kern="1200" dirty="0"/>
        </a:p>
      </dsp:txBody>
      <dsp:txXfrm>
        <a:off x="1159328" y="3264362"/>
        <a:ext cx="4306078" cy="1632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D7FD-49BE-421C-9534-6895C6D385A8}">
      <dsp:nvSpPr>
        <dsp:cNvPr id="0" name=""/>
        <dsp:cNvSpPr/>
      </dsp:nvSpPr>
      <dsp:spPr>
        <a:xfrm>
          <a:off x="2112234" y="0"/>
          <a:ext cx="2112234" cy="1536170"/>
        </a:xfrm>
        <a:prstGeom prst="trapezoid">
          <a:avLst>
            <a:gd name="adj" fmla="val 68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l-GR" sz="2200" kern="1200" dirty="0" smtClean="0">
            <a:solidFill>
              <a:srgbClr val="0033CC"/>
            </a:solidFill>
          </a:endParaRPr>
        </a:p>
        <a:p>
          <a:pPr lvl="0" algn="ctr" defTabSz="977900">
            <a:lnSpc>
              <a:spcPct val="90000"/>
            </a:lnSpc>
            <a:spcBef>
              <a:spcPct val="0"/>
            </a:spcBef>
            <a:spcAft>
              <a:spcPct val="35000"/>
            </a:spcAft>
          </a:pPr>
          <a:endParaRPr lang="el-GR" sz="2200" kern="1200" dirty="0" smtClean="0">
            <a:solidFill>
              <a:srgbClr val="0033CC"/>
            </a:solidFill>
          </a:endParaRPr>
        </a:p>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Υπεύθυνος τεχνικός</a:t>
          </a:r>
          <a:endParaRPr lang="el-GR" sz="2200" b="1" kern="1200" dirty="0">
            <a:solidFill>
              <a:schemeClr val="bg1"/>
            </a:solidFill>
            <a:effectLst>
              <a:outerShdw blurRad="38100" dist="38100" dir="2700000" algn="tl">
                <a:srgbClr val="000000">
                  <a:alpha val="43137"/>
                </a:srgbClr>
              </a:outerShdw>
            </a:effectLst>
          </a:endParaRPr>
        </a:p>
      </dsp:txBody>
      <dsp:txXfrm>
        <a:off x="2112234" y="0"/>
        <a:ext cx="2112234" cy="1536170"/>
      </dsp:txXfrm>
    </dsp:sp>
    <dsp:sp modelId="{91C03C08-1E57-402D-8197-C1A14488DC84}">
      <dsp:nvSpPr>
        <dsp:cNvPr id="0" name=""/>
        <dsp:cNvSpPr/>
      </dsp:nvSpPr>
      <dsp:spPr>
        <a:xfrm>
          <a:off x="1056117" y="1536170"/>
          <a:ext cx="4224469" cy="1536170"/>
        </a:xfrm>
        <a:prstGeom prst="trapezoid">
          <a:avLst>
            <a:gd name="adj" fmla="val 68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Άλλοι συνεργάτες</a:t>
          </a:r>
          <a:endParaRPr lang="el-GR" sz="2200" kern="1200" dirty="0"/>
        </a:p>
      </dsp:txBody>
      <dsp:txXfrm>
        <a:off x="1795399" y="1536170"/>
        <a:ext cx="2745905" cy="1536170"/>
      </dsp:txXfrm>
    </dsp:sp>
    <dsp:sp modelId="{6EDAA87C-5050-44CE-AD06-82C96B8D3469}">
      <dsp:nvSpPr>
        <dsp:cNvPr id="0" name=""/>
        <dsp:cNvSpPr/>
      </dsp:nvSpPr>
      <dsp:spPr>
        <a:xfrm>
          <a:off x="0" y="3072341"/>
          <a:ext cx="6336703" cy="1536170"/>
        </a:xfrm>
        <a:prstGeom prst="trapezoid">
          <a:avLst>
            <a:gd name="adj" fmla="val 68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Συντονιστής της εκδήλωσης</a:t>
          </a:r>
          <a:endParaRPr lang="en-US" sz="2200" b="1" kern="1200" dirty="0" smtClean="0">
            <a:solidFill>
              <a:schemeClr val="bg1"/>
            </a:solidFill>
            <a:effectLst>
              <a:outerShdw blurRad="38100" dist="38100" dir="2700000" algn="tl">
                <a:srgbClr val="000000">
                  <a:alpha val="43137"/>
                </a:srgbClr>
              </a:outerShdw>
            </a:effectLst>
          </a:endParaRPr>
        </a:p>
      </dsp:txBody>
      <dsp:txXfrm>
        <a:off x="1108923" y="3072341"/>
        <a:ext cx="4118857" cy="1536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D7FD-49BE-421C-9534-6895C6D385A8}">
      <dsp:nvSpPr>
        <dsp:cNvPr id="0" name=""/>
        <dsp:cNvSpPr/>
      </dsp:nvSpPr>
      <dsp:spPr>
        <a:xfrm>
          <a:off x="2112234" y="0"/>
          <a:ext cx="2112234" cy="1536170"/>
        </a:xfrm>
        <a:prstGeom prst="trapezoid">
          <a:avLst>
            <a:gd name="adj" fmla="val 68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l-GR" sz="2200" kern="1200" dirty="0" smtClean="0">
            <a:solidFill>
              <a:srgbClr val="0033CC"/>
            </a:solidFill>
          </a:endParaRPr>
        </a:p>
        <a:p>
          <a:pPr lvl="0" algn="ctr" defTabSz="977900">
            <a:lnSpc>
              <a:spcPct val="90000"/>
            </a:lnSpc>
            <a:spcBef>
              <a:spcPct val="0"/>
            </a:spcBef>
            <a:spcAft>
              <a:spcPct val="35000"/>
            </a:spcAft>
          </a:pPr>
          <a:endParaRPr lang="el-GR" sz="2200" kern="1200" dirty="0" smtClean="0">
            <a:solidFill>
              <a:srgbClr val="0033CC"/>
            </a:solidFill>
          </a:endParaRPr>
        </a:p>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Υπεύθυνος τεχνικός</a:t>
          </a:r>
          <a:endParaRPr lang="el-GR" sz="2200" b="1" kern="1200" dirty="0">
            <a:solidFill>
              <a:schemeClr val="bg1"/>
            </a:solidFill>
            <a:effectLst>
              <a:outerShdw blurRad="38100" dist="38100" dir="2700000" algn="tl">
                <a:srgbClr val="000000">
                  <a:alpha val="43137"/>
                </a:srgbClr>
              </a:outerShdw>
            </a:effectLst>
          </a:endParaRPr>
        </a:p>
      </dsp:txBody>
      <dsp:txXfrm>
        <a:off x="2112234" y="0"/>
        <a:ext cx="2112234" cy="1536170"/>
      </dsp:txXfrm>
    </dsp:sp>
    <dsp:sp modelId="{91C03C08-1E57-402D-8197-C1A14488DC84}">
      <dsp:nvSpPr>
        <dsp:cNvPr id="0" name=""/>
        <dsp:cNvSpPr/>
      </dsp:nvSpPr>
      <dsp:spPr>
        <a:xfrm>
          <a:off x="1056117" y="1536170"/>
          <a:ext cx="4224469" cy="1536170"/>
        </a:xfrm>
        <a:prstGeom prst="trapezoid">
          <a:avLst>
            <a:gd name="adj" fmla="val 68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Επικοινωνία</a:t>
          </a:r>
          <a:endParaRPr lang="en-US" sz="2200" b="1" kern="1200" dirty="0" smtClean="0">
            <a:solidFill>
              <a:schemeClr val="bg1"/>
            </a:solidFill>
            <a:effectLst>
              <a:outerShdw blurRad="38100" dist="38100" dir="2700000" algn="tl">
                <a:srgbClr val="000000">
                  <a:alpha val="43137"/>
                </a:srgbClr>
              </a:outerShdw>
            </a:effectLst>
          </a:endParaRPr>
        </a:p>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Συνεργασία</a:t>
          </a:r>
          <a:endParaRPr lang="en-US" sz="2200" b="1" kern="1200" dirty="0" smtClean="0">
            <a:solidFill>
              <a:schemeClr val="bg1"/>
            </a:solidFill>
            <a:effectLst>
              <a:outerShdw blurRad="38100" dist="38100" dir="2700000" algn="tl">
                <a:srgbClr val="000000">
                  <a:alpha val="43137"/>
                </a:srgbClr>
              </a:outerShdw>
            </a:effectLst>
          </a:endParaRPr>
        </a:p>
      </dsp:txBody>
      <dsp:txXfrm>
        <a:off x="1795399" y="1536170"/>
        <a:ext cx="2745905" cy="1536170"/>
      </dsp:txXfrm>
    </dsp:sp>
    <dsp:sp modelId="{6EDAA87C-5050-44CE-AD06-82C96B8D3469}">
      <dsp:nvSpPr>
        <dsp:cNvPr id="0" name=""/>
        <dsp:cNvSpPr/>
      </dsp:nvSpPr>
      <dsp:spPr>
        <a:xfrm>
          <a:off x="0" y="3072341"/>
          <a:ext cx="6336703" cy="1536170"/>
        </a:xfrm>
        <a:prstGeom prst="trapezoid">
          <a:avLst>
            <a:gd name="adj" fmla="val 68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solidFill>
                <a:schemeClr val="bg1"/>
              </a:solidFill>
              <a:effectLst>
                <a:outerShdw blurRad="38100" dist="38100" dir="2700000" algn="tl">
                  <a:srgbClr val="000000">
                    <a:alpha val="43137"/>
                  </a:srgbClr>
                </a:outerShdw>
              </a:effectLst>
            </a:rPr>
            <a:t>Συντονιστής της εκδήλωσης</a:t>
          </a:r>
          <a:endParaRPr lang="en-US" sz="2200" b="1" kern="1200" dirty="0" smtClean="0">
            <a:solidFill>
              <a:schemeClr val="bg1"/>
            </a:solidFill>
            <a:effectLst>
              <a:outerShdw blurRad="38100" dist="38100" dir="2700000" algn="tl">
                <a:srgbClr val="000000">
                  <a:alpha val="43137"/>
                </a:srgbClr>
              </a:outerShdw>
            </a:effectLst>
          </a:endParaRPr>
        </a:p>
      </dsp:txBody>
      <dsp:txXfrm>
        <a:off x="1108923" y="3072341"/>
        <a:ext cx="4118857" cy="15361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10/2/2014</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10/2/2014</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Στην περίπτωση που είναι επιθυμητή η καταγραφή της ζωντανής μετάδοσης, ο συντονιστής της εκδήλωσης θα πρέπει να ενημερώσει τον υπεύθυνο τεχνικό πως πρόκειται να αξιοποιηθεί το παραγόμενο υλικό π.χ. για παραγωγή τίτλου </a:t>
            </a:r>
            <a:r>
              <a:rPr lang="en-US" altLang="en-US" dirty="0" smtClean="0"/>
              <a:t>DVD</a:t>
            </a:r>
            <a:r>
              <a:rPr lang="el-GR" altLang="en-US" dirty="0" smtClean="0"/>
              <a:t>.  Η επιλογή αυτή επηρεάζει κάποιες αποφάσεις που θα πάρει ο τεχνικός σχετικά με τον εξοπλισμό που πρόκειται να χρησιμοποιήσει κατά την μετάδοση και την καταγραφή της εκδήλωσης.</a:t>
            </a:r>
          </a:p>
          <a:p>
            <a:endParaRPr lang="el-GR" altLang="en-US" dirty="0" smtClean="0"/>
          </a:p>
          <a:p>
            <a:r>
              <a:rPr lang="el-GR" altLang="en-US" dirty="0" smtClean="0"/>
              <a:t>Είναι πολύ σημαντικό, να συζητήσουν σκηνοθετικά θέματα όπως τον τρόπο κάλυψης των διαφανειών και του τρέχοντα εισηγητή.</a:t>
            </a:r>
          </a:p>
          <a:p>
            <a:endParaRPr lang="el-GR" altLang="en-US" dirty="0" smtClean="0"/>
          </a:p>
          <a:p>
            <a:r>
              <a:rPr lang="el-GR" altLang="en-US" dirty="0" smtClean="0"/>
              <a:t>Ο υπεύθυνος τεχνικός πρέπει να ενημερώσει τον ενδιαφερόμενο συντονιστή για τυχόν περιορισμούς που αφορούν στα παραπάνω προκειμένου ο συντονιστής της εκδήλωσης να προσαρμόσει τυχόν μη εφικτές απαιτήσεις. </a:t>
            </a:r>
          </a:p>
          <a:p>
            <a:endParaRPr lang="el-GR" altLang="en-US" dirty="0" smtClean="0"/>
          </a:p>
          <a:p>
            <a:r>
              <a:rPr lang="el-GR" altLang="en-US" dirty="0" smtClean="0"/>
              <a:t>Τέλος, πρέπει να καθορίσουν πρώτον</a:t>
            </a:r>
            <a:r>
              <a:rPr lang="en-US" altLang="en-US" dirty="0" smtClean="0"/>
              <a:t> </a:t>
            </a:r>
            <a:r>
              <a:rPr lang="el-GR" altLang="en-US" dirty="0" smtClean="0"/>
              <a:t> ημερομηνία επίσκεψης στο χώρο και  ημερομηνίες διεξαγωγής δοκιμών, στις οποίες θα συμμετέχει και ο συντονιστής της εκδήλωσης.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10</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δεύτερο βήμα είναι ο καθορισμός του σεναρίου υλοποίησης μαζί με το συντονιστή της εκδήλωσης, το οποίο θα βασίζεται στις ήδη καταγεγραμμένες απαιτήσεις και σε νέα δεδομένα που μπορεί να προκύψουν από την επίσκεψη στο χώρο της εκδήλωσης.  </a:t>
            </a:r>
          </a:p>
          <a:p>
            <a:r>
              <a:rPr lang="el-GR" altLang="en-US" dirty="0" smtClean="0"/>
              <a:t>Προγραμματίζεται λοιπόν μία επίσκεψη στον χώρο της εκδήλωσης ώστε ο υπεύθυνος τεχνικός να εξετάσει τις δυνατότητες του χώρου σχετικά με την τοποθέτηση του εξοπλισμού, τον φωτισμό, τις δικτυακές συνδέσεις, και τις παροχές ρεύματος.</a:t>
            </a:r>
          </a:p>
          <a:p>
            <a:r>
              <a:rPr lang="el-GR" altLang="en-US" dirty="0" smtClean="0"/>
              <a:t>Ο συντονιστής της εκδήλωσης παρουσιάζει τον τρόπο που θα γίνει η εκδήλωση, που θα κινούνται οι εισηγητές και πως θα προβάλουν το υλικό τους.  Το υλικό που θα χρησιμοποιηθεί για προβολή θα πρέπει να γίνει γνωστό στον υπεύθυνο τεχνικό.</a:t>
            </a:r>
          </a:p>
          <a:p>
            <a:r>
              <a:rPr lang="el-GR" altLang="en-US" dirty="0" smtClean="0"/>
              <a:t> Είναι σημαντικό να γνωρίζει ο υπεύθυνος τεχνικός αν το περιεχόμενο της παρουσίασης βρίσκεται σε  ηλεκτρονική μορφή ή είναι ένα σύνολο από αντικείμενα που θα δείχνει κάθε φορά ο ομιλητής. Στην κάθε περίπτωση χρειάζεται διαφορετική αντιμετώπιση από τον τεχνικό και διαφορετική διαδικασία καταγραφής από την βιντεοκάμερα.</a:t>
            </a:r>
          </a:p>
          <a:p>
            <a:endParaRPr lang="el-GR" altLang="en-US" dirty="0" smtClean="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11</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Ο τεχνικός θα πρέπει να εντοπίσει και συζητήσει τους τυχόν περιορισμούς που μπορεί να παρουσιάζει η αίθουσα σε σχέση με την κάμερα και τον φωτισμό ώστε να καταλήξουν στο σενάριο χρήσης που έχει το καλύτερο οπτικό αποτέλεσμα.</a:t>
            </a:r>
          </a:p>
          <a:p>
            <a:endParaRPr lang="el-GR" altLang="en-US" dirty="0" smtClean="0"/>
          </a:p>
          <a:p>
            <a:r>
              <a:rPr lang="el-GR" altLang="en-US" dirty="0" smtClean="0"/>
              <a:t>Σε περίπτωση που κατά τη διάρκεια της διάλεξης χρησιμοποιείται υπολογιστής από τον εισηγητή, θα πρέπει να συνεννοηθεί ο συντονιστής της εκδήλωσης με τους τεχνικούς για τον τρόπο που θα μεταδίδονται οι διαφάνειες. Έχει ήδη συζητηθεί σε άλλη υποενότητα η μετάδοση διαφανειών είτε ως βίντεο είτε ψηφιακά και οι περιπτώσεις τους.</a:t>
            </a:r>
          </a:p>
          <a:p>
            <a:endParaRPr lang="el-GR" altLang="en-US" dirty="0" smtClean="0"/>
          </a:p>
          <a:p>
            <a:r>
              <a:rPr lang="el-GR" altLang="en-US" dirty="0" smtClean="0"/>
              <a:t>Ο υπεύθυνος τεχνικός πρέπει να καταγράψει τον οπτικοακουστικό εξοπλισμό που διαθέτει ο χώρος και μπορεί να χρησιμοποιήσει για τη ζωντανή μετάδοση, π.χ. μικροφωνική εγκατάσταση. </a:t>
            </a:r>
          </a:p>
          <a:p>
            <a:endParaRPr lang="el-GR" altLang="en-US" dirty="0" smtClean="0"/>
          </a:p>
          <a:p>
            <a:r>
              <a:rPr lang="el-GR" altLang="en-US" dirty="0" smtClean="0"/>
              <a:t>Στο τέλος της επίσκεψης τόσο ο συντονιστής της εκδήλωσης όσο και ο τεχνικός θα πρέπει να έχουν μια πολύ καλή άποψη για το πως θα είναι στημένος ο εξοπλισμός και που θα μπορεί να κινηθούν οι εισηγητές κατά την διάρκεια της μετάδοσης ώστε να υπάρξει το καλύτερο οπτικό αποτέλεσμα για την μετάδοση βίντεο.  Έτσι, συμφωνούν στο σενάριο υλοποίησης.</a:t>
            </a:r>
          </a:p>
          <a:p>
            <a:endParaRPr lang="el-GR" altLang="en-US" dirty="0" smtClean="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12</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Στο τρίτο βήμα, ο υπεύθυνος τεχνικός πρέπει να σχεδιάσει δύο σχεδιαγράμματα. </a:t>
            </a:r>
          </a:p>
          <a:p>
            <a:endParaRPr lang="el-GR" altLang="en-US" dirty="0" smtClean="0"/>
          </a:p>
          <a:p>
            <a:r>
              <a:rPr lang="el-GR" altLang="en-US" dirty="0" smtClean="0"/>
              <a:t>Το πρώτο, ένα σχεδιάγραμμα χώρου και τοποθέτησης εξοπλισμού, θα περιλαμβάνει το  χώρο των  εισηγητών, το χώρο του  κοινού, το σημείο τοποθέτησης του τριπόδου της κάμερας, των μικροφώνων και του υπολογιστή. Επίσης, πρέπει να σημειώσει τα σημεία που βρίσκονται οι παροχές ρεύματος και δικτύου, καθώς και τις αποστάσεις τους από τα σημεία που θα τοποθετηθεί η κάμερα και ο υπολογιστής. </a:t>
            </a:r>
          </a:p>
          <a:p>
            <a:endParaRPr lang="el-GR" altLang="en-US" dirty="0" smtClean="0"/>
          </a:p>
          <a:p>
            <a:r>
              <a:rPr lang="el-GR" altLang="en-US" dirty="0" smtClean="0"/>
              <a:t>Το σχεδιάγραμμα αυτό καλό είναι να σχεδιαστεί κατά την επιτόπια επίσκεψη στο χώρο.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13</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Το δεύτερο σχεδιάγραμμα θα αφορά στη συνδεσμολογία του εξοπλισμού και ειδικότερα της κάμερας με τον υπολογιστή της μετάδοσης, των μικροφώνων ή της μικροφωνικής εγκατάστασης με τη κάμερα ή τον υπολογιστή, τον υπολογιστή με τη δικτυακή παροχή καθώς και τον υπολογιστή και κάμερα με την παροχή ρεύματος. Πρέπει να εκτιμηθούν το είδος και μήκος των καλωδίων βίντεο, ήχου, δικτύου καθώς και της μπαλαντέζας/πολύπριζου που θα απαιτηθούν.  Τα καλώδια θα πρέπει να τοποθετηθούν περιμετρικά ώστε να μην διατρέχουν το χώρο του ακροατηρίου.</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14</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επόμενο βήμα του υπεύθυνου τεχνικού είναι η διαδικασία ενημέρωσης και προετοιμασίας της ομάδας των τεχνικών που πρόκειται να εξυπηρετήσουν την εκδήλωση. Έχοντας πλέον καλή άποψη για το χώρο και για τις απαιτήσεις της εκδήλωσης ο υπεύθυνος τεχνικός πρέπει να προχωρήσει σε ένα καλό σχεδιασμό όλων των ενεργειών που πρόκειται να ακολουθήσουν και αφορούν στην προετοιμασία του εξοπλισμού, της ομάδας των τεχνικών καθώς και την προετοιμασία των συστημάτων που θα εξυπηρετήσουν την εκδήλωση. </a:t>
            </a:r>
          </a:p>
          <a:p>
            <a:endParaRPr lang="el-GR" altLang="en-US" dirty="0" smtClean="0"/>
          </a:p>
          <a:p>
            <a:r>
              <a:rPr lang="el-GR" altLang="en-US" dirty="0" smtClean="0"/>
              <a:t>Οι τεχνικοί που πρέπει να ενημερωθούν είναι οι εξής:</a:t>
            </a:r>
          </a:p>
          <a:p>
            <a:r>
              <a:rPr lang="el-GR" altLang="en-US" dirty="0" smtClean="0"/>
              <a:t>Αρχικά , η ομάδα τεχνικών που υποστηρίζουν μεταδόσεις μέσω Διαδικτύου, δηλαδή οι χειριστές της κάμερας και του συστήματος παραγωγής ροών.</a:t>
            </a:r>
          </a:p>
          <a:p>
            <a:r>
              <a:rPr lang="el-GR" altLang="en-US" dirty="0" smtClean="0"/>
              <a:t>Στη συνέχεια, ο διαχειριστής δικτύου για τις ημερομηνίες που θα γίνουν οι μεταδόσεις ώστε να υπάρχει άμεση κάλυψη από τεχνικούς για τυχόν προβλήματα που μπορεί να παρουσιαστούν στο δίκτυο. Οι διαχειριστές δικτύου πρέπει να μεριμνήσουν για την ενεργοποίηση και έλεγχο  των δικτυακών παροχών στην αίθουσα που θα γίνει η εκδήλωση.</a:t>
            </a:r>
          </a:p>
          <a:p>
            <a:r>
              <a:rPr lang="el-GR" altLang="en-US" dirty="0" smtClean="0"/>
              <a:t>Επίσης, πρέπει να ενημερωθεί άμεσα ο διαχειριστής του εξυπηρετητή μετάδοσης ροών για να ρυθμίσει τον εξυπηρετητή.</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Άλλες ομάδες που πρέπει να ενημερωθούν είναι οι εξής:</a:t>
            </a:r>
          </a:p>
          <a:p>
            <a:r>
              <a:rPr lang="el-GR" altLang="en-US" dirty="0" smtClean="0"/>
              <a:t>Η ομάδα δημοσιοποίησης της εκδήλωσης και συγκεκριμένα ο διαχειριστής των ιστοσελίδων προκειμένου να αναρτήσει την ανακοίνωση της μετάδοσης, </a:t>
            </a:r>
          </a:p>
          <a:p>
            <a:r>
              <a:rPr lang="el-GR" altLang="en-US" dirty="0" smtClean="0"/>
              <a:t>και οι συνεργαζόμενοι δημοσιογράφοι για την ανακοίνωση της εκδήλωσης και της ζωντανής μετάδοσης.</a:t>
            </a:r>
          </a:p>
          <a:p>
            <a:r>
              <a:rPr lang="el-GR" altLang="en-US" dirty="0" smtClean="0"/>
              <a:t>Τέλος, πρέπει να ενημερωθεί η τεχνική υπηρεσία του κτιρίου για την παροχή ρεύματος σε σημεία που χρειάζεται να εγκατασταθεί ο εξοπλισμός. Επίσης, η τεχνική υπηρεσία θα πρέπει να επιληφθεί και  λύσει προβλήματα που αφορούν στο φωτισμό της αίθουσας, π.χ. έγκαιρη αλλαγή προβληματικών φωτιστικών σωμάτων.</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16</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επόμενο βήμα είναι η προετοιμασία των εξυπηρετητών και η ανακοίνωση του συνδέσμου της μετάδοσης.</a:t>
            </a:r>
          </a:p>
          <a:p>
            <a:endParaRPr lang="el-GR" altLang="en-US" dirty="0" smtClean="0"/>
          </a:p>
          <a:p>
            <a:r>
              <a:rPr lang="el-GR" altLang="en-US" dirty="0" smtClean="0"/>
              <a:t>Για τη ζωντανή μετάδοση θα πρέπει να ετοιμασθούν ο εξυπηρετητής βίντεο μέσω του οποίου θα μεταδοθεί η εκδήλωση.  Θα πρέπει να είναι γνωστή η διεύθυνση IP που θα έχει το σύστημα παραγωγής ροών  (</a:t>
            </a:r>
            <a:r>
              <a:rPr lang="el-GR" altLang="en-US" dirty="0" err="1" smtClean="0"/>
              <a:t>video</a:t>
            </a:r>
            <a:r>
              <a:rPr lang="el-GR" altLang="en-US" dirty="0" smtClean="0"/>
              <a:t> </a:t>
            </a:r>
            <a:r>
              <a:rPr lang="el-GR" altLang="en-US" dirty="0" err="1" smtClean="0"/>
              <a:t>encoder</a:t>
            </a:r>
            <a:r>
              <a:rPr lang="el-GR" altLang="en-US" dirty="0" smtClean="0"/>
              <a:t>/</a:t>
            </a:r>
            <a:r>
              <a:rPr lang="en-US" altLang="en-US" dirty="0" smtClean="0"/>
              <a:t>producer</a:t>
            </a:r>
            <a:r>
              <a:rPr lang="el-GR" altLang="en-US" dirty="0" smtClean="0"/>
              <a:t>) για να δηλωθεί στον </a:t>
            </a:r>
            <a:r>
              <a:rPr lang="el-GR" altLang="en-US" dirty="0" err="1" smtClean="0"/>
              <a:t>video</a:t>
            </a:r>
            <a:r>
              <a:rPr lang="el-GR" altLang="en-US" dirty="0" smtClean="0"/>
              <a:t> </a:t>
            </a:r>
            <a:r>
              <a:rPr lang="el-GR" altLang="en-US" dirty="0" err="1" smtClean="0"/>
              <a:t>server</a:t>
            </a:r>
            <a:r>
              <a:rPr lang="el-GR" altLang="en-US" dirty="0" smtClean="0"/>
              <a:t>. Έτσι, ο υπεύθυνος τεχνικός πρέπει να ενημερώσει τον διαχειριστή του εξυπηρετητή μετάδοσης για την </a:t>
            </a:r>
            <a:r>
              <a:rPr lang="en-US" altLang="en-US" dirty="0" smtClean="0"/>
              <a:t>IP </a:t>
            </a:r>
            <a:r>
              <a:rPr lang="el-GR" altLang="en-US" dirty="0" smtClean="0"/>
              <a:t>διεύθυνση που θα χρησιμοποιηθεί.</a:t>
            </a:r>
          </a:p>
          <a:p>
            <a:endParaRPr lang="el-GR" altLang="en-US" dirty="0" smtClean="0"/>
          </a:p>
          <a:p>
            <a:r>
              <a:rPr lang="el-GR" altLang="en-US" dirty="0" smtClean="0"/>
              <a:t>Με την παραμετροποίηση του εξυπηρετητή βίντεο δημιουργείται ο σύνδεσμος της μετάδοσης που μπορεί να αναρτηθεί στον δικτυακό τόπο όπου ανακοινώνεται η εκδήλωση.  Ο διαχειριστής</a:t>
            </a:r>
          </a:p>
          <a:p>
            <a:r>
              <a:rPr lang="el-GR" altLang="en-US" dirty="0" smtClean="0"/>
              <a:t>του εξυπηρετητή μετάδοσης ενημερώνει τον υπεύθυνο τεχνικό για το σύνδεσμο και αυτός με τη σειρά του ενημερώνει την ομάδα δημοσιοποίησης της εκδήλωσης.</a:t>
            </a:r>
          </a:p>
          <a:p>
            <a:endParaRPr lang="el-GR" altLang="en-US" dirty="0" smtClean="0"/>
          </a:p>
          <a:p>
            <a:r>
              <a:rPr lang="el-GR" altLang="en-US" dirty="0" smtClean="0"/>
              <a:t>Η ανακοίνωση στο δικτυακό τόπο πρέπει να δίνει πληροφορίες σχετικές με την ημερομηνία της μετάδοσης,  τις ώρες έναρξης και λήξης της μετάδοσης,  τα συμβατά λογισμικά αναπαραγωγής και τις τυχόν ρυθμίσεις που πρέπει να κάνει ο χρήστης στο λογισμικό του. Πρέπει να παρέχεται ένας σύνδεσμος από το οποίο οι χρήστες Διαδικτύου που δεν έχουν στο σύστημα τους το συγκεκριμένο λογισμικό αναπαραγωγής πολυμέσων (</a:t>
            </a:r>
            <a:r>
              <a:rPr lang="el-GR" altLang="en-US" dirty="0" err="1" smtClean="0"/>
              <a:t>media</a:t>
            </a:r>
            <a:r>
              <a:rPr lang="el-GR" altLang="en-US" dirty="0" smtClean="0"/>
              <a:t> </a:t>
            </a:r>
            <a:r>
              <a:rPr lang="el-GR" altLang="en-US" dirty="0" err="1" smtClean="0"/>
              <a:t>player</a:t>
            </a:r>
            <a:r>
              <a:rPr lang="el-GR" altLang="en-US" dirty="0" smtClean="0"/>
              <a:t>) να μπορούν να τον «κατεβάσουν» στο σύστημά τους προκειμένου να το εγκαταστήσουν. </a:t>
            </a:r>
          </a:p>
          <a:p>
            <a:endParaRPr lang="el-GR" altLang="en-US" dirty="0" smtClean="0"/>
          </a:p>
          <a:p>
            <a:r>
              <a:rPr lang="el-GR" altLang="en-US" dirty="0" smtClean="0"/>
              <a:t>Η διεύθυνση του δικτυακού τόπου και η  ανακοίνωση της μετάδοσης μπορεί να αποσταλεί με δελτίο τύπου στα τοπικά Μέσα Μαζικής Ενημέρωσης.</a:t>
            </a:r>
          </a:p>
          <a:p>
            <a:endParaRPr lang="el-GR" altLang="en-US" dirty="0" smtClean="0"/>
          </a:p>
          <a:p>
            <a:r>
              <a:rPr lang="el-GR" altLang="en-US" dirty="0" smtClean="0"/>
              <a:t>Τέλος, στο δικτυακό τόπο ή στο σύνδεσμο της μετάδοσης προτείνεται να υπάρχει βίντεο ή μήνυμα αναμονής που θα παρουσιάζει το πρόγραμμα της εκδήλωσης και θα εμφανίζεται μέσω του συνδέσμου της μετάδοσης.  Με τον τρόπο αυτό οι ενδιαφερόμενοι μπορούν να έχουν εκτός της ενημέρωσης και μια «γρήγορη» επιβεβαίωση ότι το σύστημά τους είναι έτοιμο να προβάλει το βίντεο της μετάδοσης. Παρόμοια σύντομα ενημερωτικά βίντεο μπορούν να δημιουργηθούν για τα διαλείμματα των μεταδόσεων.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17</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Στην εικόνα αυτή παρατηρείστε ένα παράδειγμα μηνύματος βίντεο που ενημερώνει τους ενδιαφερόμενους για την ακριβή ώρα μετάδοσης.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18</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επόμενο βήμα είναι οι δοκιμές.</a:t>
            </a:r>
          </a:p>
          <a:p>
            <a:endParaRPr lang="el-GR" altLang="en-US" dirty="0" smtClean="0"/>
          </a:p>
          <a:p>
            <a:r>
              <a:rPr lang="el-GR" altLang="en-US" dirty="0" smtClean="0"/>
              <a:t>Στις δοκιμές πρέπει να ελεγχθεί όλος ο εξοπλισμός και όλο το σενάριο υλοποίησης.   </a:t>
            </a:r>
          </a:p>
          <a:p>
            <a:r>
              <a:rPr lang="el-GR" altLang="en-US" dirty="0" smtClean="0"/>
              <a:t>Πρέπει να δοκιμασθούν οι δικτυακές παροχές της αίθουσας που θα χρησιμοποιηθούν κατά την μετάδοση.  </a:t>
            </a:r>
          </a:p>
          <a:p>
            <a:r>
              <a:rPr lang="el-GR" altLang="en-US" dirty="0" smtClean="0"/>
              <a:t>Θα πρέπει να στηθεί ένας επιτραπέζιος ή φορητός Η/Υ και να γίνει σύνδεση με τον εξυπηρετητή μετάδοσης για μια δοκιμαστική μετάδοση. </a:t>
            </a:r>
          </a:p>
          <a:p>
            <a:r>
              <a:rPr lang="el-GR" altLang="en-US" dirty="0" smtClean="0"/>
              <a:t>Είναι πολύ σημαντικό να ελεγχθεί η ποιότητα του φωτισμού και να δοκιμαστούν τα ηχητικά συστήματα για την αποφυγή προβλημάτων στον ήχο.  </a:t>
            </a:r>
          </a:p>
          <a:p>
            <a:r>
              <a:rPr lang="el-GR" altLang="en-US" dirty="0" smtClean="0"/>
              <a:t>Οι τεχνικοί που θα υποστηρίξουν τη μετάδοση θα πρέπει να παρευρίσκονται στις δοκιμές για να γνωρίσουν όλες τις λεπτομέρειες της εκδήλωσης. </a:t>
            </a:r>
          </a:p>
          <a:p>
            <a:r>
              <a:rPr lang="el-GR" altLang="en-US" dirty="0" smtClean="0"/>
              <a:t>Οι δοκιμές είναι η ευκαιρία να εντοπιστούν και λυθούν τυχόν τεχνικά προβλήματα.</a:t>
            </a:r>
          </a:p>
          <a:p>
            <a:endParaRPr lang="el-GR" altLang="en-US" dirty="0" smtClean="0"/>
          </a:p>
          <a:p>
            <a:r>
              <a:rPr lang="el-GR" altLang="en-US" dirty="0" smtClean="0"/>
              <a:t>Στις δοκιμές πρέπει να συμμετέχει  και ο συντονιστής της εκδήλωσης ώστε να του παρουσιαστεί το σενάριο υλοποίησης της μετάδοσης. </a:t>
            </a:r>
          </a:p>
          <a:p>
            <a:r>
              <a:rPr lang="el-GR" altLang="en-US" dirty="0" smtClean="0"/>
              <a:t>Οι δοκιμές δεν αφορούν μόνο το έλεγχο του εξοπλισμού και της δικτυακής υποδομής αλλά είναι και η τελευταία ευκαιρία για τροποποίηση του σεναρίου υλοποίησης της μετάδοσης. Ο συντονιστής της εκδήλωσης θα πρέπει να μείνει ικανοποιημένος ότι το περιεχόμενο της παρουσίασης, ο ήχος και η εικόνα μεταδίδονται χωρίς προβλήματα.</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19</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3C7318-1032-4C88-90AD-382FBF76A212}" type="slidenum">
              <a:rPr lang="el-GR" smtClean="0"/>
              <a:pPr fontAlgn="base">
                <a:spcBef>
                  <a:spcPct val="0"/>
                </a:spcBef>
                <a:spcAft>
                  <a:spcPct val="0"/>
                </a:spcAft>
                <a:defRPr/>
              </a:pPr>
              <a:t>2</a:t>
            </a:fld>
            <a:endParaRPr lang="el-GR" smtClean="0"/>
          </a:p>
        </p:txBody>
      </p:sp>
    </p:spTree>
    <p:extLst>
      <p:ext uri="{BB962C8B-B14F-4D97-AF65-F5344CB8AC3E}">
        <p14:creationId xmlns:p14="http://schemas.microsoft.com/office/powerpoint/2010/main" val="1105498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τελευταίο βήμα είναι η πραγματοποίηση της μετάδοσης.</a:t>
            </a:r>
          </a:p>
          <a:p>
            <a:r>
              <a:rPr lang="el-GR" altLang="en-US" dirty="0" smtClean="0"/>
              <a:t>Την ημέρα της μετάδοσης όλη η ομάδα τεχνικής υποστήριξης θα πρέπει να βρίσκεται στην αίθουσα για το στήσιμο του εξοπλισμού.</a:t>
            </a:r>
          </a:p>
          <a:p>
            <a:r>
              <a:rPr lang="el-GR" altLang="en-US" dirty="0" smtClean="0"/>
              <a:t>Ο εξοπλισμός πρέπει να στηθεί όσο το δυνατόν νωρίτερα ώστε να γίνουν οι τελικοί έλεγχοι και να αντιμετωπιστούν άμεσα τυχόν προβλήματα. </a:t>
            </a:r>
          </a:p>
          <a:p>
            <a:r>
              <a:rPr lang="el-GR" altLang="en-US" dirty="0" smtClean="0"/>
              <a:t>Ο κάθε τεχνικός ετοιμάζει τα συστήματα που έχει υπό την αρμοδιότητά του και ενημερώνει για τη σωστή σύνδεσή τους.  </a:t>
            </a:r>
          </a:p>
          <a:p>
            <a:r>
              <a:rPr lang="el-GR" altLang="en-US" dirty="0" smtClean="0"/>
              <a:t>Δοκιμάζονται ξανά τα ηχητικά συστήματα για την αποφυγή προβλημάτων στο ήχο.</a:t>
            </a:r>
          </a:p>
          <a:p>
            <a:r>
              <a:rPr lang="el-GR" altLang="en-US" dirty="0" smtClean="0"/>
              <a:t>Ο εξοπλισμός που απαιτεί  μπαταρίες (π.χ. ασύρματα μικρόφωνα) θα πρέπει να λάβει νέες μπαταρίες που θα διαρκέσουν.  </a:t>
            </a:r>
          </a:p>
          <a:p>
            <a:r>
              <a:rPr lang="el-GR" altLang="en-US" dirty="0" smtClean="0"/>
              <a:t>Ο εξυπηρετητής μετάδοσης βίντεο ετοιμάζεται και μεταδίδει την ροή που λαμβάνει από το σύστημα παραγωγής ροών.  Ελέγχεται ότι η μετάδοση φτάνει μέσω των διαθέσιμων συνδέσμων της σχετικής ανακοίνωσης.</a:t>
            </a:r>
          </a:p>
          <a:p>
            <a:r>
              <a:rPr lang="el-GR" altLang="en-US" dirty="0" smtClean="0"/>
              <a:t>Εάν χρησιμοποιούνται για την καταγραφή της εκδήλωσης συσκευές βίντεο ή DVD θα πρέπει να τοποθετηθούν αντίστοιχα μέσα εγγραφής, κασέτα ή DVD.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20</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21</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Στη συνέχεια συζητούνται κάποια σκηνοθετικά θέματα, όπως πόσες κάμερες απαιτούνται για την κάλυψη κάποιας εκδήλωσης, που πρέπει να εστιάζουν οι κάμερες κατά περίπτωση και σε πιο χώρο πρέπει να κινείται ο εισηγητής. Η συζήτηση αυτή βοηθά στον καθορισμό του σεναρίου υλοποίησης.</a:t>
            </a:r>
          </a:p>
          <a:p>
            <a:endParaRPr lang="el-GR" altLang="en-US" i="1" dirty="0" smtClean="0"/>
          </a:p>
          <a:p>
            <a:r>
              <a:rPr lang="el-GR" altLang="en-US" i="1" dirty="0" smtClean="0"/>
              <a:t>Το πρώτο ερώτημα είναι πόσες κάμερες απαιτούνται</a:t>
            </a:r>
            <a:r>
              <a:rPr lang="en-US" altLang="en-US" i="1" dirty="0" smtClean="0"/>
              <a:t>;</a:t>
            </a:r>
            <a:endParaRPr lang="el-GR" altLang="en-US" i="1" dirty="0" smtClean="0"/>
          </a:p>
          <a:p>
            <a:endParaRPr lang="el-GR" altLang="en-US" dirty="0" smtClean="0"/>
          </a:p>
          <a:p>
            <a:r>
              <a:rPr lang="el-GR" altLang="en-US" dirty="0" smtClean="0"/>
              <a:t>Η πιο απλή περίπτωση για την κάλυψη μίας συνεδρίασης ή εκδήλωσης είναι να υπάρχει μία μονή κάμερα η οποία θα εστιάζει στον εισηγητή</a:t>
            </a:r>
            <a:r>
              <a:rPr lang="en-US" altLang="en-US" dirty="0" smtClean="0"/>
              <a:t> </a:t>
            </a:r>
            <a:r>
              <a:rPr lang="el-GR" altLang="en-US" dirty="0" smtClean="0"/>
              <a:t>ή τους εισηγητές. Σε περίπτωση που είναι επιθυμητό να καλύπτονται και όσοι κάνουν ερωτήσεις, τότε θα πρέπει είτε η θέση της κάμερα να είναι τέτοια που να μπορεί να εστιάσει στο κοινό ή να χρησιμοποιηθεί μία δεύτερη κάμερα που θα καλύπτει το κοινό. Στην τελευταία περίπτωση θα απαιτηθεί και ένας βίντεο-</a:t>
            </a:r>
            <a:r>
              <a:rPr lang="el-GR" altLang="en-US" dirty="0" err="1" smtClean="0"/>
              <a:t>μίκτης</a:t>
            </a:r>
            <a:r>
              <a:rPr lang="el-GR" altLang="en-US" dirty="0" smtClean="0"/>
              <a:t>, μέσω του οποίου θα γίνεται κατά περίπτωση η επιλογή της κάμερας που θα μεταδίδεται.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22</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 </a:t>
            </a:r>
            <a:r>
              <a:rPr lang="el-GR" altLang="en-US" dirty="0" smtClean="0"/>
              <a:t>επόμενη ερώτηση είναι που εστιάζουν οι κάμερες κατά περίπτωση</a:t>
            </a:r>
          </a:p>
          <a:p>
            <a:endParaRPr lang="el-GR" altLang="en-US" dirty="0" smtClean="0"/>
          </a:p>
          <a:p>
            <a:r>
              <a:rPr lang="el-GR" altLang="en-US" dirty="0" smtClean="0"/>
              <a:t>Γενικά, οι κάμερες θα πρέπει να εστιάζουν στον εισηγητή από τη μέση και πάνω ώστε να συλλαμβάνουν τις μη λεκτικές εκφράσεις του όπως τις κινήσεις των χεριών του και τις εκφράσεις του προσώπου του.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23</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Η περίπτωση στην οποία πρέπει η κάμερα να κινείται και να δείχνει για μικρό χρονικό διάστημα τις διαφάνειες είναι όταν, κατά τη ζωντανή μετάδοση, η διάλεξη ταυτόχρονα βιντεοσκοπείται και πρόκειται να υπάρξει σύνθεση διαφανειών και βίντεο. Αυτός είναι ο μοναδικός τρόπος ώστε να γνωρίζει ο τεχνικός που θα πραγματοποιήσει τη σύνθεση πότε αλλάζουν οι διαφάνειες ώστε να τις συνδυάσει με το αντίστοιχο βίντεο.</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24</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Όταν η διάλεξη πραγματοποιείται σε χώρο στο οποίο ο εισηγητής κινείται σε μία συγκεκριμένη ζώνη, θα πρέπει η κάμερα να καλύπτει όλη αυτή τη ζώνη έχοντας την σε σταθερό πλάνο. </a:t>
            </a:r>
          </a:p>
          <a:p>
            <a:r>
              <a:rPr lang="el-GR" altLang="en-US" dirty="0" smtClean="0"/>
              <a:t>Γενικά, η κάμερα που καλύπτει τον εισηγητή πρέπει να είναι σταθερή.  </a:t>
            </a:r>
          </a:p>
          <a:p>
            <a:endParaRPr lang="el-GR" altLang="en-US" dirty="0" smtClean="0"/>
          </a:p>
          <a:p>
            <a:r>
              <a:rPr lang="el-GR" altLang="en-US" dirty="0" smtClean="0"/>
              <a:t>Ο εισηγητής θα πρέπει να κινείται μέσα σε μία συγκεκριμένη ζώνη την οποία θα του υποδείξουν οι τεχνικοί υποστήριξης. Η κίνηση μέσα στη ζώνη διασφαλίζει ότι είναι στην εμβέλεια των μικροφώνων και της κάμερας. Συνήθως, καθώς τα μικρόφωνα είναι τοποθετημένα πάνω στο έδρανο των εισηγητών, ο κάθε εισηγητής θα πρέπει να παραμένει πίσω από το έδρανο. Καθώς το μικρόφωνο, δε θα λαμβάνει τις ερωτήσεις του κοινού, ο εισηγητής θα πρέπει να επαναλαμβάνει την κάθε ερώτηση ώστε να την ακούν και οι από απόσταση ακροατές και στη συνέχεια να τις απαντά.</a:t>
            </a:r>
          </a:p>
          <a:p>
            <a:endParaRPr lang="el-GR" altLang="en-US" dirty="0" smtClean="0"/>
          </a:p>
          <a:p>
            <a:r>
              <a:rPr lang="el-GR" altLang="en-US" dirty="0" smtClean="0"/>
              <a:t>Ιδανική λύση είναι φυσικά η χρήση ασύρματου μικροφώνου τύπου ψείρας, η οποία θα τοποθετηθεί στον εισηγητή.</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Όταν η διάλεξη πραγματοποιείται σε ένα χώρο συνεδρίου και δεν είναι δυνατή η ξεχωριστή μετάδοση των διαφανειών τότε στο πλάνο θα πρέπει να υπάρχουν και οι διαφάνειες, έστω και εάν αυτό σημαίνει ότι ο εισηγητής θα απεικονίζεται σε μικρή διάσταση.</a:t>
            </a: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26</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27</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403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28</a:t>
            </a:fld>
            <a:endParaRPr lang="el-GR" smtClean="0"/>
          </a:p>
        </p:txBody>
      </p:sp>
    </p:spTree>
    <p:extLst>
      <p:ext uri="{BB962C8B-B14F-4D97-AF65-F5344CB8AC3E}">
        <p14:creationId xmlns:p14="http://schemas.microsoft.com/office/powerpoint/2010/main" val="3367391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29</a:t>
            </a:fld>
            <a:endParaRPr lang="el-GR"/>
          </a:p>
        </p:txBody>
      </p:sp>
    </p:spTree>
    <p:extLst>
      <p:ext uri="{BB962C8B-B14F-4D97-AF65-F5344CB8AC3E}">
        <p14:creationId xmlns:p14="http://schemas.microsoft.com/office/powerpoint/2010/main" val="577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F9BCDB-1621-4206-BC12-A6AC264810D2}" type="slidenum">
              <a:rPr lang="el-GR" smtClean="0"/>
              <a:pPr fontAlgn="base">
                <a:spcBef>
                  <a:spcPct val="0"/>
                </a:spcBef>
                <a:spcAft>
                  <a:spcPct val="0"/>
                </a:spcAft>
                <a:defRPr/>
              </a:pPr>
              <a:t>3</a:t>
            </a:fld>
            <a:endParaRPr lang="el-GR" smtClean="0"/>
          </a:p>
        </p:txBody>
      </p:sp>
    </p:spTree>
    <p:extLst>
      <p:ext uri="{BB962C8B-B14F-4D97-AF65-F5344CB8AC3E}">
        <p14:creationId xmlns:p14="http://schemas.microsoft.com/office/powerpoint/2010/main" val="1434330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30</a:t>
            </a:fld>
            <a:endParaRPr lang="el-GR"/>
          </a:p>
        </p:txBody>
      </p:sp>
    </p:spTree>
    <p:extLst>
      <p:ext uri="{BB962C8B-B14F-4D97-AF65-F5344CB8AC3E}">
        <p14:creationId xmlns:p14="http://schemas.microsoft.com/office/powerpoint/2010/main" val="202184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a:t>
            </a:fld>
            <a:endParaRPr lang="el-GR"/>
          </a:p>
        </p:txBody>
      </p:sp>
    </p:spTree>
    <p:extLst>
      <p:ext uri="{BB962C8B-B14F-4D97-AF65-F5344CB8AC3E}">
        <p14:creationId xmlns:p14="http://schemas.microsoft.com/office/powerpoint/2010/main" val="39941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5</a:t>
            </a:fld>
            <a:endParaRPr lang="el-GR"/>
          </a:p>
        </p:txBody>
      </p:sp>
    </p:spTree>
    <p:extLst>
      <p:ext uri="{BB962C8B-B14F-4D97-AF65-F5344CB8AC3E}">
        <p14:creationId xmlns:p14="http://schemas.microsoft.com/office/powerpoint/2010/main" val="287165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dirty="0" smtClean="0">
                <a:latin typeface="Arial" panose="020B0604020202020204" pitchFamily="34" charset="0"/>
              </a:rPr>
              <a:t>Η ορθή οργάνωση και προετοιμασία μίας ζωντανής μετάδοσης ενός γεγονότος εγγυάται την επιτυχημένη  έκβασή του όλου εγχειρήματος. Για την οργάνωση της ζωντανής μετάδοσης υπεύθυνος πρέπει να είναι ένας τεχνικός, στον οποίο θα αναφερόμαστε στο εξής ως ο υπεύθυνος τεχνικός. Η αρμοδιότητα του υπεύθυνου τεχνικού εστιάζεται στο συντονισμό της ζωντανής μετάδοσης και των θεμάτων που σχετίζονται με αυτή.</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6</a:t>
            </a:fld>
            <a:endParaRPr lang="el-GR"/>
          </a:p>
        </p:txBody>
      </p:sp>
    </p:spTree>
    <p:extLst>
      <p:ext uri="{BB962C8B-B14F-4D97-AF65-F5344CB8AC3E}">
        <p14:creationId xmlns:p14="http://schemas.microsoft.com/office/powerpoint/2010/main" val="325357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Η οργάνωση της εκδήλωσης ή γεγονότος που πρόκειται να μεταδοθεί είναι  αρμοδιότητα του συντονιστή της εκδήλωσης.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7</a:t>
            </a:fld>
            <a:endParaRPr lang="el-GR"/>
          </a:p>
        </p:txBody>
      </p:sp>
    </p:spTree>
    <p:extLst>
      <p:ext uri="{BB962C8B-B14F-4D97-AF65-F5344CB8AC3E}">
        <p14:creationId xmlns:p14="http://schemas.microsoft.com/office/powerpoint/2010/main" val="325357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Η επικοινωνία και συνεργασία του υπεύθυνου τεχνικού με το συντονιστή της εκδήλωσης είναι πολύ σημαντική για την καταγραφή των απαιτήσεων και του σεναρίου υλοποίησης. Πέρα από την αρχική επικοινωνία, απαιτείται η από κοινού επίσκεψη στο χώρο της εκδήλωσης καθώς και η συμμετοχή του συντονιστή της εκδήλωσης στις δοκιμές που θα πραγματοποιήσει η ομάδα των τεχνικών. Η συμμετοχή του συντονιστή της εκδήλωσης στις δοκιμές είναι επιτακτική ώστε να αξιολογήσει κατά πόσο οι λύσεις που προσφέρονται από τους τεχνικούς σε διάφορα θέματα είναι αποδεκτές. </a:t>
            </a:r>
          </a:p>
          <a:p>
            <a:endParaRPr lang="el-GR" altLang="en-US" dirty="0" smtClean="0"/>
          </a:p>
          <a:p>
            <a:r>
              <a:rPr lang="el-GR" altLang="en-US" dirty="0" smtClean="0"/>
              <a:t>Στη συνέχεια θα αναλύσουμε τα βήματα της προετοιμασίας.</a:t>
            </a:r>
          </a:p>
          <a:p>
            <a:endParaRPr lang="el-GR" altLang="en-US" dirty="0" smtClean="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8</a:t>
            </a:fld>
            <a:endParaRPr lang="el-GR"/>
          </a:p>
        </p:txBody>
      </p:sp>
    </p:spTree>
    <p:extLst>
      <p:ext uri="{BB962C8B-B14F-4D97-AF65-F5344CB8AC3E}">
        <p14:creationId xmlns:p14="http://schemas.microsoft.com/office/powerpoint/2010/main" val="325357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Στο πρώτο βήμα, ο συντονιστής της εκδήλωσης επικοινωνεί με τον υπεύθυνο τεχνικό προκειμένου να τον ενημερώσει για τις απαιτήσεις.  Ο τεχνικός υπεύθυνος πρέπει να καταγράψει τις απαιτήσεις σε μια τυποποιημένη αίτηση. Η πληροφορία που πρέπει να καταγράψει είναι οι ακόλουθες:</a:t>
            </a:r>
          </a:p>
          <a:p>
            <a:pPr>
              <a:buFontTx/>
              <a:buChar char="•"/>
            </a:pPr>
            <a:r>
              <a:rPr lang="el-GR" altLang="en-US" dirty="0" smtClean="0"/>
              <a:t>Η ημερομηνία και διάρκεια εκδήλωσης. </a:t>
            </a:r>
          </a:p>
          <a:p>
            <a:pPr>
              <a:buFontTx/>
              <a:buChar char="•"/>
            </a:pPr>
            <a:r>
              <a:rPr lang="el-GR" altLang="en-US" dirty="0" smtClean="0"/>
              <a:t>Η αίθουσα από την οποία θα γίνει η μετάδοση. </a:t>
            </a:r>
          </a:p>
          <a:p>
            <a:pPr>
              <a:buFontTx/>
              <a:buChar char="•"/>
            </a:pPr>
            <a:r>
              <a:rPr lang="el-GR" altLang="en-US" dirty="0" smtClean="0"/>
              <a:t>Ποιοι θα είναι οι τελικοί αποδέκτες. </a:t>
            </a:r>
          </a:p>
          <a:p>
            <a:pPr>
              <a:buFontTx/>
              <a:buChar char="•"/>
            </a:pPr>
            <a:r>
              <a:rPr lang="el-GR" altLang="en-US" dirty="0" smtClean="0"/>
              <a:t>Το υλικό που πρέπει να προβληθεί όπως ηλεκτρονική παρουσίαση, διαφάνειες, φωτογραφίες, αντικείμενα, βίντεο σε </a:t>
            </a:r>
            <a:r>
              <a:rPr lang="en-US" altLang="en-US" dirty="0" smtClean="0"/>
              <a:t>DVD</a:t>
            </a:r>
            <a:r>
              <a:rPr lang="el-GR" altLang="en-US" dirty="0" smtClean="0"/>
              <a:t> ή </a:t>
            </a:r>
            <a:r>
              <a:rPr lang="en-US" altLang="en-US" dirty="0" smtClean="0"/>
              <a:t>VHS</a:t>
            </a:r>
            <a:r>
              <a:rPr lang="el-GR" altLang="en-US" dirty="0" smtClean="0"/>
              <a:t>, ηχητικά μηνύματα, από </a:t>
            </a:r>
            <a:r>
              <a:rPr lang="en-US" altLang="en-US" dirty="0" smtClean="0"/>
              <a:t>PC</a:t>
            </a:r>
            <a:r>
              <a:rPr lang="el-GR" altLang="en-US" dirty="0" smtClean="0"/>
              <a:t> ή από κασετόφωνο, </a:t>
            </a:r>
            <a:r>
              <a:rPr lang="el-GR" altLang="en-US" dirty="0" err="1" smtClean="0"/>
              <a:t>κ.λ.π</a:t>
            </a:r>
            <a:r>
              <a:rPr lang="el-GR" altLang="en-US" dirty="0" smtClean="0"/>
              <a:t>.  </a:t>
            </a:r>
          </a:p>
          <a:p>
            <a:pPr>
              <a:buFontTx/>
              <a:buChar char="-"/>
            </a:pPr>
            <a:r>
              <a:rPr lang="el-GR" altLang="en-US" dirty="0" smtClean="0"/>
              <a:t>Τον τρόπο κίνησης του εισηγητή κατά την διάρκεια της συνεδρίασης ή της εκδήλωσης.</a:t>
            </a: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9</a:t>
            </a:fld>
            <a:endParaRPr lang="el-GR"/>
          </a:p>
        </p:txBody>
      </p:sp>
    </p:spTree>
    <p:extLst>
      <p:ext uri="{BB962C8B-B14F-4D97-AF65-F5344CB8AC3E}">
        <p14:creationId xmlns:p14="http://schemas.microsoft.com/office/powerpoint/2010/main" val="37250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smtClean="0"/>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smtClean="0"/>
              <a:t>Kλικ για επεξεργασία των στυλ του υποδείγματος</a:t>
            </a:r>
          </a:p>
          <a:p>
            <a:pPr lvl="1"/>
            <a:r>
              <a:rPr lang="el-GR" noProof="1" smtClean="0"/>
              <a:t>Δεύτερου επιπέδου</a:t>
            </a:r>
          </a:p>
          <a:p>
            <a:pPr lvl="2"/>
            <a:r>
              <a:rPr lang="el-GR" noProof="1" smtClean="0"/>
              <a:t>Τρίτου επιπέδου</a:t>
            </a:r>
          </a:p>
          <a:p>
            <a:pPr lvl="3"/>
            <a:r>
              <a:rPr lang="el-GR" noProof="1" smtClean="0"/>
              <a:t>Τέταρτου επιπέδου</a:t>
            </a:r>
          </a:p>
          <a:p>
            <a:pPr lvl="4"/>
            <a:r>
              <a:rPr lang="el-GR" noProof="1" smtClean="0"/>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Εικόνα 10"/>
          <p:cNvPicPr>
            <a:picLocks noChangeAspect="1"/>
          </p:cNvPicPr>
          <p:nvPr userDrawn="1"/>
        </p:nvPicPr>
        <p:blipFill>
          <a:blip r:embed="rId2" cstate="print"/>
          <a:srcRect/>
          <a:stretch>
            <a:fillRect/>
          </a:stretch>
        </p:blipFill>
        <p:spPr bwMode="auto">
          <a:xfrm>
            <a:off x="179388" y="6140450"/>
            <a:ext cx="720725" cy="571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pic>
        <p:nvPicPr>
          <p:cNvPr id="7" name="Εικόνα 6"/>
          <p:cNvPicPr/>
          <p:nvPr userDrawn="1"/>
        </p:nvPicPr>
        <p:blipFill>
          <a:blip r:embed="rId3" cstate="print"/>
          <a:srcRect/>
          <a:stretch>
            <a:fillRect/>
          </a:stretch>
        </p:blipFill>
        <p:spPr bwMode="auto">
          <a:xfrm>
            <a:off x="8290538" y="6279964"/>
            <a:ext cx="764729" cy="47463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pic>
        <p:nvPicPr>
          <p:cNvPr id="3" name="Εικόνα 7"/>
          <p:cNvPicPr>
            <a:picLocks noChangeAspect="1"/>
          </p:cNvPicPr>
          <p:nvPr userDrawn="1"/>
        </p:nvPicPr>
        <p:blipFill>
          <a:blip r:embed="rId2" cstate="print"/>
          <a:srcRect/>
          <a:stretch>
            <a:fillRect/>
          </a:stretch>
        </p:blipFill>
        <p:spPr bwMode="auto">
          <a:xfrm>
            <a:off x="2167774" y="1076571"/>
            <a:ext cx="4816475" cy="3817938"/>
          </a:xfrm>
          <a:prstGeom prst="rect">
            <a:avLst/>
          </a:prstGeom>
          <a:noFill/>
          <a:ln w="9525">
            <a:noFill/>
            <a:miter lim="800000"/>
            <a:headEnd/>
            <a:tailEnd/>
          </a:ln>
        </p:spPr>
      </p:pic>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smtClean="0"/>
              <a:t>Στυλ κύριου τίτλου</a:t>
            </a:r>
            <a:endParaRPr lang="el-GR" dirty="0"/>
          </a:p>
        </p:txBody>
      </p:sp>
      <p:pic>
        <p:nvPicPr>
          <p:cNvPr id="4"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userDrawn="1"/>
        </p:nvPicPr>
        <p:blipFill>
          <a:blip r:embed="rId3" cstate="print"/>
          <a:srcRect/>
          <a:stretch>
            <a:fillRect/>
          </a:stretch>
        </p:blipFill>
        <p:spPr bwMode="auto">
          <a:xfrm>
            <a:off x="3419872" y="6238352"/>
            <a:ext cx="2520280" cy="60017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smtClean="0"/>
              <a:t>Στυλ κύριου τίτλου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301" y="116632"/>
            <a:ext cx="5616624" cy="5616624"/>
          </a:xfrm>
          <a:prstGeom prst="rect">
            <a:avLst/>
          </a:prstGeom>
        </p:spPr>
      </p:pic>
      <p:sp>
        <p:nvSpPr>
          <p:cNvPr id="2" name="Rectangle 1"/>
          <p:cNvSpPr/>
          <p:nvPr/>
        </p:nvSpPr>
        <p:spPr>
          <a:xfrm>
            <a:off x="2699791" y="6021288"/>
            <a:ext cx="3473643" cy="369332"/>
          </a:xfrm>
          <a:prstGeom prst="rect">
            <a:avLst/>
          </a:prstGeom>
        </p:spPr>
        <p:txBody>
          <a:bodyPr wrap="none">
            <a:spAutoFit/>
          </a:bodyPr>
          <a:lstStyle/>
          <a:p>
            <a:pPr marL="0" indent="0" algn="ctr" eaLnBrk="1" hangingPunct="1">
              <a:spcBef>
                <a:spcPts val="500"/>
              </a:spcBef>
              <a:buFont typeface="Arial" charset="0"/>
              <a:buNone/>
            </a:pPr>
            <a:r>
              <a:rPr lang="en-US" dirty="0">
                <a:solidFill>
                  <a:schemeClr val="accent1"/>
                </a:solidFill>
              </a:rPr>
              <a:t>O</a:t>
            </a:r>
            <a:r>
              <a:rPr lang="el-GR" dirty="0" err="1">
                <a:solidFill>
                  <a:schemeClr val="accent1"/>
                </a:solidFill>
              </a:rPr>
              <a:t>ργάνωση</a:t>
            </a:r>
            <a:r>
              <a:rPr lang="el-GR" dirty="0">
                <a:solidFill>
                  <a:schemeClr val="accent1"/>
                </a:solidFill>
              </a:rPr>
              <a:t> ζωντανής μετάδοσης</a:t>
            </a:r>
            <a:endParaRPr lang="el-GR" dirty="0">
              <a:solidFill>
                <a:schemeClr val="accent1"/>
              </a:solidFill>
            </a:endParaRPr>
          </a:p>
        </p:txBody>
      </p:sp>
    </p:spTree>
    <p:extLst>
      <p:ext uri="{BB962C8B-B14F-4D97-AF65-F5344CB8AC3E}">
        <p14:creationId xmlns:p14="http://schemas.microsoft.com/office/powerpoint/2010/main" val="427268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1</a:t>
            </a:r>
            <a:r>
              <a:rPr lang="el-GR" altLang="en-US" baseline="30000" dirty="0" smtClean="0"/>
              <a:t>ο</a:t>
            </a:r>
            <a:r>
              <a:rPr lang="el-GR" altLang="en-US" dirty="0" smtClean="0"/>
              <a:t>: Καταγραφή απαιτήσεων</a:t>
            </a:r>
            <a:r>
              <a:rPr lang="en-US" altLang="en-US" dirty="0" smtClean="0"/>
              <a:t> (2/2)</a:t>
            </a:r>
            <a:endParaRPr lang="el-GR" dirty="0"/>
          </a:p>
        </p:txBody>
      </p:sp>
      <p:sp>
        <p:nvSpPr>
          <p:cNvPr id="3" name="Content Placeholder 2"/>
          <p:cNvSpPr>
            <a:spLocks noGrp="1"/>
          </p:cNvSpPr>
          <p:nvPr>
            <p:ph idx="1"/>
          </p:nvPr>
        </p:nvSpPr>
        <p:spPr/>
        <p:txBody>
          <a:bodyPr>
            <a:normAutofit fontScale="85000" lnSpcReduction="20000"/>
          </a:bodyPr>
          <a:lstStyle/>
          <a:p>
            <a:r>
              <a:rPr lang="el-GR" altLang="en-US" dirty="0" smtClean="0"/>
              <a:t>Καταγραφή υλικού</a:t>
            </a:r>
          </a:p>
          <a:p>
            <a:pPr lvl="1"/>
            <a:r>
              <a:rPr lang="el-GR" altLang="en-US" dirty="0" smtClean="0"/>
              <a:t>Πως σχεδιάζεται να αξιοποιηθεί </a:t>
            </a:r>
          </a:p>
          <a:p>
            <a:r>
              <a:rPr lang="el-GR" altLang="en-US" dirty="0" smtClean="0"/>
              <a:t>Σκηνοθετικά θέματα</a:t>
            </a:r>
          </a:p>
          <a:p>
            <a:pPr lvl="1"/>
            <a:r>
              <a:rPr lang="el-GR" altLang="en-US" dirty="0" smtClean="0"/>
              <a:t>Τρόπος κάλυψης του τρέχοντα ομιλητή και των διαφανειών</a:t>
            </a:r>
          </a:p>
          <a:p>
            <a:r>
              <a:rPr lang="el-GR" altLang="en-US" dirty="0" smtClean="0"/>
              <a:t>Ενημέρωση για τυχόν περιορισμούς – μη εφικτές απαιτήσεις</a:t>
            </a:r>
          </a:p>
          <a:p>
            <a:r>
              <a:rPr lang="el-GR" altLang="en-US" dirty="0" smtClean="0"/>
              <a:t>Καθορισμός ημερομηνιών </a:t>
            </a:r>
          </a:p>
          <a:p>
            <a:pPr lvl="1"/>
            <a:r>
              <a:rPr lang="el-GR" altLang="en-US" dirty="0" smtClean="0"/>
              <a:t>Επίσκεψης στο χώρο της εκδήλωσης</a:t>
            </a:r>
          </a:p>
          <a:p>
            <a:pPr lvl="1"/>
            <a:r>
              <a:rPr lang="el-GR" altLang="en-US" dirty="0" smtClean="0"/>
              <a:t>Δοκιμών με τη συμμετοχή του συντονιστή της εκδήλωσης</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10</a:t>
            </a:fld>
            <a:endParaRPr lang="el-GR" dirty="0"/>
          </a:p>
        </p:txBody>
      </p:sp>
    </p:spTree>
    <p:extLst>
      <p:ext uri="{BB962C8B-B14F-4D97-AF65-F5344CB8AC3E}">
        <p14:creationId xmlns:p14="http://schemas.microsoft.com/office/powerpoint/2010/main" val="59479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2</a:t>
            </a:r>
            <a:r>
              <a:rPr lang="el-GR" altLang="en-US" baseline="30000" dirty="0" smtClean="0"/>
              <a:t>ο</a:t>
            </a:r>
            <a:r>
              <a:rPr lang="el-GR" altLang="en-US" dirty="0" smtClean="0"/>
              <a:t>: Καθορισμός του σεναρίου υλοποίησης</a:t>
            </a:r>
            <a:r>
              <a:rPr lang="en-US" altLang="en-US" dirty="0" smtClean="0"/>
              <a:t> (1/2)</a:t>
            </a:r>
            <a:endParaRPr lang="el-GR" dirty="0"/>
          </a:p>
        </p:txBody>
      </p:sp>
      <p:sp>
        <p:nvSpPr>
          <p:cNvPr id="3" name="Content Placeholder 2"/>
          <p:cNvSpPr>
            <a:spLocks noGrp="1"/>
          </p:cNvSpPr>
          <p:nvPr>
            <p:ph idx="1"/>
          </p:nvPr>
        </p:nvSpPr>
        <p:spPr/>
        <p:txBody>
          <a:bodyPr/>
          <a:lstStyle/>
          <a:p>
            <a:r>
              <a:rPr lang="el-GR" altLang="en-US" smtClean="0"/>
              <a:t>Επίσκεψη στο χώρο</a:t>
            </a:r>
          </a:p>
          <a:p>
            <a:pPr lvl="1"/>
            <a:r>
              <a:rPr lang="el-GR" altLang="en-US" smtClean="0"/>
              <a:t>Τοποθέτηση εξοπλισμού</a:t>
            </a:r>
          </a:p>
          <a:p>
            <a:pPr lvl="1"/>
            <a:r>
              <a:rPr lang="el-GR" altLang="en-US" smtClean="0"/>
              <a:t>Φωτισμός</a:t>
            </a:r>
          </a:p>
          <a:p>
            <a:pPr lvl="1"/>
            <a:r>
              <a:rPr lang="el-GR" altLang="en-US" smtClean="0"/>
              <a:t>Δικτυακές συνδέσεις</a:t>
            </a:r>
          </a:p>
          <a:p>
            <a:pPr lvl="1"/>
            <a:r>
              <a:rPr lang="el-GR" altLang="en-US" smtClean="0"/>
              <a:t>Παροχές ρεύματος</a:t>
            </a:r>
          </a:p>
          <a:p>
            <a:r>
              <a:rPr lang="el-GR" altLang="en-US" smtClean="0"/>
              <a:t>Παρουσίαση των βασικών στοιχείων της εκδήλωσης</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11</a:t>
            </a:fld>
            <a:endParaRPr lang="el-GR" dirty="0"/>
          </a:p>
        </p:txBody>
      </p:sp>
    </p:spTree>
    <p:extLst>
      <p:ext uri="{BB962C8B-B14F-4D97-AF65-F5344CB8AC3E}">
        <p14:creationId xmlns:p14="http://schemas.microsoft.com/office/powerpoint/2010/main" val="349595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2</a:t>
            </a:r>
            <a:r>
              <a:rPr lang="el-GR" altLang="en-US" baseline="30000" dirty="0" smtClean="0"/>
              <a:t>ο</a:t>
            </a:r>
            <a:r>
              <a:rPr lang="el-GR" altLang="en-US" dirty="0" smtClean="0"/>
              <a:t>: Καθορισμός του σεναρίου υλοποίησης</a:t>
            </a:r>
            <a:r>
              <a:rPr lang="en-US" altLang="en-US" dirty="0" smtClean="0"/>
              <a:t> (2/2)</a:t>
            </a:r>
            <a:endParaRPr lang="el-GR" dirty="0"/>
          </a:p>
        </p:txBody>
      </p:sp>
      <p:sp>
        <p:nvSpPr>
          <p:cNvPr id="3" name="Content Placeholder 2"/>
          <p:cNvSpPr>
            <a:spLocks noGrp="1"/>
          </p:cNvSpPr>
          <p:nvPr>
            <p:ph idx="1"/>
          </p:nvPr>
        </p:nvSpPr>
        <p:spPr/>
        <p:txBody>
          <a:bodyPr/>
          <a:lstStyle/>
          <a:p>
            <a:r>
              <a:rPr lang="el-GR" altLang="en-US" smtClean="0">
                <a:latin typeface="Arial" charset="0"/>
              </a:rPr>
              <a:t>Εντοπισμό των περιορισμών του χώρου</a:t>
            </a:r>
          </a:p>
          <a:p>
            <a:r>
              <a:rPr lang="el-GR" altLang="en-US" smtClean="0">
                <a:latin typeface="Arial" charset="0"/>
              </a:rPr>
              <a:t>Τρόπος μετάδοσης διαφανειών</a:t>
            </a:r>
          </a:p>
          <a:p>
            <a:r>
              <a:rPr lang="el-GR" altLang="en-US" smtClean="0">
                <a:latin typeface="Arial" charset="0"/>
              </a:rPr>
              <a:t>Καταγραφή οπτικοακουστικού εξοπλισμού</a:t>
            </a:r>
          </a:p>
          <a:p>
            <a:r>
              <a:rPr lang="el-GR" altLang="en-US" smtClean="0">
                <a:latin typeface="Arial" charset="0"/>
              </a:rPr>
              <a:t>Κοινή εικόνα του εφικτών σεναρίων</a:t>
            </a:r>
            <a:endParaRPr lang="el-GR" altLang="en-US" dirty="0">
              <a:latin typeface="Arial" charset="0"/>
            </a:endParaRPr>
          </a:p>
        </p:txBody>
      </p:sp>
      <p:sp>
        <p:nvSpPr>
          <p:cNvPr id="4" name="Slide Number Placeholder 3"/>
          <p:cNvSpPr>
            <a:spLocks noGrp="1"/>
          </p:cNvSpPr>
          <p:nvPr>
            <p:ph type="sldNum" sz="quarter" idx="10"/>
          </p:nvPr>
        </p:nvSpPr>
        <p:spPr/>
        <p:txBody>
          <a:bodyPr/>
          <a:lstStyle/>
          <a:p>
            <a:fld id="{0DA940F4-2900-4377-A725-F8EBF631B80C}" type="slidenum">
              <a:rPr lang="el-GR" smtClean="0"/>
              <a:pPr/>
              <a:t>12</a:t>
            </a:fld>
            <a:endParaRPr lang="el-GR" dirty="0"/>
          </a:p>
        </p:txBody>
      </p:sp>
      <p:sp>
        <p:nvSpPr>
          <p:cNvPr id="5" name="AutoShape 4"/>
          <p:cNvSpPr>
            <a:spLocks noChangeArrowheads="1"/>
          </p:cNvSpPr>
          <p:nvPr/>
        </p:nvSpPr>
        <p:spPr bwMode="auto">
          <a:xfrm>
            <a:off x="827088" y="5229225"/>
            <a:ext cx="1008062" cy="576263"/>
          </a:xfrm>
          <a:prstGeom prst="notchedRightArrow">
            <a:avLst>
              <a:gd name="adj1" fmla="val 50000"/>
              <a:gd name="adj2" fmla="val 43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6" name="Text Box 5"/>
          <p:cNvSpPr txBox="1">
            <a:spLocks noChangeArrowheads="1"/>
          </p:cNvSpPr>
          <p:nvPr/>
        </p:nvSpPr>
        <p:spPr bwMode="auto">
          <a:xfrm>
            <a:off x="1908175" y="5300663"/>
            <a:ext cx="582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l-GR" sz="2400" dirty="0">
                <a:effectLst>
                  <a:outerShdw blurRad="38100" dist="38100" dir="2700000" algn="tl">
                    <a:srgbClr val="C0C0C0"/>
                  </a:outerShdw>
                </a:effectLst>
                <a:latin typeface="Arial" panose="020B0604020202020204" pitchFamily="34" charset="0"/>
              </a:rPr>
              <a:t>Καθορισμός του σεναρίου υλοποίησης</a:t>
            </a:r>
          </a:p>
        </p:txBody>
      </p:sp>
    </p:spTree>
    <p:extLst>
      <p:ext uri="{BB962C8B-B14F-4D97-AF65-F5344CB8AC3E}">
        <p14:creationId xmlns:p14="http://schemas.microsoft.com/office/powerpoint/2010/main" val="248712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3</a:t>
            </a:r>
            <a:r>
              <a:rPr lang="el-GR" altLang="en-US" baseline="30000" dirty="0" smtClean="0"/>
              <a:t>ο</a:t>
            </a:r>
            <a:r>
              <a:rPr lang="el-GR" altLang="en-US" dirty="0" smtClean="0"/>
              <a:t>. Σχεδιαγράμματα υλοποίησης</a:t>
            </a:r>
            <a:r>
              <a:rPr lang="en-US" altLang="en-US" dirty="0" smtClean="0"/>
              <a:t> (1/2)</a:t>
            </a:r>
            <a:endParaRPr lang="el-GR"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09619" y="2110096"/>
            <a:ext cx="4715762" cy="3270411"/>
          </a:xfrm>
        </p:spPr>
      </p:pic>
      <p:sp>
        <p:nvSpPr>
          <p:cNvPr id="5" name="Content Placeholder 4"/>
          <p:cNvSpPr>
            <a:spLocks noGrp="1"/>
          </p:cNvSpPr>
          <p:nvPr>
            <p:ph sz="half" idx="1"/>
          </p:nvPr>
        </p:nvSpPr>
        <p:spPr>
          <a:xfrm>
            <a:off x="389384" y="1600200"/>
            <a:ext cx="4038600" cy="4525963"/>
          </a:xfrm>
        </p:spPr>
        <p:txBody>
          <a:bodyPr/>
          <a:lstStyle/>
          <a:p>
            <a:r>
              <a:rPr lang="el-GR" smtClean="0"/>
              <a:t>1</a:t>
            </a:r>
            <a:r>
              <a:rPr lang="el-GR" baseline="30000" smtClean="0"/>
              <a:t>ο</a:t>
            </a:r>
            <a:r>
              <a:rPr lang="el-GR" smtClean="0"/>
              <a:t>. Σχεδιάγραμμα χώρου και τοποθέτησης εξοπλισμού</a:t>
            </a:r>
          </a:p>
          <a:p>
            <a:pPr lvl="1"/>
            <a:r>
              <a:rPr lang="el-GR" smtClean="0"/>
              <a:t> χώρος εισηγητών</a:t>
            </a:r>
          </a:p>
          <a:p>
            <a:pPr lvl="1"/>
            <a:r>
              <a:rPr lang="el-GR" smtClean="0"/>
              <a:t> χώρος κοινού</a:t>
            </a:r>
          </a:p>
          <a:p>
            <a:pPr lvl="1"/>
            <a:r>
              <a:rPr lang="el-GR" smtClean="0"/>
              <a:t> κάμερα, μικρόφωνα, υπολογιστής</a:t>
            </a:r>
          </a:p>
          <a:p>
            <a:pPr lvl="1"/>
            <a:r>
              <a:rPr lang="el-GR" smtClean="0"/>
              <a:t> παροχές ρεύματος και δικτύου</a:t>
            </a:r>
          </a:p>
          <a:p>
            <a:endParaRPr 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13</a:t>
            </a:fld>
            <a:endParaRPr lang="el-GR" dirty="0"/>
          </a:p>
        </p:txBody>
      </p:sp>
    </p:spTree>
    <p:extLst>
      <p:ext uri="{BB962C8B-B14F-4D97-AF65-F5344CB8AC3E}">
        <p14:creationId xmlns:p14="http://schemas.microsoft.com/office/powerpoint/2010/main" val="1659206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3</a:t>
            </a:r>
            <a:r>
              <a:rPr lang="el-GR" altLang="en-US" baseline="30000" dirty="0" smtClean="0"/>
              <a:t>ο</a:t>
            </a:r>
            <a:r>
              <a:rPr lang="el-GR" altLang="en-US" dirty="0" smtClean="0"/>
              <a:t>. Σχεδιαγράμματα υλοποίησης</a:t>
            </a:r>
            <a:r>
              <a:rPr lang="en-US" altLang="en-US" dirty="0" smtClean="0"/>
              <a:t> (2/2)</a:t>
            </a:r>
            <a:endParaRPr lang="el-GR" dirty="0"/>
          </a:p>
        </p:txBody>
      </p:sp>
      <p:sp>
        <p:nvSpPr>
          <p:cNvPr id="5" name="Content Placeholder 4"/>
          <p:cNvSpPr>
            <a:spLocks noGrp="1"/>
          </p:cNvSpPr>
          <p:nvPr>
            <p:ph sz="half" idx="1"/>
          </p:nvPr>
        </p:nvSpPr>
        <p:spPr/>
        <p:txBody>
          <a:bodyPr/>
          <a:lstStyle/>
          <a:p>
            <a:r>
              <a:rPr lang="el-GR" altLang="en-US" dirty="0" smtClean="0"/>
              <a:t>2</a:t>
            </a:r>
            <a:r>
              <a:rPr lang="el-GR" altLang="en-US" baseline="30000" dirty="0" smtClean="0"/>
              <a:t>ο</a:t>
            </a:r>
            <a:r>
              <a:rPr lang="el-GR" altLang="en-US" dirty="0" smtClean="0"/>
              <a:t>. Σχεδιάγραμμα συνδεσμολογίας του εξοπλισμού</a:t>
            </a:r>
          </a:p>
          <a:p>
            <a:pPr lvl="1"/>
            <a:r>
              <a:rPr lang="el-GR" altLang="en-US" dirty="0" smtClean="0"/>
              <a:t>Κάμερα με υπολογιστή</a:t>
            </a:r>
          </a:p>
          <a:p>
            <a:pPr lvl="1"/>
            <a:r>
              <a:rPr lang="el-GR" altLang="en-US" dirty="0" smtClean="0"/>
              <a:t>Μικρόφωνα</a:t>
            </a:r>
          </a:p>
          <a:p>
            <a:pPr lvl="1"/>
            <a:r>
              <a:rPr lang="el-GR" altLang="en-US" dirty="0" smtClean="0"/>
              <a:t>Υπολογιστή με τη δικτυακή παροχή και παροχή ρεύματος</a:t>
            </a:r>
          </a:p>
          <a:p>
            <a:pPr lvl="1"/>
            <a:r>
              <a:rPr lang="el-GR" altLang="en-US" dirty="0" smtClean="0"/>
              <a:t>Καλώδια βίντεο, ήχου και δικτύου</a:t>
            </a:r>
          </a:p>
          <a:p>
            <a:pPr lvl="1"/>
            <a:r>
              <a:rPr lang="el-GR" altLang="en-US" dirty="0" smtClean="0"/>
              <a:t>Μπαλαντέζα και πολύπριζο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55241" y="1738901"/>
            <a:ext cx="3224518" cy="4248561"/>
          </a:xfrm>
        </p:spPr>
      </p:pic>
      <p:sp>
        <p:nvSpPr>
          <p:cNvPr id="4" name="Slide Number Placeholder 3"/>
          <p:cNvSpPr>
            <a:spLocks noGrp="1"/>
          </p:cNvSpPr>
          <p:nvPr>
            <p:ph type="sldNum" sz="quarter" idx="10"/>
          </p:nvPr>
        </p:nvSpPr>
        <p:spPr/>
        <p:txBody>
          <a:bodyPr/>
          <a:lstStyle/>
          <a:p>
            <a:fld id="{0DA940F4-2900-4377-A725-F8EBF631B80C}" type="slidenum">
              <a:rPr lang="el-GR" smtClean="0"/>
              <a:pPr/>
              <a:t>14</a:t>
            </a:fld>
            <a:endParaRPr lang="el-GR" dirty="0"/>
          </a:p>
        </p:txBody>
      </p:sp>
    </p:spTree>
    <p:extLst>
      <p:ext uri="{BB962C8B-B14F-4D97-AF65-F5344CB8AC3E}">
        <p14:creationId xmlns:p14="http://schemas.microsoft.com/office/powerpoint/2010/main" val="816622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altLang="en-US" dirty="0" smtClean="0"/>
              <a:t>Βήμα 4</a:t>
            </a:r>
            <a:r>
              <a:rPr lang="el-GR" altLang="en-US" baseline="30000" dirty="0" smtClean="0"/>
              <a:t>ο</a:t>
            </a:r>
            <a:r>
              <a:rPr lang="el-GR" altLang="en-US" dirty="0" smtClean="0"/>
              <a:t>: Ενημέρωση ομάδων εργασίας (1/2)</a:t>
            </a:r>
            <a:endParaRPr lang="el-GR" altLang="en-US" dirty="0"/>
          </a:p>
        </p:txBody>
      </p:sp>
      <p:sp>
        <p:nvSpPr>
          <p:cNvPr id="8" name="Content Placeholder 7"/>
          <p:cNvSpPr>
            <a:spLocks noGrp="1"/>
          </p:cNvSpPr>
          <p:nvPr>
            <p:ph idx="1"/>
          </p:nvPr>
        </p:nvSpPr>
        <p:spPr/>
        <p:txBody>
          <a:bodyPr>
            <a:normAutofit fontScale="92500" lnSpcReduction="20000"/>
          </a:bodyPr>
          <a:lstStyle/>
          <a:p>
            <a:r>
              <a:rPr lang="el-GR" altLang="en-US" dirty="0" smtClean="0"/>
              <a:t>Οι τεχνικοί που υποστηρίζουν μεταδόσεις μέσω Διαδικτύου.</a:t>
            </a:r>
          </a:p>
          <a:p>
            <a:r>
              <a:rPr lang="el-GR" altLang="en-US" dirty="0" smtClean="0"/>
              <a:t>Οι διαχειριστές δικτύου για: </a:t>
            </a:r>
          </a:p>
          <a:p>
            <a:pPr lvl="1"/>
            <a:r>
              <a:rPr lang="el-GR" altLang="en-US" dirty="0" smtClean="0"/>
              <a:t>Τις ημερομηνίες που θα γίνουν οι μεταδόσεις ώστε να υπάρχει άμεση κάλυψη από τεχνικούς για τυχόν προβλήματα που μπορεί να παρουσιαστούν στο δίκτυο. </a:t>
            </a:r>
          </a:p>
          <a:p>
            <a:pPr lvl="1"/>
            <a:r>
              <a:rPr lang="el-GR" altLang="en-US" dirty="0" smtClean="0"/>
              <a:t>Την ενεργοποίηση των δικτυακών παροχών στην αίθουσα που θα γίνει η εκδήλωση.</a:t>
            </a:r>
          </a:p>
          <a:p>
            <a:r>
              <a:rPr lang="el-GR" altLang="en-US" dirty="0" smtClean="0"/>
              <a:t>Ο διαχειριστής του εξυπηρετητή μετάδοσης ροών για να ρυθμίσει τον εξυπηρετητή.</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15</a:t>
            </a:fld>
            <a:endParaRPr lang="el-GR" dirty="0"/>
          </a:p>
        </p:txBody>
      </p:sp>
    </p:spTree>
    <p:extLst>
      <p:ext uri="{BB962C8B-B14F-4D97-AF65-F5344CB8AC3E}">
        <p14:creationId xmlns:p14="http://schemas.microsoft.com/office/powerpoint/2010/main" val="73338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altLang="en-US" dirty="0" smtClean="0"/>
              <a:t>Βήμα 4</a:t>
            </a:r>
            <a:r>
              <a:rPr lang="el-GR" altLang="en-US" baseline="30000" dirty="0" smtClean="0"/>
              <a:t>ο</a:t>
            </a:r>
            <a:r>
              <a:rPr lang="el-GR" altLang="en-US" dirty="0" smtClean="0"/>
              <a:t>: Ενημέρωση ομάδων εργασίας (</a:t>
            </a:r>
            <a:r>
              <a:rPr lang="en-US" altLang="en-US" dirty="0" smtClean="0"/>
              <a:t>2</a:t>
            </a:r>
            <a:r>
              <a:rPr lang="el-GR" altLang="en-US" dirty="0" smtClean="0"/>
              <a:t>/2)</a:t>
            </a:r>
            <a:endParaRPr lang="el-GR" altLang="en-US" dirty="0"/>
          </a:p>
        </p:txBody>
      </p:sp>
      <p:sp>
        <p:nvSpPr>
          <p:cNvPr id="8" name="Content Placeholder 7"/>
          <p:cNvSpPr>
            <a:spLocks noGrp="1"/>
          </p:cNvSpPr>
          <p:nvPr>
            <p:ph idx="1"/>
          </p:nvPr>
        </p:nvSpPr>
        <p:spPr/>
        <p:txBody>
          <a:bodyPr>
            <a:normAutofit fontScale="92500" lnSpcReduction="20000"/>
          </a:bodyPr>
          <a:lstStyle/>
          <a:p>
            <a:r>
              <a:rPr lang="el-GR" altLang="en-US" dirty="0" smtClean="0"/>
              <a:t>Η ομάδα δημοσιοποίησης της εκδήλωσης:</a:t>
            </a:r>
          </a:p>
          <a:p>
            <a:pPr lvl="1"/>
            <a:r>
              <a:rPr lang="el-GR" altLang="en-US" dirty="0" smtClean="0"/>
              <a:t>Ο διαχειριστής των ιστοσελίδων προκειμένου να αναρτήσει την ανακοίνωση της μετάδοσης.</a:t>
            </a:r>
          </a:p>
          <a:p>
            <a:pPr lvl="1"/>
            <a:r>
              <a:rPr lang="el-GR" altLang="en-US" dirty="0" smtClean="0"/>
              <a:t>Συνεργαζόμενοι δημοσιογράφοι για την ανακοίνωση της εκδήλωσης και της ζωντανής μετάδοσης.</a:t>
            </a:r>
          </a:p>
          <a:p>
            <a:r>
              <a:rPr lang="el-GR" altLang="en-US" dirty="0" smtClean="0"/>
              <a:t>Η τεχνική υπηρεσία του κτιρίου για:</a:t>
            </a:r>
          </a:p>
          <a:p>
            <a:pPr lvl="1"/>
            <a:r>
              <a:rPr lang="el-GR" altLang="en-US" dirty="0" smtClean="0"/>
              <a:t>την παροχή ρεύματος σε σημεία που χρειάζεται να εγκατασταθεί ο εξοπλισμός   </a:t>
            </a:r>
          </a:p>
          <a:p>
            <a:pPr lvl="1"/>
            <a:r>
              <a:rPr lang="el-GR" altLang="en-US" dirty="0" smtClean="0"/>
              <a:t>έλεγχο φωτισμού της αίθουσας, π.χ. έγκαιρη αλλαγή προβληματικών φωτιστικών σωμάτων.</a:t>
            </a:r>
          </a:p>
          <a:p>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16</a:t>
            </a:fld>
            <a:endParaRPr lang="el-GR" dirty="0"/>
          </a:p>
        </p:txBody>
      </p:sp>
    </p:spTree>
    <p:extLst>
      <p:ext uri="{BB962C8B-B14F-4D97-AF65-F5344CB8AC3E}">
        <p14:creationId xmlns:p14="http://schemas.microsoft.com/office/powerpoint/2010/main" val="38567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altLang="en-US" dirty="0" smtClean="0"/>
              <a:t>Βήμα 5</a:t>
            </a:r>
            <a:r>
              <a:rPr lang="el-GR" altLang="en-US" baseline="30000" dirty="0" smtClean="0"/>
              <a:t>ο</a:t>
            </a:r>
            <a:r>
              <a:rPr lang="el-GR" altLang="en-US" dirty="0" smtClean="0"/>
              <a:t>: Προετοιμασία εξυπηρετητών και ανακοινώσεις</a:t>
            </a:r>
            <a:endParaRPr lang="el-GR" altLang="en-US" dirty="0"/>
          </a:p>
        </p:txBody>
      </p:sp>
      <p:sp>
        <p:nvSpPr>
          <p:cNvPr id="8" name="Content Placeholder 7"/>
          <p:cNvSpPr>
            <a:spLocks noGrp="1"/>
          </p:cNvSpPr>
          <p:nvPr>
            <p:ph idx="1"/>
          </p:nvPr>
        </p:nvSpPr>
        <p:spPr/>
        <p:txBody>
          <a:bodyPr>
            <a:normAutofit fontScale="85000" lnSpcReduction="20000"/>
          </a:bodyPr>
          <a:lstStyle/>
          <a:p>
            <a:r>
              <a:rPr lang="el-GR" altLang="en-US" dirty="0" smtClean="0"/>
              <a:t>Προετοιμασία εξυπηρετητών βίντεο</a:t>
            </a:r>
          </a:p>
          <a:p>
            <a:pPr lvl="1"/>
            <a:r>
              <a:rPr lang="el-GR" altLang="en-US" dirty="0" smtClean="0"/>
              <a:t> γνωστή η διεύθυνση </a:t>
            </a:r>
            <a:r>
              <a:rPr lang="en-US" altLang="en-US" dirty="0" smtClean="0"/>
              <a:t>IP</a:t>
            </a:r>
            <a:r>
              <a:rPr lang="el-GR" altLang="en-US" dirty="0" smtClean="0"/>
              <a:t> και όνομα μετάδοσης</a:t>
            </a:r>
            <a:endParaRPr lang="en-US" altLang="en-US" dirty="0" smtClean="0"/>
          </a:p>
          <a:p>
            <a:pPr lvl="1"/>
            <a:r>
              <a:rPr lang="en-US" altLang="en-US" dirty="0" smtClean="0"/>
              <a:t> </a:t>
            </a:r>
            <a:r>
              <a:rPr lang="el-GR" altLang="en-US" dirty="0" smtClean="0"/>
              <a:t>επικοινωνία με διαχειριστή </a:t>
            </a:r>
            <a:r>
              <a:rPr lang="el-GR" altLang="en-US" dirty="0" err="1" smtClean="0"/>
              <a:t>εξυπηρ</a:t>
            </a:r>
            <a:r>
              <a:rPr lang="el-GR" altLang="en-US" dirty="0" smtClean="0"/>
              <a:t>. βίντεο</a:t>
            </a:r>
          </a:p>
          <a:p>
            <a:pPr lvl="2"/>
            <a:r>
              <a:rPr lang="el-GR" altLang="en-US" dirty="0" smtClean="0"/>
              <a:t>Τηλεφωνική ή Ηλεκτρονική </a:t>
            </a:r>
          </a:p>
          <a:p>
            <a:r>
              <a:rPr lang="el-GR" altLang="en-US" dirty="0" smtClean="0"/>
              <a:t> Ανακοίνωσης διεύθυνσης μετάδοσης</a:t>
            </a:r>
          </a:p>
          <a:p>
            <a:pPr lvl="1"/>
            <a:r>
              <a:rPr lang="el-GR" altLang="en-US" dirty="0" smtClean="0"/>
              <a:t> υπηρεσία ανακοινώσεων</a:t>
            </a:r>
          </a:p>
          <a:p>
            <a:pPr lvl="1"/>
            <a:r>
              <a:rPr lang="el-GR" altLang="en-US" dirty="0" smtClean="0"/>
              <a:t> ιστοσελίδες Ο.Τ.Α </a:t>
            </a:r>
          </a:p>
          <a:p>
            <a:pPr lvl="1"/>
            <a:r>
              <a:rPr lang="el-GR" altLang="en-US" dirty="0" smtClean="0"/>
              <a:t> απαιτούμενο λογισμικό αναπαραγωγής</a:t>
            </a:r>
          </a:p>
          <a:p>
            <a:pPr lvl="1"/>
            <a:r>
              <a:rPr lang="el-GR" altLang="en-US" dirty="0" smtClean="0"/>
              <a:t> δελτία τύπου</a:t>
            </a:r>
          </a:p>
          <a:p>
            <a:r>
              <a:rPr lang="el-GR" altLang="en-US" dirty="0" smtClean="0"/>
              <a:t>Βίντεο ή μήνυμα αναμονής</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17</a:t>
            </a:fld>
            <a:endParaRPr lang="el-GR" dirty="0"/>
          </a:p>
        </p:txBody>
      </p:sp>
    </p:spTree>
    <p:extLst>
      <p:ext uri="{BB962C8B-B14F-4D97-AF65-F5344CB8AC3E}">
        <p14:creationId xmlns:p14="http://schemas.microsoft.com/office/powerpoint/2010/main" val="135794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altLang="en-US" smtClean="0"/>
              <a:t>Παράδειγμα βίντεο αναμονής</a:t>
            </a:r>
            <a:endParaRPr lang="el-GR" alt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8304" y="1600200"/>
            <a:ext cx="6187392" cy="4525963"/>
          </a:xfrm>
        </p:spPr>
      </p:pic>
      <p:sp>
        <p:nvSpPr>
          <p:cNvPr id="4" name="Slide Number Placeholder 3"/>
          <p:cNvSpPr>
            <a:spLocks noGrp="1"/>
          </p:cNvSpPr>
          <p:nvPr>
            <p:ph type="sldNum" sz="quarter" idx="10"/>
          </p:nvPr>
        </p:nvSpPr>
        <p:spPr/>
        <p:txBody>
          <a:bodyPr/>
          <a:lstStyle/>
          <a:p>
            <a:fld id="{0DA940F4-2900-4377-A725-F8EBF631B80C}" type="slidenum">
              <a:rPr lang="el-GR" smtClean="0"/>
              <a:pPr/>
              <a:t>18</a:t>
            </a:fld>
            <a:endParaRPr lang="el-GR" dirty="0"/>
          </a:p>
        </p:txBody>
      </p:sp>
    </p:spTree>
    <p:extLst>
      <p:ext uri="{BB962C8B-B14F-4D97-AF65-F5344CB8AC3E}">
        <p14:creationId xmlns:p14="http://schemas.microsoft.com/office/powerpoint/2010/main" val="2902833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6</a:t>
            </a:r>
            <a:r>
              <a:rPr lang="el-GR" altLang="en-US" baseline="30000" dirty="0" smtClean="0"/>
              <a:t>ο</a:t>
            </a:r>
            <a:r>
              <a:rPr lang="el-GR" altLang="en-US" dirty="0" smtClean="0"/>
              <a:t>: Δοκιμές</a:t>
            </a:r>
            <a:endParaRPr lang="el-GR" altLang="en-US" dirty="0"/>
          </a:p>
        </p:txBody>
      </p:sp>
      <p:sp>
        <p:nvSpPr>
          <p:cNvPr id="3" name="Content Placeholder 2"/>
          <p:cNvSpPr>
            <a:spLocks noGrp="1"/>
          </p:cNvSpPr>
          <p:nvPr>
            <p:ph idx="1"/>
          </p:nvPr>
        </p:nvSpPr>
        <p:spPr/>
        <p:txBody>
          <a:bodyPr>
            <a:normAutofit fontScale="85000" lnSpcReduction="10000"/>
          </a:bodyPr>
          <a:lstStyle/>
          <a:p>
            <a:r>
              <a:rPr lang="el-GR" altLang="en-US" dirty="0" smtClean="0"/>
              <a:t>Λεπτομερής δοκιμή του εξοπλισμού και υποδομής</a:t>
            </a:r>
          </a:p>
          <a:p>
            <a:pPr lvl="1"/>
            <a:r>
              <a:rPr lang="el-GR" altLang="en-US" dirty="0" smtClean="0"/>
              <a:t>Κανονική μετάδοση </a:t>
            </a:r>
          </a:p>
          <a:p>
            <a:pPr lvl="2"/>
            <a:r>
              <a:rPr lang="el-GR" altLang="en-US" dirty="0" smtClean="0"/>
              <a:t>Έλεγχος υπολογιστή και δικτύου </a:t>
            </a:r>
            <a:r>
              <a:rPr lang="en-US" altLang="en-US" dirty="0" smtClean="0"/>
              <a:t>IP</a:t>
            </a:r>
            <a:endParaRPr lang="el-GR" altLang="en-US" dirty="0" smtClean="0"/>
          </a:p>
          <a:p>
            <a:pPr lvl="1"/>
            <a:r>
              <a:rPr lang="el-GR" altLang="en-US" dirty="0" smtClean="0"/>
              <a:t>Έλεγχος φωτισμού και ηχητικών συστημάτων</a:t>
            </a:r>
          </a:p>
          <a:p>
            <a:pPr lvl="1"/>
            <a:r>
              <a:rPr lang="el-GR" altLang="en-US" dirty="0" smtClean="0"/>
              <a:t>Ευκαιρία να εντοπιστούν και λυθούν τυχόν τεχνικά προβλήματα</a:t>
            </a:r>
          </a:p>
          <a:p>
            <a:r>
              <a:rPr lang="el-GR" altLang="en-US" dirty="0" smtClean="0"/>
              <a:t>Δοκιμή όλου του σεναρίου</a:t>
            </a:r>
          </a:p>
          <a:p>
            <a:r>
              <a:rPr lang="el-GR" altLang="en-US" dirty="0" smtClean="0"/>
              <a:t>Συμμετοχή και του συντονιστή της εκδήλωσης</a:t>
            </a:r>
          </a:p>
          <a:p>
            <a:pPr lvl="1"/>
            <a:r>
              <a:rPr lang="el-GR" altLang="en-US" dirty="0" smtClean="0"/>
              <a:t>Τελευταία ευκαιρία βελτίωσης του σεναρίου υλοποίησης</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19</a:t>
            </a:fld>
            <a:endParaRPr lang="el-GR" dirty="0"/>
          </a:p>
        </p:txBody>
      </p:sp>
    </p:spTree>
    <p:extLst>
      <p:ext uri="{BB962C8B-B14F-4D97-AF65-F5344CB8AC3E}">
        <p14:creationId xmlns:p14="http://schemas.microsoft.com/office/powerpoint/2010/main" val="192724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sz="4000" dirty="0" smtClean="0"/>
              <a:t>Σημείωμα Αδειοδότησης</a:t>
            </a:r>
          </a:p>
        </p:txBody>
      </p:sp>
      <p:sp>
        <p:nvSpPr>
          <p:cNvPr id="7171" name="Θέση περιεχομένου 2"/>
          <p:cNvSpPr>
            <a:spLocks noGrp="1"/>
          </p:cNvSpPr>
          <p:nvPr>
            <p:ph idx="1"/>
          </p:nvPr>
        </p:nvSpPr>
        <p:spPr/>
        <p:txBody>
          <a:bodyPr/>
          <a:lstStyle/>
          <a:p>
            <a:pPr marL="0" indent="0" algn="ctr" eaLnBrk="1" hangingPunct="1">
              <a:buNone/>
            </a:pPr>
            <a:endParaRPr lang="en-US" dirty="0" smtClean="0"/>
          </a:p>
          <a:p>
            <a:pPr marL="0" indent="0" algn="ctr" eaLnBrk="1" hangingPunct="1">
              <a:buNone/>
            </a:pPr>
            <a:r>
              <a:rPr lang="el-GR" sz="2400" dirty="0" smtClean="0"/>
              <a:t>Το </a:t>
            </a:r>
            <a:r>
              <a:rPr lang="el-GR" sz="2400" dirty="0"/>
              <a:t>παρόν υλικό διατίθεται με τους όρους της άδειας χρήσης Creative Commons Αναφορά Παρόμοια Διανομή 4.0 [1] ή μεταγενέστερη, Διεθνής Έκδοση.</a:t>
            </a:r>
          </a:p>
          <a:p>
            <a:pPr marL="0" indent="0" algn="ctr" eaLnBrk="1" hangingPunct="1">
              <a:buNone/>
            </a:pPr>
            <a:r>
              <a:rPr lang="el-GR" dirty="0"/>
              <a:t> </a:t>
            </a:r>
            <a:endParaRPr lang="el-GR" dirty="0" smtClean="0"/>
          </a:p>
          <a:p>
            <a:pPr eaLnBrk="1" hangingPunct="1">
              <a:buNone/>
            </a:pPr>
            <a:r>
              <a:rPr lang="el-GR" dirty="0" smtClean="0"/>
              <a:t>	</a:t>
            </a:r>
          </a:p>
        </p:txBody>
      </p:sp>
      <p:sp>
        <p:nvSpPr>
          <p:cNvPr id="6148" name="Θέση αριθμού διαφάνειας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E644AF-667D-4C10-ACFF-59D3F332D9E9}" type="slidenum">
              <a:rPr lang="el-GR" smtClean="0"/>
              <a:pPr fontAlgn="base">
                <a:spcBef>
                  <a:spcPct val="0"/>
                </a:spcBef>
                <a:spcAft>
                  <a:spcPct val="0"/>
                </a:spcAft>
                <a:defRPr/>
              </a:pPr>
              <a:t>2</a:t>
            </a:fld>
            <a:endParaRPr lang="el-GR" smtClean="0"/>
          </a:p>
        </p:txBody>
      </p:sp>
      <p:pic>
        <p:nvPicPr>
          <p:cNvPr id="1028" name="Picture 5" descr="Περιγραφή: Άδειες χρήσης 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21088"/>
            <a:ext cx="2478173" cy="870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rPr>
              <a:t>   </a:t>
            </a:r>
            <a:endParaRPr kumimoji="0" lang="el-GR" altLang="ja-JP"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1403648" y="5607414"/>
            <a:ext cx="5832648" cy="369332"/>
          </a:xfrm>
          <a:prstGeom prst="rect">
            <a:avLst/>
          </a:prstGeom>
        </p:spPr>
        <p:txBody>
          <a:bodyPr wrap="square">
            <a:spAutoFit/>
          </a:bodyPr>
          <a:lstStyle/>
          <a:p>
            <a:r>
              <a:rPr lang="el-GR" spc="25"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Copyright </a:t>
            </a:r>
            <a:r>
              <a:rPr lang="el-GR" spc="25" dirty="0"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2014 Ακαδημαϊκό </a:t>
            </a:r>
            <a:r>
              <a:rPr lang="el-GR" spc="25"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Διαδίκτυο - </a:t>
            </a:r>
            <a:r>
              <a:rPr lang="el-GR" spc="25" dirty="0" err="1"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GUnet</a:t>
            </a:r>
            <a:r>
              <a:rPr lang="el-GR" spc="25" dirty="0"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a:t>
            </a:r>
            <a:endParaRPr lang="el-GR" dirty="0"/>
          </a:p>
        </p:txBody>
      </p:sp>
    </p:spTree>
    <p:extLst>
      <p:ext uri="{BB962C8B-B14F-4D97-AF65-F5344CB8AC3E}">
        <p14:creationId xmlns:p14="http://schemas.microsoft.com/office/powerpoint/2010/main" val="1949121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Βήμα 7</a:t>
            </a:r>
            <a:r>
              <a:rPr lang="el-GR" altLang="en-US" baseline="30000" dirty="0" smtClean="0"/>
              <a:t>ο</a:t>
            </a:r>
            <a:r>
              <a:rPr lang="el-GR" altLang="en-US" dirty="0" smtClean="0"/>
              <a:t>: Μετάδοση</a:t>
            </a:r>
            <a:endParaRPr lang="el-GR" altLang="en-US" dirty="0"/>
          </a:p>
        </p:txBody>
      </p:sp>
      <p:sp>
        <p:nvSpPr>
          <p:cNvPr id="3" name="Content Placeholder 2"/>
          <p:cNvSpPr>
            <a:spLocks noGrp="1"/>
          </p:cNvSpPr>
          <p:nvPr>
            <p:ph idx="1"/>
          </p:nvPr>
        </p:nvSpPr>
        <p:spPr/>
        <p:txBody>
          <a:bodyPr/>
          <a:lstStyle/>
          <a:p>
            <a:r>
              <a:rPr lang="el-GR" altLang="en-US" smtClean="0"/>
              <a:t>Εγκατάσταση εξοπλισμού από νωρίς</a:t>
            </a:r>
            <a:r>
              <a:rPr lang="en-US" altLang="en-US" smtClean="0"/>
              <a:t> </a:t>
            </a:r>
            <a:endParaRPr lang="el-GR" altLang="en-US" smtClean="0"/>
          </a:p>
          <a:p>
            <a:r>
              <a:rPr lang="el-GR" altLang="en-US" smtClean="0"/>
              <a:t>Τελικές δοκιμές </a:t>
            </a:r>
          </a:p>
          <a:p>
            <a:pPr lvl="1"/>
            <a:r>
              <a:rPr lang="el-GR" altLang="en-US" smtClean="0"/>
              <a:t>πριν την έλευση ακροατηρίου</a:t>
            </a:r>
          </a:p>
          <a:p>
            <a:pPr lvl="1"/>
            <a:r>
              <a:rPr lang="el-GR" altLang="en-US" smtClean="0"/>
              <a:t>τελευταίες σημαντικές λεπτομέρειες</a:t>
            </a:r>
          </a:p>
          <a:p>
            <a:pPr lvl="2"/>
            <a:r>
              <a:rPr lang="el-GR" altLang="en-US" smtClean="0"/>
              <a:t>νέες μπαταρίες στα μικρόφωνα</a:t>
            </a:r>
          </a:p>
          <a:p>
            <a:pPr lvl="2"/>
            <a:r>
              <a:rPr lang="el-GR" altLang="en-US" smtClean="0"/>
              <a:t>τοποθέτηση μέσων εγγραφής π.χ. </a:t>
            </a:r>
            <a:r>
              <a:rPr lang="en-US" altLang="en-US" smtClean="0"/>
              <a:t>DVD </a:t>
            </a:r>
            <a:r>
              <a:rPr lang="el-GR" altLang="en-US" smtClean="0"/>
              <a:t>στο </a:t>
            </a:r>
            <a:r>
              <a:rPr lang="en-US" altLang="en-US" smtClean="0"/>
              <a:t>DVD recorder</a:t>
            </a:r>
            <a:endParaRPr lang="el-GR" altLang="en-US" smtClean="0"/>
          </a:p>
          <a:p>
            <a:pPr lvl="1"/>
            <a:endParaRPr lang="el-GR" altLang="en-US" smtClean="0"/>
          </a:p>
          <a:p>
            <a:endParaRPr lang="el-GR" altLang="en-US" smtClean="0"/>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20</a:t>
            </a:fld>
            <a:endParaRPr lang="el-GR" dirty="0"/>
          </a:p>
        </p:txBody>
      </p:sp>
    </p:spTree>
    <p:extLst>
      <p:ext uri="{BB962C8B-B14F-4D97-AF65-F5344CB8AC3E}">
        <p14:creationId xmlns:p14="http://schemas.microsoft.com/office/powerpoint/2010/main" val="1967528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Σκηνοθετικά θέματα</a:t>
            </a:r>
            <a:endParaRPr lang="el-GR" alt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21</a:t>
            </a:fld>
            <a:endParaRPr lang="el-GR" dirty="0"/>
          </a:p>
        </p:txBody>
      </p:sp>
    </p:spTree>
    <p:extLst>
      <p:ext uri="{BB962C8B-B14F-4D97-AF65-F5344CB8AC3E}">
        <p14:creationId xmlns:p14="http://schemas.microsoft.com/office/powerpoint/2010/main" val="362987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Πόσες κάμερες απαιτούνται</a:t>
            </a:r>
            <a:r>
              <a:rPr lang="en-US" altLang="en-US" smtClean="0"/>
              <a:t> ;</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42" y="1124974"/>
            <a:ext cx="9157885" cy="5476415"/>
          </a:xfrm>
        </p:spPr>
      </p:pic>
      <p:sp>
        <p:nvSpPr>
          <p:cNvPr id="4" name="Slide Number Placeholder 3"/>
          <p:cNvSpPr>
            <a:spLocks noGrp="1"/>
          </p:cNvSpPr>
          <p:nvPr>
            <p:ph type="sldNum" sz="quarter" idx="10"/>
          </p:nvPr>
        </p:nvSpPr>
        <p:spPr/>
        <p:txBody>
          <a:bodyPr/>
          <a:lstStyle/>
          <a:p>
            <a:fld id="{0DA940F4-2900-4377-A725-F8EBF631B80C}" type="slidenum">
              <a:rPr lang="el-GR" smtClean="0"/>
              <a:pPr/>
              <a:t>22</a:t>
            </a:fld>
            <a:endParaRPr lang="el-GR" dirty="0"/>
          </a:p>
        </p:txBody>
      </p:sp>
    </p:spTree>
    <p:extLst>
      <p:ext uri="{BB962C8B-B14F-4D97-AF65-F5344CB8AC3E}">
        <p14:creationId xmlns:p14="http://schemas.microsoft.com/office/powerpoint/2010/main" val="3977278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Που εστιάζουν οι κάμερες </a:t>
            </a:r>
            <a:r>
              <a:rPr lang="en-US" altLang="en-US" dirty="0" smtClean="0"/>
              <a:t>; (1/4)</a:t>
            </a:r>
            <a:endParaRPr lang="el-GR" alt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0120" y="2266161"/>
            <a:ext cx="3303759" cy="3194040"/>
          </a:xfrm>
        </p:spPr>
      </p:pic>
      <p:sp>
        <p:nvSpPr>
          <p:cNvPr id="4" name="Slide Number Placeholder 3"/>
          <p:cNvSpPr>
            <a:spLocks noGrp="1"/>
          </p:cNvSpPr>
          <p:nvPr>
            <p:ph type="sldNum" sz="quarter" idx="10"/>
          </p:nvPr>
        </p:nvSpPr>
        <p:spPr/>
        <p:txBody>
          <a:bodyPr/>
          <a:lstStyle/>
          <a:p>
            <a:fld id="{0DA940F4-2900-4377-A725-F8EBF631B80C}" type="slidenum">
              <a:rPr lang="el-GR" smtClean="0"/>
              <a:pPr/>
              <a:t>23</a:t>
            </a:fld>
            <a:endParaRPr lang="el-GR" dirty="0"/>
          </a:p>
        </p:txBody>
      </p:sp>
    </p:spTree>
    <p:extLst>
      <p:ext uri="{BB962C8B-B14F-4D97-AF65-F5344CB8AC3E}">
        <p14:creationId xmlns:p14="http://schemas.microsoft.com/office/powerpoint/2010/main" val="882748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Που εστιάζουν οι κάμερες</a:t>
            </a:r>
            <a:r>
              <a:rPr lang="en-US" altLang="en-US" dirty="0"/>
              <a:t> </a:t>
            </a:r>
            <a:r>
              <a:rPr lang="en-US" altLang="en-US" dirty="0" smtClean="0"/>
              <a:t>(2/4</a:t>
            </a:r>
            <a:r>
              <a:rPr lang="en-US" altLang="en-US" dirty="0"/>
              <a:t>)</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9571" y="1600200"/>
            <a:ext cx="5204857" cy="4525963"/>
          </a:xfrm>
        </p:spPr>
      </p:pic>
      <p:sp>
        <p:nvSpPr>
          <p:cNvPr id="4" name="Slide Number Placeholder 3"/>
          <p:cNvSpPr>
            <a:spLocks noGrp="1"/>
          </p:cNvSpPr>
          <p:nvPr>
            <p:ph type="sldNum" sz="quarter" idx="10"/>
          </p:nvPr>
        </p:nvSpPr>
        <p:spPr/>
        <p:txBody>
          <a:bodyPr/>
          <a:lstStyle/>
          <a:p>
            <a:fld id="{0DA940F4-2900-4377-A725-F8EBF631B80C}" type="slidenum">
              <a:rPr lang="el-GR" smtClean="0"/>
              <a:pPr/>
              <a:t>24</a:t>
            </a:fld>
            <a:endParaRPr lang="el-GR" dirty="0"/>
          </a:p>
        </p:txBody>
      </p:sp>
    </p:spTree>
    <p:extLst>
      <p:ext uri="{BB962C8B-B14F-4D97-AF65-F5344CB8AC3E}">
        <p14:creationId xmlns:p14="http://schemas.microsoft.com/office/powerpoint/2010/main" val="427785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Που εστιάζουν οι κάμερες</a:t>
            </a:r>
            <a:r>
              <a:rPr lang="en-US" altLang="en-US" dirty="0"/>
              <a:t> </a:t>
            </a:r>
            <a:r>
              <a:rPr lang="en-US" altLang="en-US" dirty="0" smtClean="0"/>
              <a:t>(3/4</a:t>
            </a:r>
            <a:r>
              <a:rPr lang="en-US" altLang="en-US" dirty="0"/>
              <a:t>)</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5625" y="1600200"/>
            <a:ext cx="6032750" cy="4525963"/>
          </a:xfrm>
        </p:spPr>
      </p:pic>
      <p:sp>
        <p:nvSpPr>
          <p:cNvPr id="4" name="Slide Number Placeholder 3"/>
          <p:cNvSpPr>
            <a:spLocks noGrp="1"/>
          </p:cNvSpPr>
          <p:nvPr>
            <p:ph type="sldNum" sz="quarter" idx="10"/>
          </p:nvPr>
        </p:nvSpPr>
        <p:spPr/>
        <p:txBody>
          <a:bodyPr/>
          <a:lstStyle/>
          <a:p>
            <a:fld id="{0DA940F4-2900-4377-A725-F8EBF631B80C}" type="slidenum">
              <a:rPr lang="el-GR" smtClean="0"/>
              <a:pPr/>
              <a:t>25</a:t>
            </a:fld>
            <a:endParaRPr lang="el-GR" dirty="0"/>
          </a:p>
        </p:txBody>
      </p:sp>
    </p:spTree>
    <p:extLst>
      <p:ext uri="{BB962C8B-B14F-4D97-AF65-F5344CB8AC3E}">
        <p14:creationId xmlns:p14="http://schemas.microsoft.com/office/powerpoint/2010/main" val="227861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Που εστιάζουν οι κάμερες</a:t>
            </a:r>
            <a:r>
              <a:rPr lang="en-US" altLang="en-US" dirty="0"/>
              <a:t> </a:t>
            </a:r>
            <a:r>
              <a:rPr lang="en-US" altLang="en-US" dirty="0" smtClean="0"/>
              <a:t>(4/4</a:t>
            </a:r>
            <a:r>
              <a:rPr lang="en-US" altLang="en-US" dirty="0"/>
              <a:t>)</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9571" y="1600200"/>
            <a:ext cx="5204857" cy="4525963"/>
          </a:xfrm>
        </p:spPr>
      </p:pic>
      <p:sp>
        <p:nvSpPr>
          <p:cNvPr id="4" name="Slide Number Placeholder 3"/>
          <p:cNvSpPr>
            <a:spLocks noGrp="1"/>
          </p:cNvSpPr>
          <p:nvPr>
            <p:ph type="sldNum" sz="quarter" idx="10"/>
          </p:nvPr>
        </p:nvSpPr>
        <p:spPr/>
        <p:txBody>
          <a:bodyPr/>
          <a:lstStyle/>
          <a:p>
            <a:fld id="{0DA940F4-2900-4377-A725-F8EBF631B80C}" type="slidenum">
              <a:rPr lang="el-GR" smtClean="0"/>
              <a:pPr/>
              <a:t>26</a:t>
            </a:fld>
            <a:endParaRPr lang="el-GR" dirty="0"/>
          </a:p>
        </p:txBody>
      </p:sp>
    </p:spTree>
    <p:extLst>
      <p:ext uri="{BB962C8B-B14F-4D97-AF65-F5344CB8AC3E}">
        <p14:creationId xmlns:p14="http://schemas.microsoft.com/office/powerpoint/2010/main" val="892867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mtClean="0"/>
              <a:t>Συμπεράσματα</a:t>
            </a:r>
            <a:endParaRPr lang="en-US"/>
          </a:p>
        </p:txBody>
      </p:sp>
      <p:sp>
        <p:nvSpPr>
          <p:cNvPr id="2" name="Content Placeholder 1"/>
          <p:cNvSpPr>
            <a:spLocks noGrp="1"/>
          </p:cNvSpPr>
          <p:nvPr>
            <p:ph idx="1"/>
          </p:nvPr>
        </p:nvSpPr>
        <p:spPr/>
        <p:txBody>
          <a:bodyPr/>
          <a:lstStyle/>
          <a:p>
            <a:r>
              <a:rPr lang="el-GR" altLang="en-US" smtClean="0"/>
              <a:t>Παρουσιάστηκε η πιο πολύπλοκη κατάσταση</a:t>
            </a:r>
          </a:p>
          <a:p>
            <a:r>
              <a:rPr lang="el-GR" altLang="en-US" smtClean="0"/>
              <a:t>Στην πράξη η οργάνωση μίας μετάδοσης είναι ευκολότερη</a:t>
            </a:r>
          </a:p>
          <a:p>
            <a:r>
              <a:rPr lang="el-GR" altLang="en-US" smtClean="0"/>
              <a:t>Ο βαθμός δυσκολίας φθίνει κάθε φορά</a:t>
            </a:r>
          </a:p>
          <a:p>
            <a:endParaRPr 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27</a:t>
            </a:fld>
            <a:endParaRPr lang="el-GR" dirty="0"/>
          </a:p>
        </p:txBody>
      </p:sp>
    </p:spTree>
    <p:extLst>
      <p:ext uri="{BB962C8B-B14F-4D97-AF65-F5344CB8AC3E}">
        <p14:creationId xmlns:p14="http://schemas.microsoft.com/office/powerpoint/2010/main" val="26247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smtClean="0"/>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r>
              <a:rPr lang="el-GR" dirty="0" smtClean="0"/>
              <a:t>Ώρα για συζήτηση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Σημειώματα </a:t>
            </a:r>
            <a:r>
              <a:rPr lang="el-GR" sz="3200" dirty="0" smtClean="0"/>
              <a:t>(1 από 2)</a:t>
            </a:r>
            <a:endParaRPr lang="el-GR" dirty="0"/>
          </a:p>
        </p:txBody>
      </p:sp>
      <p:sp>
        <p:nvSpPr>
          <p:cNvPr id="3" name="Content Placeholder 2"/>
          <p:cNvSpPr>
            <a:spLocks noGrp="1"/>
          </p:cNvSpPr>
          <p:nvPr>
            <p:ph idx="1"/>
          </p:nvPr>
        </p:nvSpPr>
        <p:spPr/>
        <p:txBody>
          <a:bodyPr/>
          <a:lstStyle/>
          <a:p>
            <a:pPr marL="0" indent="0">
              <a:buNone/>
            </a:pPr>
            <a:r>
              <a:rPr lang="el-GR" sz="1400" b="1" dirty="0"/>
              <a:t>Σημείωμα Αναφοράς</a:t>
            </a:r>
          </a:p>
          <a:p>
            <a:pPr marL="0" indent="0">
              <a:buNone/>
            </a:pPr>
            <a:r>
              <a:rPr lang="el-GR" sz="1400" dirty="0" smtClean="0"/>
              <a:t>Copyright 2014 </a:t>
            </a:r>
            <a:r>
              <a:rPr lang="el-GR" sz="1400" dirty="0"/>
              <a:t>Ακαδημαϊκό Διαδίκτυο </a:t>
            </a:r>
            <a:r>
              <a:rPr lang="el-GR" sz="1400" dirty="0" smtClean="0"/>
              <a:t>- </a:t>
            </a:r>
            <a:r>
              <a:rPr lang="el-GR" sz="1400" dirty="0" err="1" smtClean="0"/>
              <a:t>GUnet</a:t>
            </a:r>
            <a:r>
              <a:rPr lang="el-GR" sz="1400" dirty="0" smtClean="0"/>
              <a:t>. </a:t>
            </a:r>
            <a:r>
              <a:rPr lang="el-GR" sz="1400" dirty="0"/>
              <a:t>Παντελής </a:t>
            </a:r>
            <a:r>
              <a:rPr lang="el-GR" sz="1400" dirty="0" err="1"/>
              <a:t>Μπαλαούρας</a:t>
            </a:r>
            <a:r>
              <a:rPr lang="el-GR" sz="1400" dirty="0"/>
              <a:t>. «Εισαγωγή στις </a:t>
            </a:r>
            <a:r>
              <a:rPr lang="el-GR" sz="1400"/>
              <a:t>τεχνολογίες </a:t>
            </a:r>
            <a:r>
              <a:rPr lang="el-GR" sz="1400" smtClean="0"/>
              <a:t>μετάδοσης» </a:t>
            </a:r>
            <a:r>
              <a:rPr lang="el-GR" sz="1400" dirty="0"/>
              <a:t>Έκδοση: 1.0. Αθήνα 2014. Διαθέσιμο από τη δικτυακή διεύθυνση εδώ, 10/02/2014.</a:t>
            </a:r>
          </a:p>
          <a:p>
            <a:pPr marL="0" indent="0">
              <a:buNone/>
            </a:pPr>
            <a:r>
              <a:rPr lang="el-GR" sz="1400" b="1" dirty="0"/>
              <a:t>Σημείωμα Αδειοδότησης</a:t>
            </a:r>
          </a:p>
          <a:p>
            <a:pPr marL="0" indent="0">
              <a:buNone/>
            </a:pPr>
            <a:r>
              <a:rPr lang="el-GR" sz="1400" dirty="0"/>
              <a:t>Το παρόν υλικό διατίθεται με τους όρους της άδειας χρήσης Creative Commons Αναφορά Παρόμοια Διανομή 4.0 [1] ή μεταγενέστερη, Διεθνής Έκδοση</a:t>
            </a:r>
            <a:r>
              <a:rPr lang="el-GR" sz="1400" dirty="0" smtClean="0"/>
              <a:t>.</a:t>
            </a:r>
            <a:endParaRPr lang="en-US" sz="1400" dirty="0" smtClean="0"/>
          </a:p>
          <a:p>
            <a:pPr marL="0" indent="0">
              <a:buNone/>
            </a:pPr>
            <a:endParaRPr lang="en-US" sz="1400" dirty="0"/>
          </a:p>
          <a:p>
            <a:pPr marL="0" indent="0">
              <a:buNone/>
            </a:pPr>
            <a:endParaRPr lang="el-GR" sz="1400" dirty="0"/>
          </a:p>
          <a:p>
            <a:pPr marL="0" indent="0">
              <a:buNone/>
            </a:pPr>
            <a:r>
              <a:rPr lang="el-GR" sz="1400" dirty="0" smtClean="0"/>
              <a:t>Η </a:t>
            </a:r>
            <a:r>
              <a:rPr lang="el-GR" sz="1400" dirty="0"/>
              <a:t>άδεια αυτή ανήκει στις άδειες που ακολουθούν τις προδιαγραφές του </a:t>
            </a:r>
            <a:r>
              <a:rPr lang="el-GR" sz="1400" dirty="0" err="1"/>
              <a:t>Oρισμού</a:t>
            </a:r>
            <a:r>
              <a:rPr lang="el-GR" sz="1400" dirty="0"/>
              <a:t> Ανοικτής Γνώσης [2], είναι ανοικτό πολιτιστικό έργο [3] και για το λόγο αυτό αποτελεί ανοικτό περιεχόμενο [4]. </a:t>
            </a:r>
          </a:p>
          <a:p>
            <a:pPr marL="0" indent="0">
              <a:buNone/>
            </a:pPr>
            <a:r>
              <a:rPr lang="el-GR" sz="1400" dirty="0"/>
              <a:t>[1] http://creativecommons.org/licenses/by-sa/4.0/deed. </a:t>
            </a:r>
            <a:r>
              <a:rPr lang="el-GR" sz="1400" dirty="0" err="1"/>
              <a:t>el</a:t>
            </a:r>
            <a:endParaRPr lang="el-GR" sz="1400" dirty="0"/>
          </a:p>
          <a:p>
            <a:pPr marL="0" indent="0">
              <a:buNone/>
            </a:pPr>
            <a:r>
              <a:rPr lang="el-GR" sz="1400" dirty="0"/>
              <a:t>[2] http://opendefinition.org/okd/ellinika/</a:t>
            </a:r>
          </a:p>
          <a:p>
            <a:pPr marL="0" indent="0">
              <a:buNone/>
            </a:pPr>
            <a:r>
              <a:rPr lang="el-GR" sz="1400" dirty="0"/>
              <a:t>[3] http://freedomdefined.org/Definition/El</a:t>
            </a:r>
          </a:p>
          <a:p>
            <a:pPr marL="0" indent="0">
              <a:buNone/>
            </a:pPr>
            <a:r>
              <a:rPr lang="el-GR" sz="1400" dirty="0"/>
              <a:t>[4] http://opendefinition.org/buttons</a:t>
            </a:r>
            <a:r>
              <a:rPr lang="el-GR" sz="1400" dirty="0" smtClean="0"/>
              <a:t>/</a:t>
            </a:r>
            <a:endParaRPr lang="el-GR" sz="14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29</a:t>
            </a:fld>
            <a:endParaRPr lang="el-GR" dirty="0"/>
          </a:p>
        </p:txBody>
      </p:sp>
      <p:sp>
        <p:nvSpPr>
          <p:cNvPr id="9" name="Rectangle 8"/>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rPr>
              <a:t>   </a:t>
            </a:r>
            <a:endParaRPr kumimoji="0" lang="el-GR" altLang="ja-JP" sz="1800" b="0" i="0" u="none" strike="noStrike" cap="none" normalizeH="0" baseline="0" smtClean="0">
              <a:ln>
                <a:noFill/>
              </a:ln>
              <a:solidFill>
                <a:schemeClr val="tx1"/>
              </a:solidFill>
              <a:effectLst/>
              <a:latin typeface="Arial" panose="020B0604020202020204" pitchFamily="34" charset="0"/>
            </a:endParaRPr>
          </a:p>
        </p:txBody>
      </p:sp>
      <p:pic>
        <p:nvPicPr>
          <p:cNvPr id="13" name="Picture 5" descr="Περιγραφή: Άδειες χρήσης Creative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482665"/>
            <a:ext cx="12477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his material is Open Content"/>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78287"/>
            <a:ext cx="1440160" cy="421196"/>
          </a:xfrm>
          <a:prstGeom prst="rect">
            <a:avLst/>
          </a:prstGeom>
          <a:noFill/>
          <a:ln>
            <a:noFill/>
          </a:ln>
        </p:spPr>
      </p:pic>
    </p:spTree>
    <p:extLst>
      <p:ext uri="{BB962C8B-B14F-4D97-AF65-F5344CB8AC3E}">
        <p14:creationId xmlns:p14="http://schemas.microsoft.com/office/powerpoint/2010/main" val="266786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sz="4000" smtClean="0"/>
              <a:t>Χρηματοδότηση</a:t>
            </a:r>
          </a:p>
        </p:txBody>
      </p:sp>
      <p:sp>
        <p:nvSpPr>
          <p:cNvPr id="8195" name="Θέση περιεχομένου 2"/>
          <p:cNvSpPr>
            <a:spLocks noGrp="1"/>
          </p:cNvSpPr>
          <p:nvPr>
            <p:ph idx="1"/>
          </p:nvPr>
        </p:nvSpPr>
        <p:spPr/>
        <p:txBody>
          <a:bodyPr/>
          <a:lstStyle/>
          <a:p>
            <a:pPr marL="0" indent="0">
              <a:buNone/>
            </a:pPr>
            <a:endParaRPr lang="el-GR" sz="2000" dirty="0" smtClean="0"/>
          </a:p>
          <a:p>
            <a:pPr marL="0" indent="0">
              <a:buNone/>
            </a:pPr>
            <a:endParaRPr lang="el-GR" sz="2000" dirty="0"/>
          </a:p>
          <a:p>
            <a:pPr marL="0" indent="0">
              <a:buNone/>
            </a:pPr>
            <a:r>
              <a:rPr lang="el-GR" sz="2000" dirty="0" smtClean="0"/>
              <a:t>Το </a:t>
            </a:r>
            <a:r>
              <a:rPr lang="el-GR" sz="2000" dirty="0"/>
              <a:t>έργο “Κεντρικό Μητρώο Ελληνικών Ανοικτών Μαθημάτων”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sz="2000" dirty="0" smtClean="0"/>
          </a:p>
        </p:txBody>
      </p:sp>
      <p:sp>
        <p:nvSpPr>
          <p:cNvPr id="7172" name="Θέση αριθμού διαφάνειας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F46A4D-9959-4849-9633-E007A14B4B90}" type="slidenum">
              <a:rPr lang="el-GR" smtClean="0"/>
              <a:pPr fontAlgn="base">
                <a:spcBef>
                  <a:spcPct val="0"/>
                </a:spcBef>
                <a:spcAft>
                  <a:spcPct val="0"/>
                </a:spcAft>
                <a:defRPr/>
              </a:pPr>
              <a:t>3</a:t>
            </a:fld>
            <a:endParaRPr lang="el-GR" smtClean="0"/>
          </a:p>
        </p:txBody>
      </p:sp>
      <p:pic>
        <p:nvPicPr>
          <p:cNvPr id="6" name="Picture 5" descr="C:\Users\pantelis\SkyDrive\Έγγραφα\GUnet-101\Διαχείριση\final_logo1\Greek Version\Full Color\Logo ΕΠΕΕΔΒΜ-2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149080"/>
            <a:ext cx="3533775" cy="876300"/>
          </a:xfrm>
          <a:prstGeom prst="rect">
            <a:avLst/>
          </a:prstGeom>
          <a:noFill/>
          <a:ln>
            <a:noFill/>
          </a:ln>
        </p:spPr>
      </p:pic>
    </p:spTree>
    <p:extLst>
      <p:ext uri="{BB962C8B-B14F-4D97-AF65-F5344CB8AC3E}">
        <p14:creationId xmlns:p14="http://schemas.microsoft.com/office/powerpoint/2010/main" val="343165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Σημειώματα </a:t>
            </a:r>
            <a:r>
              <a:rPr lang="el-GR" sz="3200" dirty="0" smtClean="0"/>
              <a:t>(2 </a:t>
            </a:r>
            <a:r>
              <a:rPr lang="el-GR" sz="3200" dirty="0"/>
              <a:t>από 2)</a:t>
            </a:r>
            <a:endParaRPr lang="el-GR" dirty="0"/>
          </a:p>
        </p:txBody>
      </p:sp>
      <p:sp>
        <p:nvSpPr>
          <p:cNvPr id="3" name="Content Placeholder 2"/>
          <p:cNvSpPr>
            <a:spLocks noGrp="1"/>
          </p:cNvSpPr>
          <p:nvPr>
            <p:ph idx="1"/>
          </p:nvPr>
        </p:nvSpPr>
        <p:spPr/>
        <p:txBody>
          <a:bodyPr/>
          <a:lstStyle/>
          <a:p>
            <a:pPr marL="0" indent="0">
              <a:buNone/>
            </a:pPr>
            <a:r>
              <a:rPr lang="el-GR" sz="2000" b="1" dirty="0" smtClean="0"/>
              <a:t>Διατήρηση </a:t>
            </a:r>
            <a:r>
              <a:rPr lang="el-GR" sz="2000" b="1" dirty="0"/>
              <a:t>Σημειωμάτων</a:t>
            </a:r>
          </a:p>
          <a:p>
            <a:pPr marL="0" indent="0">
              <a:buNone/>
            </a:pPr>
            <a:r>
              <a:rPr lang="el-GR" sz="2000" dirty="0"/>
              <a:t>Οποιαδήποτε αναπαραγωγή ή διασκευή του υλικού θα πρέπει να συμπεριλαμβάνει:</a:t>
            </a:r>
          </a:p>
          <a:p>
            <a:pPr lvl="1"/>
            <a:r>
              <a:rPr lang="el-GR" sz="1800" dirty="0" smtClean="0"/>
              <a:t>Το </a:t>
            </a:r>
            <a:r>
              <a:rPr lang="el-GR" sz="1800" dirty="0"/>
              <a:t>Σημείωμα Αναφοράς</a:t>
            </a:r>
          </a:p>
          <a:p>
            <a:pPr lvl="1"/>
            <a:r>
              <a:rPr lang="el-GR" sz="1800" dirty="0" smtClean="0"/>
              <a:t>Το </a:t>
            </a:r>
            <a:r>
              <a:rPr lang="el-GR" sz="1800" dirty="0"/>
              <a:t>Σημείωμα Αδειοδότησης</a:t>
            </a:r>
          </a:p>
          <a:p>
            <a:pPr lvl="1"/>
            <a:r>
              <a:rPr lang="el-GR" sz="1800" dirty="0" smtClean="0"/>
              <a:t>Τη </a:t>
            </a:r>
            <a:r>
              <a:rPr lang="el-GR" sz="1800" dirty="0"/>
              <a:t>δήλωση διατήρησης Σημειωμάτων</a:t>
            </a:r>
          </a:p>
          <a:p>
            <a:pPr lvl="1"/>
            <a:r>
              <a:rPr lang="el-GR" sz="1800" dirty="0" smtClean="0"/>
              <a:t>Το </a:t>
            </a:r>
            <a:r>
              <a:rPr lang="el-GR" sz="1800" dirty="0"/>
              <a:t>σημείωμα χρήσης έργων τρίτων (εφόσον </a:t>
            </a:r>
            <a:r>
              <a:rPr lang="el-GR" sz="1800" dirty="0" smtClean="0"/>
              <a:t>υπάρχει)</a:t>
            </a:r>
            <a:endParaRPr lang="en-US" sz="1800" dirty="0" smtClean="0"/>
          </a:p>
          <a:p>
            <a:pPr marL="0" indent="0">
              <a:buNone/>
            </a:pPr>
            <a:r>
              <a:rPr lang="el-GR" sz="2000" dirty="0" smtClean="0"/>
              <a:t>μαζί </a:t>
            </a:r>
            <a:r>
              <a:rPr lang="el-GR" sz="2000" dirty="0"/>
              <a:t>με τους συνοδευόμενους </a:t>
            </a:r>
            <a:r>
              <a:rPr lang="el-GR" sz="2000" dirty="0" err="1"/>
              <a:t>υπερσυνδέσμους</a:t>
            </a:r>
            <a:r>
              <a:rPr lang="el-GR" sz="2000" dirty="0"/>
              <a:t>.</a:t>
            </a:r>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30</a:t>
            </a:fld>
            <a:endParaRPr lang="el-GR" dirty="0"/>
          </a:p>
        </p:txBody>
      </p:sp>
    </p:spTree>
    <p:extLst>
      <p:ext uri="{BB962C8B-B14F-4D97-AF65-F5344CB8AC3E}">
        <p14:creationId xmlns:p14="http://schemas.microsoft.com/office/powerpoint/2010/main" val="2861252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a:t>
            </a:r>
            <a:endParaRPr lang="el-GR" dirty="0"/>
          </a:p>
        </p:txBody>
      </p:sp>
      <p:sp>
        <p:nvSpPr>
          <p:cNvPr id="3" name="Content Placeholder 2"/>
          <p:cNvSpPr>
            <a:spLocks noGrp="1"/>
          </p:cNvSpPr>
          <p:nvPr>
            <p:ph idx="1"/>
          </p:nvPr>
        </p:nvSpPr>
        <p:spPr/>
        <p:txBody>
          <a:bodyPr/>
          <a:lstStyle/>
          <a:p>
            <a:pPr eaLnBrk="1" hangingPunct="1"/>
            <a:r>
              <a:rPr lang="el-GR" dirty="0"/>
              <a:t>Ζωντανή μετάδοση</a:t>
            </a:r>
          </a:p>
          <a:p>
            <a:pPr lvl="1" eaLnBrk="1" hangingPunct="1"/>
            <a:r>
              <a:rPr lang="el-GR" dirty="0"/>
              <a:t>Οργανωτικά θέματα </a:t>
            </a:r>
          </a:p>
          <a:p>
            <a:pPr lvl="1" eaLnBrk="1" hangingPunct="1"/>
            <a:r>
              <a:rPr lang="el-GR" dirty="0"/>
              <a:t>Σκηνοθετικά θέματα</a:t>
            </a:r>
          </a:p>
          <a:p>
            <a:pPr lvl="1" eaLnBrk="1" hangingPunct="1"/>
            <a:endParaRPr lang="el-GR" dirty="0"/>
          </a:p>
          <a:p>
            <a:pPr eaLnBrk="1" hangingPunct="1"/>
            <a:r>
              <a:rPr lang="el-GR" dirty="0"/>
              <a:t>Σκοπός της παρουσίασης</a:t>
            </a:r>
          </a:p>
          <a:p>
            <a:pPr lvl="1" eaLnBrk="1" hangingPunct="1"/>
            <a:r>
              <a:rPr lang="el-GR" dirty="0"/>
              <a:t>η μεταφορά τεχνογνωσίας στα στελέχη των </a:t>
            </a:r>
            <a:r>
              <a:rPr lang="el-GR" dirty="0" smtClean="0"/>
              <a:t>Πανεπιστημίων και ΤΕΙ</a:t>
            </a:r>
            <a:endParaRPr lang="el-GR" dirty="0"/>
          </a:p>
          <a:p>
            <a:pPr lvl="1" eaLnBrk="1" hangingPunct="1"/>
            <a:r>
              <a:rPr lang="el-GR" dirty="0"/>
              <a:t>η παρακίνηση τους στην πραγματοποίηση ζωντανών μεταδόσεων</a:t>
            </a:r>
          </a:p>
          <a:p>
            <a:endParaRPr lang="el-GR"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4</a:t>
            </a:fld>
            <a:endParaRPr lang="el-GR" dirty="0"/>
          </a:p>
        </p:txBody>
      </p:sp>
    </p:spTree>
    <p:extLst>
      <p:ext uri="{BB962C8B-B14F-4D97-AF65-F5344CB8AC3E}">
        <p14:creationId xmlns:p14="http://schemas.microsoft.com/office/powerpoint/2010/main" val="4166587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a:t>Οργανωτικά θέματα</a:t>
            </a:r>
          </a:p>
        </p:txBody>
      </p:sp>
      <p:sp>
        <p:nvSpPr>
          <p:cNvPr id="6" name="Subtitle 5"/>
          <p:cNvSpPr>
            <a:spLocks noGrp="1"/>
          </p:cNvSpPr>
          <p:nvPr>
            <p:ph type="subTitle" idx="1"/>
          </p:nvPr>
        </p:nvSpPr>
        <p:spPr/>
        <p:txBody>
          <a:bodyPr/>
          <a:lstStyle/>
          <a:p>
            <a:endParaRPr lang="el-GR"/>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5</a:t>
            </a:fld>
            <a:endParaRPr lang="el-GR" dirty="0"/>
          </a:p>
        </p:txBody>
      </p:sp>
    </p:spTree>
    <p:extLst>
      <p:ext uri="{BB962C8B-B14F-4D97-AF65-F5344CB8AC3E}">
        <p14:creationId xmlns:p14="http://schemas.microsoft.com/office/powerpoint/2010/main" val="400330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Επιτυχία ή αποτυχία </a:t>
            </a:r>
            <a:r>
              <a:rPr lang="en-US" dirty="0" smtClean="0"/>
              <a:t>; (1/3)</a:t>
            </a:r>
            <a:endParaRPr lang="el-GR" dirty="0"/>
          </a:p>
        </p:txBody>
      </p:sp>
      <p:sp>
        <p:nvSpPr>
          <p:cNvPr id="3" name="Content Placeholder 2"/>
          <p:cNvSpPr>
            <a:spLocks noGrp="1"/>
          </p:cNvSpPr>
          <p:nvPr>
            <p:ph idx="1"/>
          </p:nvPr>
        </p:nvSpPr>
        <p:spPr>
          <a:xfrm>
            <a:off x="-86917" y="2547429"/>
            <a:ext cx="4277275" cy="1968625"/>
          </a:xfrm>
        </p:spPr>
        <p:txBody>
          <a:bodyPr/>
          <a:lstStyle/>
          <a:p>
            <a:pPr algn="ctr">
              <a:lnSpc>
                <a:spcPct val="90000"/>
              </a:lnSpc>
              <a:buFont typeface="Wingdings" panose="05000000000000000000" pitchFamily="2" charset="2"/>
              <a:buNone/>
            </a:pPr>
            <a:r>
              <a:rPr lang="el-GR" sz="2400" i="1" dirty="0" smtClean="0">
                <a:latin typeface="Arial" panose="020B0604020202020204" pitchFamily="34" charset="0"/>
              </a:rPr>
              <a:t>Η </a:t>
            </a:r>
            <a:r>
              <a:rPr lang="el-GR" sz="2400" i="1" dirty="0">
                <a:latin typeface="Arial" panose="020B0604020202020204" pitchFamily="34" charset="0"/>
              </a:rPr>
              <a:t>ορθή οργάνωση της ζωντανής μετάδοσης </a:t>
            </a:r>
            <a:r>
              <a:rPr lang="el-GR" sz="2400" i="1" dirty="0" smtClean="0">
                <a:latin typeface="Arial" panose="020B0604020202020204" pitchFamily="34" charset="0"/>
              </a:rPr>
              <a:t>εγγυάται </a:t>
            </a:r>
            <a:r>
              <a:rPr lang="el-GR" sz="2400" i="1" dirty="0">
                <a:latin typeface="Arial" panose="020B0604020202020204" pitchFamily="34" charset="0"/>
              </a:rPr>
              <a:t>την επιτυχημένη έκβαση </a:t>
            </a:r>
            <a:r>
              <a:rPr lang="el-GR" sz="2400" i="1" dirty="0" smtClean="0">
                <a:latin typeface="Arial" panose="020B0604020202020204" pitchFamily="34" charset="0"/>
              </a:rPr>
              <a:t>της !</a:t>
            </a:r>
            <a:endParaRPr lang="el-GR" sz="2400" i="1" dirty="0">
              <a:latin typeface="Arial" panose="020B0604020202020204" pitchFamily="34" charset="0"/>
            </a:endParaRPr>
          </a:p>
          <a:p>
            <a:endParaRPr lang="el-GR" sz="24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6</a:t>
            </a:fld>
            <a:endParaRPr lang="el-GR" dirty="0"/>
          </a:p>
        </p:txBody>
      </p:sp>
      <p:graphicFrame>
        <p:nvGraphicFramePr>
          <p:cNvPr id="9" name="Diagram 8"/>
          <p:cNvGraphicFramePr/>
          <p:nvPr>
            <p:extLst>
              <p:ext uri="{D42A27DB-BD31-4B8C-83A1-F6EECF244321}">
                <p14:modId xmlns:p14="http://schemas.microsoft.com/office/powerpoint/2010/main" val="99585848"/>
              </p:ext>
            </p:extLst>
          </p:nvPr>
        </p:nvGraphicFramePr>
        <p:xfrm>
          <a:off x="2411760" y="1268760"/>
          <a:ext cx="662473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31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Επιτυχία ή αποτυχία </a:t>
            </a:r>
            <a:r>
              <a:rPr lang="en-US" dirty="0" smtClean="0"/>
              <a:t>; (2/3)</a:t>
            </a:r>
            <a:endParaRPr lang="el-GR" dirty="0"/>
          </a:p>
        </p:txBody>
      </p:sp>
      <p:sp>
        <p:nvSpPr>
          <p:cNvPr id="3" name="Content Placeholder 2"/>
          <p:cNvSpPr>
            <a:spLocks noGrp="1"/>
          </p:cNvSpPr>
          <p:nvPr>
            <p:ph idx="1"/>
          </p:nvPr>
        </p:nvSpPr>
        <p:spPr>
          <a:xfrm>
            <a:off x="-86917" y="2547429"/>
            <a:ext cx="4277275" cy="1968625"/>
          </a:xfrm>
        </p:spPr>
        <p:txBody>
          <a:bodyPr/>
          <a:lstStyle/>
          <a:p>
            <a:pPr algn="ctr">
              <a:lnSpc>
                <a:spcPct val="90000"/>
              </a:lnSpc>
              <a:buFont typeface="Wingdings" panose="05000000000000000000" pitchFamily="2" charset="2"/>
              <a:buNone/>
            </a:pPr>
            <a:r>
              <a:rPr lang="el-GR" sz="2400" i="1" dirty="0" smtClean="0">
                <a:latin typeface="Arial" panose="020B0604020202020204" pitchFamily="34" charset="0"/>
              </a:rPr>
              <a:t>Η </a:t>
            </a:r>
            <a:r>
              <a:rPr lang="el-GR" sz="2400" i="1" dirty="0">
                <a:latin typeface="Arial" panose="020B0604020202020204" pitchFamily="34" charset="0"/>
              </a:rPr>
              <a:t>ορθή οργάνωση της ζωντανής μετάδοσης </a:t>
            </a:r>
            <a:r>
              <a:rPr lang="el-GR" sz="2400" i="1" dirty="0" smtClean="0">
                <a:latin typeface="Arial" panose="020B0604020202020204" pitchFamily="34" charset="0"/>
              </a:rPr>
              <a:t>εγγυάται </a:t>
            </a:r>
            <a:r>
              <a:rPr lang="el-GR" sz="2400" i="1" dirty="0">
                <a:latin typeface="Arial" panose="020B0604020202020204" pitchFamily="34" charset="0"/>
              </a:rPr>
              <a:t>την επιτυχημένη έκβαση </a:t>
            </a:r>
            <a:r>
              <a:rPr lang="el-GR" sz="2400" i="1" dirty="0" smtClean="0">
                <a:latin typeface="Arial" panose="020B0604020202020204" pitchFamily="34" charset="0"/>
              </a:rPr>
              <a:t>της !</a:t>
            </a:r>
            <a:endParaRPr lang="el-GR" sz="2400" i="1" dirty="0">
              <a:latin typeface="Arial" panose="020B0604020202020204" pitchFamily="34" charset="0"/>
            </a:endParaRPr>
          </a:p>
          <a:p>
            <a:endParaRPr lang="el-GR" sz="24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7</a:t>
            </a:fld>
            <a:endParaRPr lang="el-GR" dirty="0"/>
          </a:p>
        </p:txBody>
      </p:sp>
      <p:graphicFrame>
        <p:nvGraphicFramePr>
          <p:cNvPr id="9" name="Diagram 8"/>
          <p:cNvGraphicFramePr/>
          <p:nvPr>
            <p:extLst>
              <p:ext uri="{D42A27DB-BD31-4B8C-83A1-F6EECF244321}">
                <p14:modId xmlns:p14="http://schemas.microsoft.com/office/powerpoint/2010/main" val="393843490"/>
              </p:ext>
            </p:extLst>
          </p:nvPr>
        </p:nvGraphicFramePr>
        <p:xfrm>
          <a:off x="2699792" y="1484784"/>
          <a:ext cx="63367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367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Επιτυχία ή αποτυχία </a:t>
            </a:r>
            <a:r>
              <a:rPr lang="en-US" dirty="0" smtClean="0"/>
              <a:t>; (3/3)</a:t>
            </a:r>
            <a:endParaRPr lang="el-GR" dirty="0"/>
          </a:p>
        </p:txBody>
      </p:sp>
      <p:sp>
        <p:nvSpPr>
          <p:cNvPr id="3" name="Content Placeholder 2"/>
          <p:cNvSpPr>
            <a:spLocks noGrp="1"/>
          </p:cNvSpPr>
          <p:nvPr>
            <p:ph idx="1"/>
          </p:nvPr>
        </p:nvSpPr>
        <p:spPr>
          <a:xfrm>
            <a:off x="-86917" y="2547429"/>
            <a:ext cx="4277275" cy="1968625"/>
          </a:xfrm>
        </p:spPr>
        <p:txBody>
          <a:bodyPr/>
          <a:lstStyle/>
          <a:p>
            <a:pPr algn="ctr">
              <a:lnSpc>
                <a:spcPct val="90000"/>
              </a:lnSpc>
              <a:buFont typeface="Wingdings" panose="05000000000000000000" pitchFamily="2" charset="2"/>
              <a:buNone/>
            </a:pPr>
            <a:r>
              <a:rPr lang="el-GR" sz="2400" i="1" dirty="0" smtClean="0">
                <a:latin typeface="Arial" panose="020B0604020202020204" pitchFamily="34" charset="0"/>
              </a:rPr>
              <a:t>Η </a:t>
            </a:r>
            <a:r>
              <a:rPr lang="el-GR" sz="2400" i="1" dirty="0">
                <a:latin typeface="Arial" panose="020B0604020202020204" pitchFamily="34" charset="0"/>
              </a:rPr>
              <a:t>ορθή οργάνωση της ζωντανής μετάδοσης </a:t>
            </a:r>
            <a:r>
              <a:rPr lang="el-GR" sz="2400" i="1" dirty="0" smtClean="0">
                <a:latin typeface="Arial" panose="020B0604020202020204" pitchFamily="34" charset="0"/>
              </a:rPr>
              <a:t>εγγυάται </a:t>
            </a:r>
            <a:r>
              <a:rPr lang="el-GR" sz="2400" i="1" dirty="0">
                <a:latin typeface="Arial" panose="020B0604020202020204" pitchFamily="34" charset="0"/>
              </a:rPr>
              <a:t>την επιτυχημένη έκβαση </a:t>
            </a:r>
            <a:r>
              <a:rPr lang="el-GR" sz="2400" i="1" dirty="0" smtClean="0">
                <a:latin typeface="Arial" panose="020B0604020202020204" pitchFamily="34" charset="0"/>
              </a:rPr>
              <a:t>της !</a:t>
            </a:r>
            <a:endParaRPr lang="el-GR" sz="2400" i="1" dirty="0">
              <a:latin typeface="Arial" panose="020B0604020202020204" pitchFamily="34" charset="0"/>
            </a:endParaRPr>
          </a:p>
          <a:p>
            <a:endParaRPr lang="el-GR" sz="24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8</a:t>
            </a:fld>
            <a:endParaRPr lang="el-GR" dirty="0"/>
          </a:p>
        </p:txBody>
      </p:sp>
      <p:graphicFrame>
        <p:nvGraphicFramePr>
          <p:cNvPr id="9" name="Diagram 8"/>
          <p:cNvGraphicFramePr/>
          <p:nvPr>
            <p:extLst>
              <p:ext uri="{D42A27DB-BD31-4B8C-83A1-F6EECF244321}">
                <p14:modId xmlns:p14="http://schemas.microsoft.com/office/powerpoint/2010/main" val="4129385901"/>
              </p:ext>
            </p:extLst>
          </p:nvPr>
        </p:nvGraphicFramePr>
        <p:xfrm>
          <a:off x="2699792" y="1484784"/>
          <a:ext cx="63367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596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Βήμα 1</a:t>
            </a:r>
            <a:r>
              <a:rPr lang="el-GR" altLang="en-US" baseline="30000" smtClean="0"/>
              <a:t>ο</a:t>
            </a:r>
            <a:r>
              <a:rPr lang="el-GR" altLang="en-US" smtClean="0"/>
              <a:t>: Καταγραφή απαιτήσεων</a:t>
            </a:r>
            <a:r>
              <a:rPr lang="en-US" altLang="en-US" smtClean="0"/>
              <a:t> (1/2)</a:t>
            </a:r>
            <a:endParaRPr lang="el-GR" dirty="0"/>
          </a:p>
        </p:txBody>
      </p:sp>
      <p:sp>
        <p:nvSpPr>
          <p:cNvPr id="3" name="Content Placeholder 2"/>
          <p:cNvSpPr>
            <a:spLocks noGrp="1"/>
          </p:cNvSpPr>
          <p:nvPr>
            <p:ph idx="1"/>
          </p:nvPr>
        </p:nvSpPr>
        <p:spPr>
          <a:xfrm>
            <a:off x="457200" y="1474777"/>
            <a:ext cx="8229601" cy="4978559"/>
          </a:xfrm>
        </p:spPr>
        <p:txBody>
          <a:bodyPr>
            <a:normAutofit fontScale="92500" lnSpcReduction="20000"/>
          </a:bodyPr>
          <a:lstStyle/>
          <a:p>
            <a:r>
              <a:rPr lang="el-GR" altLang="en-US" smtClean="0"/>
              <a:t>Ημερομηνία και διάρκεια εκδήλωσης</a:t>
            </a:r>
          </a:p>
          <a:p>
            <a:r>
              <a:rPr lang="el-GR" altLang="en-US" smtClean="0"/>
              <a:t>Αίθουσα από την οποία θα γίνει η μετάδοση</a:t>
            </a:r>
          </a:p>
          <a:p>
            <a:r>
              <a:rPr lang="el-GR" altLang="en-US" smtClean="0"/>
              <a:t>Τελικοί αποδέκτες της μετάδοσης </a:t>
            </a:r>
          </a:p>
          <a:p>
            <a:r>
              <a:rPr lang="el-GR" altLang="en-US" smtClean="0"/>
              <a:t>Υλικό προβολής</a:t>
            </a:r>
          </a:p>
          <a:p>
            <a:pPr lvl="1"/>
            <a:r>
              <a:rPr lang="el-GR" altLang="en-US" smtClean="0"/>
              <a:t>Διαφάνειες ή PowerPoint, Αντικείμενα, φωτογραφίες,</a:t>
            </a:r>
          </a:p>
          <a:p>
            <a:pPr lvl="1"/>
            <a:r>
              <a:rPr lang="el-GR" altLang="en-US" smtClean="0"/>
              <a:t>Βίντεο VHS ή DVD, κ.α.</a:t>
            </a:r>
          </a:p>
          <a:p>
            <a:r>
              <a:rPr lang="el-GR" altLang="en-US" smtClean="0"/>
              <a:t>Τρόπος κίνησης του εισηγητή </a:t>
            </a:r>
          </a:p>
          <a:p>
            <a:pPr lvl="1"/>
            <a:r>
              <a:rPr lang="el-GR" altLang="en-US" smtClean="0"/>
              <a:t>Καθιστός - ακίνητος</a:t>
            </a:r>
          </a:p>
          <a:p>
            <a:pPr lvl="1"/>
            <a:r>
              <a:rPr lang="el-GR" altLang="en-US" smtClean="0"/>
              <a:t>Όρθιος – ακίνητος</a:t>
            </a:r>
          </a:p>
          <a:p>
            <a:pPr lvl="1"/>
            <a:r>
              <a:rPr lang="el-GR" altLang="en-US" smtClean="0"/>
              <a:t>Όρθιος - κινείται</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9</a:t>
            </a:fld>
            <a:endParaRPr lang="el-GR" dirty="0"/>
          </a:p>
        </p:txBody>
      </p:sp>
    </p:spTree>
    <p:extLst>
      <p:ext uri="{BB962C8B-B14F-4D97-AF65-F5344CB8AC3E}">
        <p14:creationId xmlns:p14="http://schemas.microsoft.com/office/powerpoint/2010/main" val="30176970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3764</TotalTime>
  <Words>3332</Words>
  <Application>Microsoft Office PowerPoint</Application>
  <PresentationFormat>On-screen Show (4:3)</PresentationFormat>
  <Paragraphs>317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SimSun</vt:lpstr>
      <vt:lpstr>Arial</vt:lpstr>
      <vt:lpstr>Calibri</vt:lpstr>
      <vt:lpstr>Segoe UI</vt:lpstr>
      <vt:lpstr>Times New Roman</vt:lpstr>
      <vt:lpstr>Wingdings</vt:lpstr>
      <vt:lpstr>Θέμα του Office</vt:lpstr>
      <vt:lpstr>PowerPoint Presentation</vt:lpstr>
      <vt:lpstr>Σημείωμα Αδειοδότησης</vt:lpstr>
      <vt:lpstr>Χρηματοδότηση</vt:lpstr>
      <vt:lpstr>Περιεχόμενα</vt:lpstr>
      <vt:lpstr>Οργανωτικά θέματα</vt:lpstr>
      <vt:lpstr>Επιτυχία ή αποτυχία ; (1/3)</vt:lpstr>
      <vt:lpstr>Επιτυχία ή αποτυχία ; (2/3)</vt:lpstr>
      <vt:lpstr>Επιτυχία ή αποτυχία ; (3/3)</vt:lpstr>
      <vt:lpstr>Βήμα 1ο: Καταγραφή απαιτήσεων (1/2)</vt:lpstr>
      <vt:lpstr>Βήμα 1ο: Καταγραφή απαιτήσεων (2/2)</vt:lpstr>
      <vt:lpstr>Βήμα 2ο: Καθορισμός του σεναρίου υλοποίησης (1/2)</vt:lpstr>
      <vt:lpstr>Βήμα 2ο: Καθορισμός του σεναρίου υλοποίησης (2/2)</vt:lpstr>
      <vt:lpstr>Βήμα 3ο. Σχεδιαγράμματα υλοποίησης (1/2)</vt:lpstr>
      <vt:lpstr>Βήμα 3ο. Σχεδιαγράμματα υλοποίησης (2/2)</vt:lpstr>
      <vt:lpstr>Βήμα 4ο: Ενημέρωση ομάδων εργασίας (1/2)</vt:lpstr>
      <vt:lpstr>Βήμα 4ο: Ενημέρωση ομάδων εργασίας (2/2)</vt:lpstr>
      <vt:lpstr>Βήμα 5ο: Προετοιμασία εξυπηρετητών και ανακοινώσεις</vt:lpstr>
      <vt:lpstr>Παράδειγμα βίντεο αναμονής</vt:lpstr>
      <vt:lpstr>Βήμα 6ο: Δοκιμές</vt:lpstr>
      <vt:lpstr>Βήμα 7ο: Μετάδοση</vt:lpstr>
      <vt:lpstr>Σκηνοθετικά θέματα</vt:lpstr>
      <vt:lpstr>Πόσες κάμερες απαιτούνται ;</vt:lpstr>
      <vt:lpstr>Που εστιάζουν οι κάμερες ; (1/4)</vt:lpstr>
      <vt:lpstr>Που εστιάζουν οι κάμερες (2/4)</vt:lpstr>
      <vt:lpstr>Που εστιάζουν οι κάμερες (3/4)</vt:lpstr>
      <vt:lpstr>Που εστιάζουν οι κάμερες (4/4)</vt:lpstr>
      <vt:lpstr>Συμπεράσματα</vt:lpstr>
      <vt:lpstr>Ευχαριστώ !</vt:lpstr>
      <vt:lpstr>Σημειώματα (1 από 2)</vt:lpstr>
      <vt:lpstr>Σημειώματα (2 από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cp:lastModifiedBy>
  <cp:revision>775</cp:revision>
  <cp:lastPrinted>2013-08-28T09:06:34Z</cp:lastPrinted>
  <dcterms:created xsi:type="dcterms:W3CDTF">2012-09-06T09:03:05Z</dcterms:created>
  <dcterms:modified xsi:type="dcterms:W3CDTF">2014-02-10T13:17:42Z</dcterms:modified>
</cp:coreProperties>
</file>