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12" r:id="rId3"/>
    <p:sldId id="258" r:id="rId4"/>
    <p:sldId id="259" r:id="rId5"/>
    <p:sldId id="267" r:id="rId6"/>
    <p:sldId id="269" r:id="rId7"/>
    <p:sldId id="268" r:id="rId8"/>
    <p:sldId id="271" r:id="rId9"/>
    <p:sldId id="274" r:id="rId10"/>
    <p:sldId id="272" r:id="rId11"/>
    <p:sldId id="299" r:id="rId12"/>
    <p:sldId id="270" r:id="rId13"/>
    <p:sldId id="305" r:id="rId14"/>
    <p:sldId id="266" r:id="rId15"/>
    <p:sldId id="262" r:id="rId16"/>
    <p:sldId id="263" r:id="rId17"/>
    <p:sldId id="301" r:id="rId18"/>
    <p:sldId id="306" r:id="rId19"/>
    <p:sldId id="275" r:id="rId20"/>
    <p:sldId id="287" r:id="rId21"/>
    <p:sldId id="302" r:id="rId22"/>
    <p:sldId id="292" r:id="rId23"/>
    <p:sldId id="293" r:id="rId24"/>
    <p:sldId id="294" r:id="rId25"/>
    <p:sldId id="277" r:id="rId26"/>
    <p:sldId id="278" r:id="rId27"/>
    <p:sldId id="300" r:id="rId28"/>
    <p:sldId id="307" r:id="rId29"/>
    <p:sldId id="311" r:id="rId30"/>
    <p:sldId id="308" r:id="rId31"/>
    <p:sldId id="309" r:id="rId32"/>
    <p:sldId id="279" r:id="rId33"/>
    <p:sldId id="290" r:id="rId34"/>
    <p:sldId id="280" r:id="rId35"/>
    <p:sldId id="310" r:id="rId36"/>
    <p:sldId id="303" r:id="rId37"/>
    <p:sldId id="260" r:id="rId38"/>
    <p:sldId id="313"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E7FF"/>
    <a:srgbClr val="3FCD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833" autoAdjust="0"/>
  </p:normalViewPr>
  <p:slideViewPr>
    <p:cSldViewPr>
      <p:cViewPr varScale="1">
        <p:scale>
          <a:sx n="79" d="100"/>
          <a:sy n="79" d="100"/>
        </p:scale>
        <p:origin x="-2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48B29-6B76-4AE8-AEC1-C0F40E1E63D7}" type="doc">
      <dgm:prSet loTypeId="urn:microsoft.com/office/officeart/2005/8/layout/hList7#1" loCatId="list" qsTypeId="urn:microsoft.com/office/officeart/2005/8/quickstyle/simple4" qsCatId="simple" csTypeId="urn:microsoft.com/office/officeart/2005/8/colors/colorful4" csCatId="colorful" phldr="1"/>
      <dgm:spPr/>
    </dgm:pt>
    <dgm:pt modelId="{32B7A4D4-8037-4A6B-A740-AFFF3D76CA68}">
      <dgm:prSet phldrT="[Text]"/>
      <dgm:spPr/>
      <dgm:t>
        <a:bodyPr/>
        <a:lstStyle/>
        <a:p>
          <a:r>
            <a:rPr lang="el-GR" b="1" dirty="0" smtClean="0">
              <a:solidFill>
                <a:schemeClr val="bg1"/>
              </a:solidFill>
              <a:latin typeface="Segoe UI" pitchFamily="34" charset="0"/>
              <a:ea typeface="Segoe UI" pitchFamily="34" charset="0"/>
              <a:cs typeface="Segoe UI" pitchFamily="34" charset="0"/>
            </a:rPr>
            <a:t>ΠΕΡΙΕΧΟΜΕΝΟ</a:t>
          </a:r>
        </a:p>
        <a:p>
          <a:r>
            <a:rPr lang="el-GR" b="1" dirty="0" smtClean="0">
              <a:latin typeface="Segoe UI" pitchFamily="34" charset="0"/>
              <a:ea typeface="Segoe UI" pitchFamily="34" charset="0"/>
              <a:cs typeface="Segoe UI" pitchFamily="34" charset="0"/>
            </a:rPr>
            <a:t>Ιδιότητες προσβασιμότητας</a:t>
          </a:r>
          <a:endParaRPr lang="en-US" b="1" dirty="0">
            <a:latin typeface="Segoe UI" pitchFamily="34" charset="0"/>
            <a:ea typeface="Segoe UI" pitchFamily="34" charset="0"/>
            <a:cs typeface="Segoe UI" pitchFamily="34" charset="0"/>
          </a:endParaRPr>
        </a:p>
      </dgm:t>
      <dgm:extLst>
        <a:ext uri="{E40237B7-FDA0-4F09-8148-C483321AD2D9}">
          <dgm14:cNvPr xmlns:dgm14="http://schemas.microsoft.com/office/drawing/2010/diagram" id="0" name="" descr="Diagram showing Accessibility features on the left, Assistive technology on the right, and Compatibility connecting them"/>
        </a:ext>
      </dgm:extLst>
    </dgm:pt>
    <dgm:pt modelId="{3241C969-92D2-4AFB-A3A9-02F168D73876}" type="parTrans" cxnId="{FD85FB55-571C-49F4-948B-B9083D7E2CB9}">
      <dgm:prSet/>
      <dgm:spPr/>
      <dgm:t>
        <a:bodyPr/>
        <a:lstStyle/>
        <a:p>
          <a:endParaRPr lang="en-US">
            <a:latin typeface="Segoe UI" pitchFamily="34" charset="0"/>
            <a:ea typeface="Segoe UI" pitchFamily="34" charset="0"/>
            <a:cs typeface="Segoe UI" pitchFamily="34" charset="0"/>
          </a:endParaRPr>
        </a:p>
      </dgm:t>
    </dgm:pt>
    <dgm:pt modelId="{B2659009-6714-4EA0-884E-67AFFCBC8739}" type="sibTrans" cxnId="{FD85FB55-571C-49F4-948B-B9083D7E2CB9}">
      <dgm:prSet/>
      <dgm:spPr/>
      <dgm:t>
        <a:bodyPr/>
        <a:lstStyle/>
        <a:p>
          <a:endParaRPr lang="en-US">
            <a:latin typeface="Segoe UI" pitchFamily="34" charset="0"/>
            <a:ea typeface="Segoe UI" pitchFamily="34" charset="0"/>
            <a:cs typeface="Segoe UI" pitchFamily="34" charset="0"/>
          </a:endParaRPr>
        </a:p>
      </dgm:t>
    </dgm:pt>
    <dgm:pt modelId="{FD6F84D3-9614-4C51-85FA-99E2EBF378EA}">
      <dgm:prSet phldrT="[Text]"/>
      <dgm:spPr/>
      <dgm:t>
        <a:bodyPr/>
        <a:lstStyle/>
        <a:p>
          <a:r>
            <a:rPr lang="el-GR" b="1" dirty="0" smtClean="0">
              <a:solidFill>
                <a:schemeClr val="bg1"/>
              </a:solidFill>
              <a:latin typeface="Segoe UI" pitchFamily="34" charset="0"/>
              <a:ea typeface="Segoe UI" pitchFamily="34" charset="0"/>
              <a:cs typeface="Segoe UI" pitchFamily="34" charset="0"/>
            </a:rPr>
            <a:t>ΧΡΗΣΤΗΣ</a:t>
          </a:r>
        </a:p>
        <a:p>
          <a:r>
            <a:rPr lang="el-GR" b="1" dirty="0" smtClean="0">
              <a:latin typeface="Segoe UI" pitchFamily="34" charset="0"/>
              <a:ea typeface="Segoe UI" pitchFamily="34" charset="0"/>
              <a:cs typeface="Segoe UI" pitchFamily="34" charset="0"/>
            </a:rPr>
            <a:t>Υποστηρικτικές Τεχνολογίες</a:t>
          </a:r>
          <a:endParaRPr lang="en-US" b="1" dirty="0">
            <a:latin typeface="Segoe UI" pitchFamily="34" charset="0"/>
            <a:ea typeface="Segoe UI" pitchFamily="34" charset="0"/>
            <a:cs typeface="Segoe UI" pitchFamily="34" charset="0"/>
          </a:endParaRPr>
        </a:p>
      </dgm:t>
    </dgm:pt>
    <dgm:pt modelId="{D07BDABA-7D44-4139-B3E0-954BD212CD28}" type="parTrans" cxnId="{F890AFB5-A43B-4B2D-B450-C4F0E0DCA282}">
      <dgm:prSet/>
      <dgm:spPr/>
      <dgm:t>
        <a:bodyPr/>
        <a:lstStyle/>
        <a:p>
          <a:endParaRPr lang="en-US">
            <a:latin typeface="Segoe UI" pitchFamily="34" charset="0"/>
            <a:ea typeface="Segoe UI" pitchFamily="34" charset="0"/>
            <a:cs typeface="Segoe UI" pitchFamily="34" charset="0"/>
          </a:endParaRPr>
        </a:p>
      </dgm:t>
    </dgm:pt>
    <dgm:pt modelId="{92D2F383-F95C-47EF-BE05-6A9262A39E5E}" type="sibTrans" cxnId="{F890AFB5-A43B-4B2D-B450-C4F0E0DCA282}">
      <dgm:prSet/>
      <dgm:spPr/>
      <dgm:t>
        <a:bodyPr/>
        <a:lstStyle/>
        <a:p>
          <a:endParaRPr lang="en-US">
            <a:latin typeface="Segoe UI" pitchFamily="34" charset="0"/>
            <a:ea typeface="Segoe UI" pitchFamily="34" charset="0"/>
            <a:cs typeface="Segoe UI" pitchFamily="34" charset="0"/>
          </a:endParaRPr>
        </a:p>
      </dgm:t>
    </dgm:pt>
    <dgm:pt modelId="{F46BE078-51BF-48A5-80F4-CA38A4202E85}" type="pres">
      <dgm:prSet presAssocID="{35148B29-6B76-4AE8-AEC1-C0F40E1E63D7}" presName="Name0" presStyleCnt="0">
        <dgm:presLayoutVars>
          <dgm:dir/>
          <dgm:resizeHandles val="exact"/>
        </dgm:presLayoutVars>
      </dgm:prSet>
      <dgm:spPr/>
    </dgm:pt>
    <dgm:pt modelId="{16DB63CE-E801-472A-8AAA-49BB62F729C2}" type="pres">
      <dgm:prSet presAssocID="{35148B29-6B76-4AE8-AEC1-C0F40E1E63D7}" presName="fgShape" presStyleLbl="fgShp" presStyleIdx="0" presStyleCnt="1" custScaleX="26723" custScaleY="60000" custLinFactNeighborX="-914" custLinFactNeighborY="27873">
        <dgm:style>
          <a:lnRef idx="2">
            <a:schemeClr val="dk1"/>
          </a:lnRef>
          <a:fillRef idx="1">
            <a:schemeClr val="lt1"/>
          </a:fillRef>
          <a:effectRef idx="0">
            <a:schemeClr val="dk1"/>
          </a:effectRef>
          <a:fontRef idx="minor">
            <a:schemeClr val="dk1"/>
          </a:fontRef>
        </dgm:style>
      </dgm:prSet>
      <dgm:spPr>
        <a:prstGeom prst="roundRect">
          <a:avLst/>
        </a:prstGeom>
      </dgm:spPr>
    </dgm:pt>
    <dgm:pt modelId="{66EE50CE-95FB-4AA5-B188-720DDE4EF5DB}" type="pres">
      <dgm:prSet presAssocID="{35148B29-6B76-4AE8-AEC1-C0F40E1E63D7}" presName="linComp" presStyleCnt="0"/>
      <dgm:spPr/>
    </dgm:pt>
    <dgm:pt modelId="{5BB77FE4-FF38-44D3-8DAC-5A583713F151}" type="pres">
      <dgm:prSet presAssocID="{32B7A4D4-8037-4A6B-A740-AFFF3D76CA68}" presName="compNode" presStyleCnt="0"/>
      <dgm:spPr/>
    </dgm:pt>
    <dgm:pt modelId="{2A620CD9-3A3C-4FA7-99F2-8B114372B3C5}" type="pres">
      <dgm:prSet presAssocID="{32B7A4D4-8037-4A6B-A740-AFFF3D76CA68}" presName="bkgdShape" presStyleLbl="node1" presStyleIdx="0" presStyleCnt="2" custLinFactNeighborX="-13982" custLinFactNeighborY="-1412"/>
      <dgm:spPr/>
      <dgm:t>
        <a:bodyPr/>
        <a:lstStyle/>
        <a:p>
          <a:endParaRPr lang="en-US"/>
        </a:p>
      </dgm:t>
    </dgm:pt>
    <dgm:pt modelId="{A9A6A7F1-71F7-430F-A518-507831949EFA}" type="pres">
      <dgm:prSet presAssocID="{32B7A4D4-8037-4A6B-A740-AFFF3D76CA68}" presName="nodeTx" presStyleLbl="node1" presStyleIdx="0" presStyleCnt="2">
        <dgm:presLayoutVars>
          <dgm:bulletEnabled val="1"/>
        </dgm:presLayoutVars>
      </dgm:prSet>
      <dgm:spPr/>
      <dgm:t>
        <a:bodyPr/>
        <a:lstStyle/>
        <a:p>
          <a:endParaRPr lang="en-US"/>
        </a:p>
      </dgm:t>
    </dgm:pt>
    <dgm:pt modelId="{955693E9-98E3-4D08-ABF0-35998435EC13}" type="pres">
      <dgm:prSet presAssocID="{32B7A4D4-8037-4A6B-A740-AFFF3D76CA68}" presName="invisiNode" presStyleLbl="node1" presStyleIdx="0" presStyleCnt="2"/>
      <dgm:spPr/>
    </dgm:pt>
    <dgm:pt modelId="{A0687F4F-386B-4F24-9C4D-90251970368D}" type="pres">
      <dgm:prSet presAssocID="{32B7A4D4-8037-4A6B-A740-AFFF3D76CA68}"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t>
        <a:bodyPr/>
        <a:lstStyle/>
        <a:p>
          <a:endParaRPr lang="el-GR"/>
        </a:p>
      </dgm:t>
      <dgm:extLst/>
    </dgm:pt>
    <dgm:pt modelId="{B91747D5-D8C4-46A3-8064-0F7789E1106E}" type="pres">
      <dgm:prSet presAssocID="{B2659009-6714-4EA0-884E-67AFFCBC8739}" presName="sibTrans" presStyleLbl="sibTrans2D1" presStyleIdx="0" presStyleCnt="0"/>
      <dgm:spPr/>
      <dgm:t>
        <a:bodyPr/>
        <a:lstStyle/>
        <a:p>
          <a:endParaRPr lang="en-US"/>
        </a:p>
      </dgm:t>
    </dgm:pt>
    <dgm:pt modelId="{5628152F-BEA3-4825-A36B-9F51DE885C8E}" type="pres">
      <dgm:prSet presAssocID="{FD6F84D3-9614-4C51-85FA-99E2EBF378EA}" presName="compNode" presStyleCnt="0"/>
      <dgm:spPr/>
    </dgm:pt>
    <dgm:pt modelId="{AD5A96AF-A7B7-4CE3-BE07-9ACFC15955C6}" type="pres">
      <dgm:prSet presAssocID="{FD6F84D3-9614-4C51-85FA-99E2EBF378EA}" presName="bkgdShape" presStyleLbl="node1" presStyleIdx="1" presStyleCnt="2"/>
      <dgm:spPr/>
      <dgm:t>
        <a:bodyPr/>
        <a:lstStyle/>
        <a:p>
          <a:endParaRPr lang="en-US"/>
        </a:p>
      </dgm:t>
    </dgm:pt>
    <dgm:pt modelId="{08903669-CCC5-4CC0-89D4-2C7E34F46325}" type="pres">
      <dgm:prSet presAssocID="{FD6F84D3-9614-4C51-85FA-99E2EBF378EA}" presName="nodeTx" presStyleLbl="node1" presStyleIdx="1" presStyleCnt="2">
        <dgm:presLayoutVars>
          <dgm:bulletEnabled val="1"/>
        </dgm:presLayoutVars>
      </dgm:prSet>
      <dgm:spPr/>
      <dgm:t>
        <a:bodyPr/>
        <a:lstStyle/>
        <a:p>
          <a:endParaRPr lang="en-US"/>
        </a:p>
      </dgm:t>
    </dgm:pt>
    <dgm:pt modelId="{40DB68BD-5ACC-46CA-B5E3-F34C7501CB5F}" type="pres">
      <dgm:prSet presAssocID="{FD6F84D3-9614-4C51-85FA-99E2EBF378EA}" presName="invisiNode" presStyleLbl="node1" presStyleIdx="1" presStyleCnt="2"/>
      <dgm:spPr/>
    </dgm:pt>
    <dgm:pt modelId="{FECD68CF-340A-43C0-B822-27BBD2A6CF16}" type="pres">
      <dgm:prSet presAssocID="{FD6F84D3-9614-4C51-85FA-99E2EBF378EA}" presName="imagNode" presStyleLbl="fgImgPlace1" presStyleIdx="1" presStyleCnt="2" custLinFactNeighborY="-938"/>
      <dgm:spPr>
        <a:blipFill>
          <a:blip xmlns:r="http://schemas.openxmlformats.org/officeDocument/2006/relationships" r:embed="rId2">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Assistive technology" title="Image of Earphones"/>
        </a:ext>
      </dgm:extLst>
    </dgm:pt>
  </dgm:ptLst>
  <dgm:cxnLst>
    <dgm:cxn modelId="{F890AFB5-A43B-4B2D-B450-C4F0E0DCA282}" srcId="{35148B29-6B76-4AE8-AEC1-C0F40E1E63D7}" destId="{FD6F84D3-9614-4C51-85FA-99E2EBF378EA}" srcOrd="1" destOrd="0" parTransId="{D07BDABA-7D44-4139-B3E0-954BD212CD28}" sibTransId="{92D2F383-F95C-47EF-BE05-6A9262A39E5E}"/>
    <dgm:cxn modelId="{D762410F-E664-44E2-9603-8B27FA61AA96}" type="presOf" srcId="{FD6F84D3-9614-4C51-85FA-99E2EBF378EA}" destId="{08903669-CCC5-4CC0-89D4-2C7E34F46325}" srcOrd="1" destOrd="0" presId="urn:microsoft.com/office/officeart/2005/8/layout/hList7#1"/>
    <dgm:cxn modelId="{E512ADEA-EE31-4265-9AA4-497AEF743001}" type="presOf" srcId="{32B7A4D4-8037-4A6B-A740-AFFF3D76CA68}" destId="{A9A6A7F1-71F7-430F-A518-507831949EFA}" srcOrd="1" destOrd="0" presId="urn:microsoft.com/office/officeart/2005/8/layout/hList7#1"/>
    <dgm:cxn modelId="{FD85FB55-571C-49F4-948B-B9083D7E2CB9}" srcId="{35148B29-6B76-4AE8-AEC1-C0F40E1E63D7}" destId="{32B7A4D4-8037-4A6B-A740-AFFF3D76CA68}" srcOrd="0" destOrd="0" parTransId="{3241C969-92D2-4AFB-A3A9-02F168D73876}" sibTransId="{B2659009-6714-4EA0-884E-67AFFCBC8739}"/>
    <dgm:cxn modelId="{7A331876-8CAB-4B51-B10C-5B782188B39B}" type="presOf" srcId="{32B7A4D4-8037-4A6B-A740-AFFF3D76CA68}" destId="{2A620CD9-3A3C-4FA7-99F2-8B114372B3C5}" srcOrd="0" destOrd="0" presId="urn:microsoft.com/office/officeart/2005/8/layout/hList7#1"/>
    <dgm:cxn modelId="{1C139CBD-E3F7-4653-8702-49330F244EDD}" type="presOf" srcId="{FD6F84D3-9614-4C51-85FA-99E2EBF378EA}" destId="{AD5A96AF-A7B7-4CE3-BE07-9ACFC15955C6}" srcOrd="0" destOrd="0" presId="urn:microsoft.com/office/officeart/2005/8/layout/hList7#1"/>
    <dgm:cxn modelId="{0D018715-4C5C-4907-9F22-3E0DDB55193C}" type="presOf" srcId="{B2659009-6714-4EA0-884E-67AFFCBC8739}" destId="{B91747D5-D8C4-46A3-8064-0F7789E1106E}" srcOrd="0" destOrd="0" presId="urn:microsoft.com/office/officeart/2005/8/layout/hList7#1"/>
    <dgm:cxn modelId="{CF3F1AF9-D415-40F9-9C3C-3B2AEA29126D}" type="presOf" srcId="{35148B29-6B76-4AE8-AEC1-C0F40E1E63D7}" destId="{F46BE078-51BF-48A5-80F4-CA38A4202E85}" srcOrd="0" destOrd="0" presId="urn:microsoft.com/office/officeart/2005/8/layout/hList7#1"/>
    <dgm:cxn modelId="{9E16B480-7074-46CC-A614-9FF95BFA5BE6}" type="presParOf" srcId="{F46BE078-51BF-48A5-80F4-CA38A4202E85}" destId="{16DB63CE-E801-472A-8AAA-49BB62F729C2}" srcOrd="0" destOrd="0" presId="urn:microsoft.com/office/officeart/2005/8/layout/hList7#1"/>
    <dgm:cxn modelId="{7E0B5100-5A86-4D07-A037-B663959BFD23}" type="presParOf" srcId="{F46BE078-51BF-48A5-80F4-CA38A4202E85}" destId="{66EE50CE-95FB-4AA5-B188-720DDE4EF5DB}" srcOrd="1" destOrd="0" presId="urn:microsoft.com/office/officeart/2005/8/layout/hList7#1"/>
    <dgm:cxn modelId="{F5DC30F7-84EA-4517-A6C4-372493D495FE}" type="presParOf" srcId="{66EE50CE-95FB-4AA5-B188-720DDE4EF5DB}" destId="{5BB77FE4-FF38-44D3-8DAC-5A583713F151}" srcOrd="0" destOrd="0" presId="urn:microsoft.com/office/officeart/2005/8/layout/hList7#1"/>
    <dgm:cxn modelId="{2506B00A-DE0F-4FC5-AD87-DAD71A345FB5}" type="presParOf" srcId="{5BB77FE4-FF38-44D3-8DAC-5A583713F151}" destId="{2A620CD9-3A3C-4FA7-99F2-8B114372B3C5}" srcOrd="0" destOrd="0" presId="urn:microsoft.com/office/officeart/2005/8/layout/hList7#1"/>
    <dgm:cxn modelId="{925BADB5-C681-48CB-9BCE-6B0FD0B7A9D9}" type="presParOf" srcId="{5BB77FE4-FF38-44D3-8DAC-5A583713F151}" destId="{A9A6A7F1-71F7-430F-A518-507831949EFA}" srcOrd="1" destOrd="0" presId="urn:microsoft.com/office/officeart/2005/8/layout/hList7#1"/>
    <dgm:cxn modelId="{C0D922A4-7F71-4CD6-A64C-E7EE495850FC}" type="presParOf" srcId="{5BB77FE4-FF38-44D3-8DAC-5A583713F151}" destId="{955693E9-98E3-4D08-ABF0-35998435EC13}" srcOrd="2" destOrd="0" presId="urn:microsoft.com/office/officeart/2005/8/layout/hList7#1"/>
    <dgm:cxn modelId="{B783E33A-5F20-436A-B7E9-B156559EB8CB}" type="presParOf" srcId="{5BB77FE4-FF38-44D3-8DAC-5A583713F151}" destId="{A0687F4F-386B-4F24-9C4D-90251970368D}" srcOrd="3" destOrd="0" presId="urn:microsoft.com/office/officeart/2005/8/layout/hList7#1"/>
    <dgm:cxn modelId="{8DE211D3-5122-485C-8A68-EE6347DC34D2}" type="presParOf" srcId="{66EE50CE-95FB-4AA5-B188-720DDE4EF5DB}" destId="{B91747D5-D8C4-46A3-8064-0F7789E1106E}" srcOrd="1" destOrd="0" presId="urn:microsoft.com/office/officeart/2005/8/layout/hList7#1"/>
    <dgm:cxn modelId="{CD714197-7115-44B9-9FBC-640D453F1EE0}" type="presParOf" srcId="{66EE50CE-95FB-4AA5-B188-720DDE4EF5DB}" destId="{5628152F-BEA3-4825-A36B-9F51DE885C8E}" srcOrd="2" destOrd="0" presId="urn:microsoft.com/office/officeart/2005/8/layout/hList7#1"/>
    <dgm:cxn modelId="{4ACDA595-16C5-4449-8937-F1EFEF579080}" type="presParOf" srcId="{5628152F-BEA3-4825-A36B-9F51DE885C8E}" destId="{AD5A96AF-A7B7-4CE3-BE07-9ACFC15955C6}" srcOrd="0" destOrd="0" presId="urn:microsoft.com/office/officeart/2005/8/layout/hList7#1"/>
    <dgm:cxn modelId="{0F91C271-B7D6-4107-A1A4-0EF5CB6D7839}" type="presParOf" srcId="{5628152F-BEA3-4825-A36B-9F51DE885C8E}" destId="{08903669-CCC5-4CC0-89D4-2C7E34F46325}" srcOrd="1" destOrd="0" presId="urn:microsoft.com/office/officeart/2005/8/layout/hList7#1"/>
    <dgm:cxn modelId="{155EE24C-A99E-42A4-AD23-2F1B3413F929}" type="presParOf" srcId="{5628152F-BEA3-4825-A36B-9F51DE885C8E}" destId="{40DB68BD-5ACC-46CA-B5E3-F34C7501CB5F}" srcOrd="2" destOrd="0" presId="urn:microsoft.com/office/officeart/2005/8/layout/hList7#1"/>
    <dgm:cxn modelId="{64474358-A33D-49CE-A21C-8A801F02BEF9}" type="presParOf" srcId="{5628152F-BEA3-4825-A36B-9F51DE885C8E}" destId="{FECD68CF-340A-43C0-B822-27BBD2A6CF1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AE19E2-F835-46BA-A3F7-4D1C69317951}" type="datetimeFigureOut">
              <a:rPr lang="el-GR"/>
              <a:pPr>
                <a:defRPr/>
              </a:pPr>
              <a:t>26/2/2014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70B6FA-ACAF-4752-814D-2F4F974914B8}" type="slidenum">
              <a:rPr lang="el-GR"/>
              <a:pPr>
                <a:defRPr/>
              </a:pPr>
              <a:t>‹#›</a:t>
            </a:fld>
            <a:endParaRPr lang="el-GR"/>
          </a:p>
        </p:txBody>
      </p:sp>
    </p:spTree>
    <p:extLst>
      <p:ext uri="{BB962C8B-B14F-4D97-AF65-F5344CB8AC3E}">
        <p14:creationId xmlns:p14="http://schemas.microsoft.com/office/powerpoint/2010/main" val="110535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302597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638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3D83B-78A8-4EBD-84C5-050C72441809}"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DDF71-B1E7-493F-A7DF-000648DE3948}" type="slidenum">
              <a:rPr lang="en-US"/>
              <a:pPr/>
              <a:t>35</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pPr/>
              <a:t>38</a:t>
            </a:fld>
            <a:endParaRPr lang="el-GR" dirty="0"/>
          </a:p>
        </p:txBody>
      </p:sp>
    </p:spTree>
    <p:extLst>
      <p:ext uri="{BB962C8B-B14F-4D97-AF65-F5344CB8AC3E}">
        <p14:creationId xmlns:p14="http://schemas.microsoft.com/office/powerpoint/2010/main" val="297280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7E48FFD4-1A83-447A-B524-9B2277A3DDDD}" type="datetimeFigureOut">
              <a:rPr lang="el-GR"/>
              <a:pPr>
                <a:defRPr/>
              </a:pPr>
              <a:t>26/2/2014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3D5013C-0741-4C73-9C04-932A71E01FC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C1E7329-B135-45DE-A808-8DDD8A776E6C}" type="datetimeFigureOut">
              <a:rPr lang="el-GR"/>
              <a:pPr>
                <a:defRPr/>
              </a:pPr>
              <a:t>26/2/2014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4766DC7-29E4-443D-834D-8E642C737D1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B079B72-B1CA-4770-9D9F-BBF2817AAF8C}" type="datetimeFigureOut">
              <a:rPr lang="el-GR"/>
              <a:pPr>
                <a:defRPr/>
              </a:pPr>
              <a:t>26/2/2014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D050C7-6ACC-46F5-8744-58E816F279B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1">
                <a:solidFill>
                  <a:srgbClr val="FFC000"/>
                </a:solidFill>
                <a:latin typeface="Corbel" pitchFamily="34" charset="0"/>
              </a:defRPr>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3 - Θέση ημερομηνίας"/>
          <p:cNvSpPr>
            <a:spLocks noGrp="1"/>
          </p:cNvSpPr>
          <p:nvPr>
            <p:ph type="dt" sz="half" idx="10"/>
          </p:nvPr>
        </p:nvSpPr>
        <p:spPr/>
        <p:txBody>
          <a:bodyPr/>
          <a:lstStyle>
            <a:lvl1pPr>
              <a:defRPr/>
            </a:lvl1pPr>
          </a:lstStyle>
          <a:p>
            <a:pPr>
              <a:defRPr/>
            </a:pPr>
            <a:fld id="{95DF7175-EA81-42F7-B299-325276891A77}" type="datetimeFigureOut">
              <a:rPr lang="el-GR"/>
              <a:pPr>
                <a:defRPr/>
              </a:pPr>
              <a:t>26/2/2014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CD58371D-E272-445E-9690-BDBBE301CD8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A2E964F-6A3A-4B3A-BC58-A3E18D0D0FC8}" type="datetimeFigureOut">
              <a:rPr lang="el-GR"/>
              <a:pPr>
                <a:defRPr/>
              </a:pPr>
              <a:t>26/2/2014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5970708-6EFA-44C7-A5C1-8464C975A22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8A7129D9-2D28-4425-90FF-E2C71D6A78BB}" type="datetimeFigureOut">
              <a:rPr lang="el-GR"/>
              <a:pPr>
                <a:defRPr/>
              </a:pPr>
              <a:t>26/2/2014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7E106D8-0FC0-4BC7-9A46-07F220AC874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1169303A-D8E0-4724-9212-8FCEA19BF10D}" type="datetimeFigureOut">
              <a:rPr lang="el-GR"/>
              <a:pPr>
                <a:defRPr/>
              </a:pPr>
              <a:t>26/2/2014</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A01B7356-5566-463F-B05B-F4A9308F7D5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7A920801-5ED4-4007-8FA7-81902C34FC23}" type="datetimeFigureOut">
              <a:rPr lang="el-GR"/>
              <a:pPr>
                <a:defRPr/>
              </a:pPr>
              <a:t>26/2/2014</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B1D3AE80-0D08-44A1-87BA-9EFDE81690F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3D126BC-8D5C-4A41-A844-CC81A6B834BD}" type="datetimeFigureOut">
              <a:rPr lang="el-GR"/>
              <a:pPr>
                <a:defRPr/>
              </a:pPr>
              <a:t>26/2/2014</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FA41D7C0-A2CE-4F01-920C-80F4FC65D1E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5FCD418-53F9-4160-A99D-A6BAF88E5287}" type="datetimeFigureOut">
              <a:rPr lang="el-GR"/>
              <a:pPr>
                <a:defRPr/>
              </a:pPr>
              <a:t>26/2/2014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30CA4218-AAAF-495E-9069-435299014F8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9686440-2B7B-4643-8B8F-86E311BDEFD3}" type="datetimeFigureOut">
              <a:rPr lang="el-GR"/>
              <a:pPr>
                <a:defRPr/>
              </a:pPr>
              <a:t>26/2/2014</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D117CE8-5D28-43F2-B616-D929910715B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24F976-DB04-49AE-8638-83BA54452294}" type="datetimeFigureOut">
              <a:rPr lang="el-GR"/>
              <a:pPr>
                <a:defRPr/>
              </a:pPr>
              <a:t>26/2/2014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7D3A27-2846-4238-A872-0CF6CC98957A}"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eclass.gunet.gr/courses/OCGU103/" TargetMode="External"/><Relationship Id="rId7" Type="http://schemas.openxmlformats.org/officeDocument/2006/relationships/hyperlink" Target="http://opendefinition.org/butt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freedomdefined.org/Definition/El" TargetMode="External"/><Relationship Id="rId5" Type="http://schemas.openxmlformats.org/officeDocument/2006/relationships/hyperlink" Target="http://opendefinition.org/od/ellinika/" TargetMode="External"/><Relationship Id="rId4" Type="http://schemas.openxmlformats.org/officeDocument/2006/relationships/hyperlink" Target="http://creativecommons.org/licenses/by-sa/3.0/deed.el"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wmf"/><Relationship Id="rId18" Type="http://schemas.openxmlformats.org/officeDocument/2006/relationships/image" Target="../media/image41.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wmf"/><Relationship Id="rId17" Type="http://schemas.openxmlformats.org/officeDocument/2006/relationships/image" Target="../media/image40.jpeg"/><Relationship Id="rId2" Type="http://schemas.openxmlformats.org/officeDocument/2006/relationships/image" Target="../media/image27.jpeg"/><Relationship Id="rId16" Type="http://schemas.openxmlformats.org/officeDocument/2006/relationships/hyperlink" Target="http://www.tecsol.com.au/images/switchPod2.jpg" TargetMode="Externa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wmf"/><Relationship Id="rId5" Type="http://schemas.openxmlformats.org/officeDocument/2006/relationships/image" Target="../media/image30.jpeg"/><Relationship Id="rId15" Type="http://schemas.openxmlformats.org/officeDocument/2006/relationships/image" Target="../media/image39.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gif"/><Relationship Id="rId14" Type="http://schemas.openxmlformats.org/officeDocument/2006/relationships/hyperlink" Target="http://tagrp.com/merchant/merchant.mv?Screen=PROD&amp;Store_Code=tag&amp;Product_Code=HMSSBOI&amp;Category_Code=AD"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2.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emf"/></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23528" y="2204864"/>
            <a:ext cx="8496000" cy="2131118"/>
          </a:xfrm>
          <a:noFill/>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l-GR" dirty="0" smtClean="0">
                <a:solidFill>
                  <a:srgbClr val="FFFF00"/>
                </a:solidFill>
                <a:ea typeface="+mj-ea"/>
                <a:cs typeface="+mj-cs"/>
              </a:rPr>
              <a:t>Προσβασιμότητα </a:t>
            </a:r>
            <a:r>
              <a:rPr lang="en-US" dirty="0" smtClean="0">
                <a:solidFill>
                  <a:srgbClr val="FFFF00"/>
                </a:solidFill>
                <a:ea typeface="+mj-ea"/>
                <a:cs typeface="+mj-cs"/>
              </a:rPr>
              <a:t> </a:t>
            </a:r>
            <a:r>
              <a:rPr lang="el-GR" dirty="0" smtClean="0">
                <a:solidFill>
                  <a:srgbClr val="FFFF00"/>
                </a:solidFill>
                <a:ea typeface="+mj-ea"/>
                <a:cs typeface="+mj-cs"/>
              </a:rPr>
              <a:t>Περιεχομένου </a:t>
            </a:r>
            <a:br>
              <a:rPr lang="el-GR" dirty="0" smtClean="0">
                <a:solidFill>
                  <a:srgbClr val="FFFF00"/>
                </a:solidFill>
                <a:ea typeface="+mj-ea"/>
                <a:cs typeface="+mj-cs"/>
              </a:rPr>
            </a:br>
            <a:r>
              <a:rPr lang="el-GR" dirty="0" smtClean="0">
                <a:solidFill>
                  <a:srgbClr val="FFFF00"/>
                </a:solidFill>
                <a:ea typeface="+mj-ea"/>
                <a:cs typeface="+mj-cs"/>
              </a:rPr>
              <a:t>στα Ανοικτά Μαθήματα</a:t>
            </a:r>
            <a:endParaRPr lang="el-GR" dirty="0">
              <a:solidFill>
                <a:srgbClr val="FFFF00"/>
              </a:solidFill>
              <a:ea typeface="+mj-ea"/>
              <a:cs typeface="+mj-cs"/>
            </a:endParaRPr>
          </a:p>
        </p:txBody>
      </p:sp>
      <p:sp>
        <p:nvSpPr>
          <p:cNvPr id="25604" name="4 - Θέση περιεχομένου"/>
          <p:cNvSpPr>
            <a:spLocks noGrp="1"/>
          </p:cNvSpPr>
          <p:nvPr>
            <p:ph idx="1"/>
          </p:nvPr>
        </p:nvSpPr>
        <p:spPr>
          <a:xfrm>
            <a:off x="0" y="4149080"/>
            <a:ext cx="9144000" cy="3070225"/>
          </a:xfrm>
        </p:spPr>
        <p:txBody>
          <a:bodyPr rtlCol="0">
            <a:normAutofit/>
          </a:bodyPr>
          <a:lstStyle/>
          <a:p>
            <a:pPr algn="ctr" eaLnBrk="1" fontAlgn="auto" hangingPunct="1">
              <a:spcAft>
                <a:spcPts val="0"/>
              </a:spcAft>
              <a:buFont typeface="Wingdings" pitchFamily="2" charset="2"/>
              <a:buNone/>
              <a:defRPr/>
            </a:pPr>
            <a:r>
              <a:rPr lang="el-GR" sz="2400" b="1" spc="330" dirty="0" smtClean="0"/>
              <a:t>Γεώργιος </a:t>
            </a:r>
            <a:r>
              <a:rPr lang="el-GR" sz="2400" b="1" spc="330" dirty="0" err="1" smtClean="0"/>
              <a:t>Κουρουπέτρογλου</a:t>
            </a:r>
            <a:endParaRPr lang="en-US" sz="2400" b="1" spc="330" baseline="30000" dirty="0" smtClean="0"/>
          </a:p>
          <a:p>
            <a:pPr algn="ctr" eaLnBrk="1" fontAlgn="auto" hangingPunct="1">
              <a:spcAft>
                <a:spcPts val="0"/>
              </a:spcAft>
              <a:buFont typeface="Arial" pitchFamily="34" charset="0"/>
              <a:buNone/>
              <a:defRPr/>
            </a:pPr>
            <a:r>
              <a:rPr lang="en-US" sz="1800" dirty="0" smtClean="0"/>
              <a:t>koupe@di.uoa.gr </a:t>
            </a:r>
          </a:p>
          <a:p>
            <a:pPr algn="ctr" eaLnBrk="1" fontAlgn="auto" hangingPunct="1">
              <a:spcAft>
                <a:spcPts val="0"/>
              </a:spcAft>
              <a:buFont typeface="Wingdings" pitchFamily="2" charset="2"/>
              <a:buNone/>
              <a:defRPr/>
            </a:pPr>
            <a:endParaRPr lang="el-GR" dirty="0" smtClean="0"/>
          </a:p>
          <a:p>
            <a:pPr eaLnBrk="1" fontAlgn="auto" hangingPunct="1">
              <a:spcBef>
                <a:spcPts val="0"/>
              </a:spcBef>
              <a:spcAft>
                <a:spcPts val="0"/>
              </a:spcAft>
              <a:buFont typeface="Wingdings" pitchFamily="2" charset="2"/>
              <a:buNone/>
              <a:defRPr/>
            </a:pPr>
            <a:endParaRPr lang="el-GR" sz="1500" b="1" dirty="0" smtClean="0">
              <a:solidFill>
                <a:schemeClr val="accent1">
                  <a:lumMod val="20000"/>
                  <a:lumOff val="80000"/>
                </a:schemeClr>
              </a:solidFill>
            </a:endParaRPr>
          </a:p>
          <a:p>
            <a:pPr algn="r" eaLnBrk="1" fontAlgn="auto" hangingPunct="1">
              <a:spcBef>
                <a:spcPts val="0"/>
              </a:spcBef>
              <a:spcAft>
                <a:spcPts val="0"/>
              </a:spcAft>
              <a:buFont typeface="Wingdings" pitchFamily="2" charset="2"/>
              <a:buNone/>
              <a:defRPr/>
            </a:pPr>
            <a:endParaRPr lang="el-GR" sz="1500" b="1" dirty="0" smtClean="0">
              <a:solidFill>
                <a:schemeClr val="accent3">
                  <a:lumMod val="40000"/>
                  <a:lumOff val="60000"/>
                </a:schemeClr>
              </a:solidFill>
            </a:endParaRPr>
          </a:p>
          <a:p>
            <a:pPr eaLnBrk="1" fontAlgn="auto" hangingPunct="1">
              <a:spcAft>
                <a:spcPts val="0"/>
              </a:spcAft>
              <a:buFont typeface="Arial" pitchFamily="34" charset="0"/>
              <a:buChar char="•"/>
              <a:defRPr/>
            </a:pPr>
            <a:endParaRPr lang="el-GR" dirty="0" smtClean="0"/>
          </a:p>
        </p:txBody>
      </p:sp>
      <p:sp>
        <p:nvSpPr>
          <p:cNvPr id="7" name="Τίτλος 1"/>
          <p:cNvSpPr txBox="1">
            <a:spLocks/>
          </p:cNvSpPr>
          <p:nvPr/>
        </p:nvSpPr>
        <p:spPr bwMode="auto">
          <a:xfrm>
            <a:off x="0" y="116632"/>
            <a:ext cx="8229600" cy="34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2000" b="1" i="0" u="none" strike="noStrike" kern="1200" cap="none" spc="0" normalizeH="0" baseline="0" noProof="0" dirty="0" smtClean="0">
                <a:ln>
                  <a:noFill/>
                </a:ln>
                <a:solidFill>
                  <a:schemeClr val="tx1"/>
                </a:solidFill>
                <a:effectLst/>
                <a:uLnTx/>
                <a:uFillTx/>
                <a:latin typeface="Corbel" pitchFamily="34" charset="0"/>
                <a:ea typeface="+mj-ea"/>
                <a:cs typeface="+mj-cs"/>
              </a:rPr>
              <a:t>Κεντρικό Μητρώο Ελληνικών Ανοικτών Μαθημάτων</a:t>
            </a:r>
            <a:endParaRPr kumimoji="0" lang="el-GR" sz="2000" b="1" i="0" u="none" strike="noStrike" kern="1200" cap="none" spc="0" normalizeH="0" baseline="0" noProof="0" dirty="0">
              <a:ln>
                <a:noFill/>
              </a:ln>
              <a:solidFill>
                <a:schemeClr val="tx1"/>
              </a:solidFill>
              <a:effectLst/>
              <a:uLnTx/>
              <a:uFillTx/>
              <a:latin typeface="Corbel" pitchFamily="34" charset="0"/>
              <a:ea typeface="+mj-ea"/>
              <a:cs typeface="+mj-cs"/>
            </a:endParaRPr>
          </a:p>
        </p:txBody>
      </p:sp>
      <p:pic>
        <p:nvPicPr>
          <p:cNvPr id="8" name="Εικόνα 10" descr="Λογότυπο-Κεντρικό Μητρώο Ελληνικών Ανοικτών Μαθημάτων"/>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548680"/>
            <a:ext cx="2376263" cy="1883189"/>
          </a:xfrm>
          <a:prstGeom prst="rect">
            <a:avLst/>
          </a:prstGeom>
        </p:spPr>
      </p:pic>
      <p:pic>
        <p:nvPicPr>
          <p:cNvPr id="11" name="Εικόνα 5" descr="Λογότυπο GUn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403" y="6064393"/>
            <a:ext cx="946773" cy="640988"/>
          </a:xfrm>
          <a:prstGeom prst="rect">
            <a:avLst/>
          </a:prstGeom>
        </p:spPr>
      </p:pic>
      <p:pic>
        <p:nvPicPr>
          <p:cNvPr id="12" name="Εικόνα 11" descr="Περιγραφή: Άδειες χρήσης Creative Commo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689" y="6166764"/>
            <a:ext cx="1247775" cy="436245"/>
          </a:xfrm>
          <a:prstGeom prst="rect">
            <a:avLst/>
          </a:prstGeom>
          <a:noFill/>
          <a:ln>
            <a:noFill/>
          </a:ln>
        </p:spPr>
      </p:pic>
      <p:pic>
        <p:nvPicPr>
          <p:cNvPr id="9" name="Picture 12"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5870" y="6055998"/>
            <a:ext cx="2854658" cy="61335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pPr eaLnBrk="1" hangingPunct="1"/>
            <a:r>
              <a:rPr lang="el-GR" dirty="0" smtClean="0"/>
              <a:t> </a:t>
            </a:r>
          </a:p>
        </p:txBody>
      </p:sp>
      <p:sp>
        <p:nvSpPr>
          <p:cNvPr id="24578" name="2 - Θέση περιεχομένου"/>
          <p:cNvSpPr>
            <a:spLocks noGrp="1"/>
          </p:cNvSpPr>
          <p:nvPr>
            <p:ph idx="1"/>
          </p:nvPr>
        </p:nvSpPr>
        <p:spPr/>
        <p:txBody>
          <a:bodyPr/>
          <a:lstStyle/>
          <a:p>
            <a:pPr eaLnBrk="1" hangingPunct="1">
              <a:spcBef>
                <a:spcPct val="0"/>
              </a:spcBef>
              <a:buFont typeface="Arial" charset="0"/>
              <a:buNone/>
            </a:pPr>
            <a:r>
              <a:rPr lang="el-GR" dirty="0" smtClean="0"/>
              <a:t>«Το 57 % των χρηστών Ηλεκτρονικών υπολογιστών ηλικίας 18 ως 64 ετών άμεσα ή έμμεσα  ωφελούνται από τις τεχνολογίες προσβασιμότητας λόγω των δυσκολιών και των ανικανοτήτων στη χρήση των υπολογιστών»</a:t>
            </a:r>
            <a:endParaRPr lang="en-US" dirty="0" smtClean="0"/>
          </a:p>
          <a:p>
            <a:pPr eaLnBrk="1" hangingPunct="1">
              <a:spcBef>
                <a:spcPct val="0"/>
              </a:spcBef>
            </a:pPr>
            <a:endParaRPr lang="en-GB" i="1" dirty="0" smtClean="0"/>
          </a:p>
          <a:p>
            <a:pPr algn="r" eaLnBrk="1" hangingPunct="1">
              <a:spcBef>
                <a:spcPct val="0"/>
              </a:spcBef>
              <a:buFont typeface="Arial" charset="0"/>
              <a:buNone/>
            </a:pPr>
            <a:endParaRPr lang="en-US" sz="2400" i="1" dirty="0" smtClean="0"/>
          </a:p>
          <a:p>
            <a:pPr algn="r" eaLnBrk="1" hangingPunct="1">
              <a:spcBef>
                <a:spcPct val="0"/>
              </a:spcBef>
              <a:buFont typeface="Arial" charset="0"/>
              <a:buNone/>
            </a:pPr>
            <a:r>
              <a:rPr lang="el-GR" sz="2000" dirty="0" smtClean="0">
                <a:solidFill>
                  <a:srgbClr val="00B0F0"/>
                </a:solidFill>
              </a:rPr>
              <a:t>Μελέτη της</a:t>
            </a:r>
            <a:r>
              <a:rPr lang="en-US" sz="2000" dirty="0" smtClean="0">
                <a:solidFill>
                  <a:srgbClr val="00B0F0"/>
                </a:solidFill>
              </a:rPr>
              <a:t> Forrester Research, Inc.</a:t>
            </a:r>
            <a:r>
              <a:rPr lang="el-GR" sz="2000" dirty="0" smtClean="0">
                <a:solidFill>
                  <a:srgbClr val="00B0F0"/>
                </a:solidFill>
              </a:rPr>
              <a:t> για λογαριασμό της </a:t>
            </a:r>
            <a:r>
              <a:rPr lang="en-US" sz="2000" dirty="0" smtClean="0">
                <a:solidFill>
                  <a:srgbClr val="00B0F0"/>
                </a:solidFill>
              </a:rPr>
              <a:t>Microsoft</a:t>
            </a:r>
          </a:p>
          <a:p>
            <a:pPr eaLnBrk="1" hangingPunct="1"/>
            <a:endParaRPr lang="el-G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pPr eaLnBrk="1" hangingPunct="1"/>
            <a:r>
              <a:rPr lang="el-GR" sz="4000" dirty="0" smtClean="0">
                <a:solidFill>
                  <a:srgbClr val="FFFF00"/>
                </a:solidFill>
              </a:rPr>
              <a:t>Προσβασιμότητα </a:t>
            </a:r>
            <a:br>
              <a:rPr lang="el-GR" sz="4000" dirty="0" smtClean="0">
                <a:solidFill>
                  <a:srgbClr val="FFFF00"/>
                </a:solidFill>
              </a:rPr>
            </a:br>
            <a:r>
              <a:rPr lang="el-GR" sz="4000" dirty="0" smtClean="0">
                <a:solidFill>
                  <a:srgbClr val="FFFF00"/>
                </a:solidFill>
              </a:rPr>
              <a:t>Περιεχομένου Μαθημάτων </a:t>
            </a:r>
          </a:p>
        </p:txBody>
      </p:sp>
      <p:sp>
        <p:nvSpPr>
          <p:cNvPr id="3" name="2 - Θέση περιεχομένου"/>
          <p:cNvSpPr>
            <a:spLocks noGrp="1"/>
          </p:cNvSpPr>
          <p:nvPr>
            <p:ph idx="1"/>
          </p:nvPr>
        </p:nvSpPr>
        <p:spPr>
          <a:xfrm>
            <a:off x="714375" y="2332038"/>
            <a:ext cx="8229600" cy="1811337"/>
          </a:xfrm>
        </p:spPr>
        <p:txBody>
          <a:bodyPr rtlCol="0">
            <a:normAutofit/>
          </a:bodyPr>
          <a:lstStyle/>
          <a:p>
            <a:pPr eaLnBrk="1" fontAlgn="auto" hangingPunct="1">
              <a:spcAft>
                <a:spcPts val="0"/>
              </a:spcAft>
              <a:buFont typeface="Arial" pitchFamily="34" charset="0"/>
              <a:buNone/>
              <a:defRPr/>
            </a:pPr>
            <a:r>
              <a:rPr lang="en-US" sz="3600" b="1" spc="300" dirty="0" smtClean="0"/>
              <a:t>H </a:t>
            </a:r>
            <a:r>
              <a:rPr lang="el-GR" sz="3600" b="1" spc="300" dirty="0" smtClean="0"/>
              <a:t>προσβασιμότητα επηρεάζει τους συνήθεις ανθρώπους σε ασυνήθιστες καταστάσεις</a:t>
            </a:r>
            <a:r>
              <a:rPr lang="en-US" i="1" spc="300" dirty="0" smtClean="0"/>
              <a:t>.</a:t>
            </a:r>
            <a:endParaRPr lang="el-GR" spc="300" dirty="0" smtClean="0"/>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457200" y="274638"/>
            <a:ext cx="8229600" cy="922114"/>
          </a:xfrm>
        </p:spPr>
        <p:txBody>
          <a:bodyPr/>
          <a:lstStyle/>
          <a:p>
            <a:pPr eaLnBrk="1" hangingPunct="1"/>
            <a:r>
              <a:rPr lang="el-GR" sz="3200" dirty="0" smtClean="0">
                <a:solidFill>
                  <a:srgbClr val="FFFF00"/>
                </a:solidFill>
              </a:rPr>
              <a:t>Προσβασιμότητα Περιεχομένου Μαθημάτων</a:t>
            </a:r>
          </a:p>
        </p:txBody>
      </p:sp>
      <p:sp>
        <p:nvSpPr>
          <p:cNvPr id="3" name="2 - Θέση περιεχομένου"/>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l-GR" sz="2600" b="1" dirty="0" smtClean="0"/>
              <a:t>Πολλές όψεις</a:t>
            </a:r>
            <a:r>
              <a:rPr lang="el-GR" b="1" dirty="0" smtClean="0"/>
              <a:t>:</a:t>
            </a:r>
          </a:p>
          <a:p>
            <a:pPr eaLnBrk="1" fontAlgn="auto" hangingPunct="1">
              <a:spcAft>
                <a:spcPts val="0"/>
              </a:spcAft>
              <a:buFont typeface="Arial" pitchFamily="34" charset="0"/>
              <a:buChar char="•"/>
              <a:defRPr/>
            </a:pPr>
            <a:endParaRPr lang="el-GR" dirty="0" smtClean="0"/>
          </a:p>
          <a:p>
            <a:pPr lvl="2" eaLnBrk="1" fontAlgn="auto" hangingPunct="1">
              <a:spcAft>
                <a:spcPts val="0"/>
              </a:spcAft>
              <a:buFont typeface="Arial" pitchFamily="34" charset="0"/>
              <a:buChar char="•"/>
              <a:defRPr/>
            </a:pPr>
            <a:r>
              <a:rPr lang="el-GR" sz="3200" dirty="0" smtClean="0"/>
              <a:t>Νομική </a:t>
            </a:r>
          </a:p>
          <a:p>
            <a:pPr lvl="2" eaLnBrk="1" fontAlgn="auto" hangingPunct="1">
              <a:spcAft>
                <a:spcPts val="0"/>
              </a:spcAft>
              <a:buFont typeface="Arial" pitchFamily="34" charset="0"/>
              <a:buChar char="•"/>
              <a:defRPr/>
            </a:pPr>
            <a:endParaRPr lang="el-GR" sz="3200" dirty="0" smtClean="0"/>
          </a:p>
          <a:p>
            <a:pPr lvl="2" eaLnBrk="1" fontAlgn="auto" hangingPunct="1">
              <a:spcAft>
                <a:spcPts val="0"/>
              </a:spcAft>
              <a:buFont typeface="Arial" pitchFamily="34" charset="0"/>
              <a:buChar char="•"/>
              <a:defRPr/>
            </a:pPr>
            <a:r>
              <a:rPr lang="el-GR" sz="3200" dirty="0" smtClean="0"/>
              <a:t>Οικονομική</a:t>
            </a:r>
          </a:p>
          <a:p>
            <a:pPr lvl="2" eaLnBrk="1" fontAlgn="auto" hangingPunct="1">
              <a:spcAft>
                <a:spcPts val="0"/>
              </a:spcAft>
              <a:buFont typeface="Arial" pitchFamily="34" charset="0"/>
              <a:buChar char="•"/>
              <a:defRPr/>
            </a:pPr>
            <a:endParaRPr lang="el-GR" sz="3200" dirty="0" smtClean="0"/>
          </a:p>
          <a:p>
            <a:pPr lvl="2" eaLnBrk="1" fontAlgn="auto" hangingPunct="1">
              <a:spcAft>
                <a:spcPts val="0"/>
              </a:spcAft>
              <a:buFont typeface="Arial" pitchFamily="34" charset="0"/>
              <a:buChar char="•"/>
              <a:defRPr/>
            </a:pPr>
            <a:r>
              <a:rPr lang="el-GR" sz="3200" dirty="0" smtClean="0"/>
              <a:t>Κοινωνική  / Ηθική</a:t>
            </a:r>
          </a:p>
          <a:p>
            <a:pPr lvl="2" eaLnBrk="1" fontAlgn="auto" hangingPunct="1">
              <a:spcAft>
                <a:spcPts val="0"/>
              </a:spcAft>
              <a:buFont typeface="Arial" pitchFamily="34" charset="0"/>
              <a:buChar char="•"/>
              <a:defRPr/>
            </a:pPr>
            <a:endParaRPr lang="el-GR" sz="3200" dirty="0" smtClean="0"/>
          </a:p>
          <a:p>
            <a:pPr lvl="2" eaLnBrk="1" fontAlgn="auto" hangingPunct="1">
              <a:spcAft>
                <a:spcPts val="0"/>
              </a:spcAft>
              <a:buFont typeface="Arial" pitchFamily="34" charset="0"/>
              <a:buChar char="•"/>
              <a:defRPr/>
            </a:pPr>
            <a:r>
              <a:rPr lang="el-GR" sz="3200" dirty="0" smtClean="0"/>
              <a:t>Τεχνολογική</a:t>
            </a: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357188" y="285750"/>
            <a:ext cx="8572500" cy="914400"/>
          </a:xfrm>
        </p:spPr>
        <p:txBody>
          <a:bodyPr/>
          <a:lstStyle/>
          <a:p>
            <a:pPr eaLnBrk="1" hangingPunct="1"/>
            <a:r>
              <a:rPr lang="el-GR" dirty="0" smtClean="0">
                <a:solidFill>
                  <a:srgbClr val="FFFF00"/>
                </a:solidFill>
              </a:rPr>
              <a:t>Νομικό πλαίσιο </a:t>
            </a:r>
          </a:p>
        </p:txBody>
      </p:sp>
      <p:sp>
        <p:nvSpPr>
          <p:cNvPr id="3" name="2 - Θέση περιεχομένου"/>
          <p:cNvSpPr>
            <a:spLocks noGrp="1"/>
          </p:cNvSpPr>
          <p:nvPr>
            <p:ph idx="1"/>
          </p:nvPr>
        </p:nvSpPr>
        <p:spPr>
          <a:xfrm>
            <a:off x="571500" y="1340769"/>
            <a:ext cx="8392988" cy="4731420"/>
          </a:xfrm>
        </p:spPr>
        <p:txBody>
          <a:bodyPr rtlCol="0">
            <a:normAutofit fontScale="70000" lnSpcReduction="20000"/>
          </a:bodyPr>
          <a:lstStyle/>
          <a:p>
            <a:pPr eaLnBrk="1" fontAlgn="auto" hangingPunct="1">
              <a:spcAft>
                <a:spcPts val="0"/>
              </a:spcAft>
              <a:buFont typeface="Wingdings" pitchFamily="2" charset="2"/>
              <a:buNone/>
              <a:defRPr/>
            </a:pPr>
            <a:r>
              <a:rPr lang="el-GR" sz="2900" b="1" dirty="0" smtClean="0">
                <a:solidFill>
                  <a:srgbClr val="00B0F0"/>
                </a:solidFill>
              </a:rPr>
              <a:t>Συνθήκη των Ηνωμένων Εθνών για τα Δικαιώματα των </a:t>
            </a:r>
            <a:r>
              <a:rPr lang="el-GR" sz="2900" b="1" dirty="0" err="1" smtClean="0">
                <a:solidFill>
                  <a:srgbClr val="00B0F0"/>
                </a:solidFill>
              </a:rPr>
              <a:t>ΑμεΑ</a:t>
            </a:r>
            <a:r>
              <a:rPr lang="el-GR" sz="2900" b="1" dirty="0" smtClean="0">
                <a:solidFill>
                  <a:srgbClr val="00B0F0"/>
                </a:solidFill>
              </a:rPr>
              <a:t> (2008)</a:t>
            </a:r>
          </a:p>
          <a:p>
            <a:pPr eaLnBrk="1" fontAlgn="auto" hangingPunct="1">
              <a:spcAft>
                <a:spcPts val="0"/>
              </a:spcAft>
              <a:buFont typeface="Wingdings" pitchFamily="2" charset="2"/>
              <a:buNone/>
              <a:defRPr/>
            </a:pPr>
            <a:r>
              <a:rPr lang="el-GR" sz="2900" b="1" dirty="0" smtClean="0">
                <a:solidFill>
                  <a:srgbClr val="00B0F0"/>
                </a:solidFill>
              </a:rPr>
              <a:t>Νόμος 4047, ΦΕΚ88Α, Απρ. 2012</a:t>
            </a:r>
            <a:endParaRPr lang="en-US" sz="2900" b="1" dirty="0" smtClean="0">
              <a:solidFill>
                <a:srgbClr val="00B0F0"/>
              </a:solidFill>
            </a:endParaRPr>
          </a:p>
          <a:p>
            <a:pPr eaLnBrk="1" fontAlgn="auto" hangingPunct="1">
              <a:spcAft>
                <a:spcPts val="0"/>
              </a:spcAft>
              <a:buFont typeface="Wingdings" pitchFamily="2" charset="2"/>
              <a:buNone/>
              <a:defRPr/>
            </a:pPr>
            <a:endParaRPr lang="el-GR" sz="1900" dirty="0" smtClean="0"/>
          </a:p>
          <a:p>
            <a:pPr eaLnBrk="1" fontAlgn="auto" hangingPunct="1">
              <a:spcAft>
                <a:spcPts val="0"/>
              </a:spcAft>
              <a:buFont typeface="Wingdings" pitchFamily="2" charset="2"/>
              <a:buNone/>
              <a:defRPr/>
            </a:pPr>
            <a:r>
              <a:rPr lang="el-GR" sz="2600" dirty="0" smtClean="0"/>
              <a:t>Άρθρο  9: </a:t>
            </a:r>
            <a:r>
              <a:rPr lang="el-GR" sz="2600" b="1" dirty="0" smtClean="0"/>
              <a:t>Προσβασιμότητα</a:t>
            </a:r>
            <a:r>
              <a:rPr lang="el-GR" sz="2600" dirty="0" smtClean="0"/>
              <a:t> </a:t>
            </a:r>
          </a:p>
          <a:p>
            <a:pPr eaLnBrk="1" fontAlgn="auto" hangingPunct="1">
              <a:spcAft>
                <a:spcPts val="0"/>
              </a:spcAft>
              <a:buFont typeface="Arial" pitchFamily="34" charset="0"/>
              <a:buChar char="•"/>
              <a:defRPr/>
            </a:pPr>
            <a:endParaRPr lang="el-GR" dirty="0" smtClean="0"/>
          </a:p>
          <a:p>
            <a:pPr>
              <a:buNone/>
            </a:pPr>
            <a:r>
              <a:rPr lang="el-GR" b="1" dirty="0" smtClean="0"/>
              <a:t>9.2:</a:t>
            </a:r>
            <a:r>
              <a:rPr lang="el-GR" dirty="0" smtClean="0"/>
              <a:t> Τα Συμβαλλόμενα Κράτη λαμβάνουν επίσης κατάλληλα μέτρα προκειμένου:</a:t>
            </a:r>
          </a:p>
          <a:p>
            <a:pPr>
              <a:buNone/>
            </a:pPr>
            <a:r>
              <a:rPr lang="el-GR" dirty="0" smtClean="0"/>
              <a:t>      </a:t>
            </a:r>
          </a:p>
          <a:p>
            <a:pPr>
              <a:buNone/>
            </a:pPr>
            <a:r>
              <a:rPr lang="el-GR" dirty="0" smtClean="0"/>
              <a:t>   στ. να προάγουν άλλες κατάλληλες μορφές βοήθειας και υποστήριξης προς τα άτομα με αναπηρίες, προκειμένου να διασφαλίζουν την πρόσβασή τους στην πληροφορία,</a:t>
            </a:r>
          </a:p>
          <a:p>
            <a:pPr marL="514350" indent="-514350">
              <a:buNone/>
            </a:pPr>
            <a:r>
              <a:rPr lang="el-GR" dirty="0" smtClean="0"/>
              <a:t>      </a:t>
            </a:r>
          </a:p>
          <a:p>
            <a:pPr marL="514350" indent="-514350">
              <a:buNone/>
            </a:pPr>
            <a:r>
              <a:rPr lang="el-GR" dirty="0" smtClean="0"/>
              <a:t>    ζ. να προάγουν την πρόσβαση, για τα άτομα με αναπηρίες, στις νέες τεχνολογίες και τα συστήματα πληροφορίας και επικοινωνιών, συμπεριλαμβανομένου και του Διαδικτύου.</a:t>
            </a:r>
          </a:p>
          <a:p>
            <a:pPr marL="411480" eaLnBrk="1" fontAlgn="auto" hangingPunct="1">
              <a:spcAft>
                <a:spcPts val="0"/>
              </a:spcAft>
              <a:buFont typeface="Wingdings"/>
              <a:buChar char=""/>
              <a:defRPr/>
            </a:pPr>
            <a:endParaRPr lang="el-GR" dirty="0" smtClean="0"/>
          </a:p>
          <a:p>
            <a:pPr marL="41148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357188" y="285750"/>
            <a:ext cx="8572500" cy="914400"/>
          </a:xfrm>
        </p:spPr>
        <p:txBody>
          <a:bodyPr/>
          <a:lstStyle/>
          <a:p>
            <a:pPr eaLnBrk="1" hangingPunct="1"/>
            <a:r>
              <a:rPr lang="el-GR" dirty="0" smtClean="0">
                <a:solidFill>
                  <a:srgbClr val="FFFF00"/>
                </a:solidFill>
              </a:rPr>
              <a:t>Νομικό πλαίσιο </a:t>
            </a:r>
          </a:p>
        </p:txBody>
      </p:sp>
      <p:sp>
        <p:nvSpPr>
          <p:cNvPr id="3" name="2 - Θέση περιεχομένου"/>
          <p:cNvSpPr>
            <a:spLocks noGrp="1"/>
          </p:cNvSpPr>
          <p:nvPr>
            <p:ph idx="1"/>
          </p:nvPr>
        </p:nvSpPr>
        <p:spPr>
          <a:xfrm>
            <a:off x="571500" y="1571625"/>
            <a:ext cx="8572500" cy="4714875"/>
          </a:xfrm>
        </p:spPr>
        <p:txBody>
          <a:bodyPr rtlCol="0">
            <a:normAutofit fontScale="85000" lnSpcReduction="20000"/>
          </a:bodyPr>
          <a:lstStyle/>
          <a:p>
            <a:pPr eaLnBrk="1" fontAlgn="auto" hangingPunct="1">
              <a:spcAft>
                <a:spcPts val="0"/>
              </a:spcAft>
              <a:buFont typeface="Wingdings" pitchFamily="2" charset="2"/>
              <a:buNone/>
              <a:defRPr/>
            </a:pPr>
            <a:r>
              <a:rPr lang="el-GR" sz="2400" b="1" dirty="0" smtClean="0"/>
              <a:t>Συνθήκη των Ηνωμένων Εθνών για τα Δικαιώματα των </a:t>
            </a:r>
            <a:r>
              <a:rPr lang="el-GR" sz="2400" b="1" dirty="0" err="1" smtClean="0"/>
              <a:t>ΑμεΑ</a:t>
            </a:r>
            <a:r>
              <a:rPr lang="el-GR" sz="2400" b="1" dirty="0" smtClean="0"/>
              <a:t> (2008) </a:t>
            </a:r>
          </a:p>
          <a:p>
            <a:pPr eaLnBrk="1" fontAlgn="auto" hangingPunct="1">
              <a:spcAft>
                <a:spcPts val="0"/>
              </a:spcAft>
              <a:buNone/>
              <a:defRPr/>
            </a:pPr>
            <a:r>
              <a:rPr lang="el-GR" sz="2400" b="1" dirty="0" smtClean="0">
                <a:solidFill>
                  <a:srgbClr val="00B0F0"/>
                </a:solidFill>
              </a:rPr>
              <a:t>Νόμος 4047, ΦΕΚ88Α, Απρ. 2012</a:t>
            </a:r>
            <a:endParaRPr lang="en-US" sz="2400" b="1" dirty="0" smtClean="0">
              <a:solidFill>
                <a:srgbClr val="00B0F0"/>
              </a:solidFill>
            </a:endParaRP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b="1" dirty="0"/>
              <a:t>Άρθρο </a:t>
            </a:r>
            <a:r>
              <a:rPr lang="el-GR" b="1" dirty="0" smtClean="0"/>
              <a:t>24: Εκπαίδευση </a:t>
            </a:r>
            <a:endParaRPr lang="el-GR" dirty="0"/>
          </a:p>
          <a:p>
            <a:pPr eaLnBrk="1" fontAlgn="auto" hangingPunct="1">
              <a:spcAft>
                <a:spcPts val="0"/>
              </a:spcAft>
              <a:buFont typeface="Arial" pitchFamily="34" charset="0"/>
              <a:buNone/>
              <a:defRPr/>
            </a:pPr>
            <a:endParaRPr lang="el-GR" dirty="0" smtClean="0"/>
          </a:p>
          <a:p>
            <a:pPr>
              <a:buNone/>
            </a:pPr>
            <a:r>
              <a:rPr lang="el-GR" b="1" dirty="0" smtClean="0"/>
              <a:t>24.5:</a:t>
            </a:r>
            <a:r>
              <a:rPr lang="el-GR" dirty="0" smtClean="0"/>
              <a:t> Τα Συμβαλλόμενα Κράτη διασφαλίζουν ότι τα άτομα με αναπηρίες είναι σε θέση να έχουν πρόσβαση στη γενική τριτοβάθμια εκπαίδευση, στην επαγγελματική κατάρτιση, στην εκπαίδευση ενηλίκων και στη δια βίου μάθηση, χωρίς διακρίσεις και σε ίση βάση με τους άλλους. Για το λόγο αυτό, τα Συμβαλλόμενα Κράτη διασφαλίζουν ότι παρέχεται εύλογη προσαρμογή στα άτομα με αναπηρίες.</a:t>
            </a:r>
          </a:p>
          <a:p>
            <a:pPr marL="411480" eaLnBrk="1" fontAlgn="auto" hangingPunct="1">
              <a:spcAft>
                <a:spcPts val="0"/>
              </a:spcAft>
              <a:buFont typeface="Wingdings"/>
              <a:buChar char=""/>
              <a:defRPr/>
            </a:pPr>
            <a:endParaRPr lang="el-GR" dirty="0" smtClean="0"/>
          </a:p>
          <a:p>
            <a:pPr marL="41148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88" y="0"/>
            <a:ext cx="8572500" cy="642938"/>
          </a:xfrm>
        </p:spPr>
        <p:txBody>
          <a:bodyPr rtlCol="0">
            <a:normAutofit fontScale="90000"/>
          </a:bodyPr>
          <a:lstStyle/>
          <a:p>
            <a:pPr eaLnBrk="1" fontAlgn="auto" hangingPunct="1">
              <a:spcAft>
                <a:spcPts val="0"/>
              </a:spcAft>
              <a:defRPr/>
            </a:pPr>
            <a:r>
              <a:rPr lang="el-GR" dirty="0" smtClean="0">
                <a:solidFill>
                  <a:srgbClr val="FFFF00"/>
                </a:solidFill>
              </a:rPr>
              <a:t>Νομικό πλαίσιο </a:t>
            </a:r>
            <a:endParaRPr lang="el-GR" dirty="0">
              <a:solidFill>
                <a:srgbClr val="FFFF00"/>
              </a:solidFill>
            </a:endParaRPr>
          </a:p>
        </p:txBody>
      </p:sp>
      <p:sp>
        <p:nvSpPr>
          <p:cNvPr id="3" name="2 - Θέση περιεχομένου"/>
          <p:cNvSpPr>
            <a:spLocks noGrp="1"/>
          </p:cNvSpPr>
          <p:nvPr>
            <p:ph idx="1"/>
          </p:nvPr>
        </p:nvSpPr>
        <p:spPr>
          <a:xfrm>
            <a:off x="500063" y="785813"/>
            <a:ext cx="8429625" cy="5857875"/>
          </a:xfrm>
        </p:spPr>
        <p:txBody>
          <a:bodyPr rtlCol="0">
            <a:normAutofit fontScale="32500" lnSpcReduction="20000"/>
          </a:bodyPr>
          <a:lstStyle/>
          <a:p>
            <a:pPr eaLnBrk="1" fontAlgn="auto" hangingPunct="1">
              <a:spcAft>
                <a:spcPts val="0"/>
              </a:spcAft>
              <a:buFont typeface="Wingdings" pitchFamily="2" charset="2"/>
              <a:buNone/>
              <a:defRPr/>
            </a:pPr>
            <a:r>
              <a:rPr lang="el-GR" sz="5500" b="1" dirty="0" smtClean="0"/>
              <a:t>Στο χώρο της Ευρωπαϊκής Ένωσης</a:t>
            </a:r>
            <a:r>
              <a:rPr lang="el-GR" sz="4900" dirty="0" smtClean="0"/>
              <a:t>:</a:t>
            </a:r>
          </a:p>
          <a:p>
            <a:pPr eaLnBrk="1" fontAlgn="auto" hangingPunct="1">
              <a:spcAft>
                <a:spcPts val="0"/>
              </a:spcAft>
              <a:buFont typeface="Wingdings" pitchFamily="2" charset="2"/>
              <a:buNone/>
              <a:defRPr/>
            </a:pPr>
            <a:r>
              <a:rPr lang="el-GR" sz="4900" dirty="0" smtClean="0"/>
              <a:t> </a:t>
            </a:r>
          </a:p>
          <a:p>
            <a:pPr eaLnBrk="1" fontAlgn="auto" hangingPunct="1">
              <a:spcAft>
                <a:spcPts val="0"/>
              </a:spcAft>
              <a:buFont typeface="Arial" pitchFamily="34" charset="0"/>
              <a:buChar char="•"/>
              <a:defRPr/>
            </a:pPr>
            <a:r>
              <a:rPr lang="el-GR" sz="6200" b="1" dirty="0" smtClean="0"/>
              <a:t>Η Διακήρυξη της Ρήγα </a:t>
            </a:r>
            <a:r>
              <a:rPr lang="el-GR" sz="6200" dirty="0" smtClean="0"/>
              <a:t>(11/6/2006) που υπεγράφη από τους ηγέτες των 25 κρατών μελών της Ευρωπαϊκής Ένωσης </a:t>
            </a:r>
            <a:r>
              <a:rPr lang="el-GR" sz="6200" b="1" dirty="0" smtClean="0"/>
              <a:t>προωθεί μια Ευρωπαϊκή Κοινωνία της Πληροφορίας χωρίς κοινωνικό αποκλεισμό</a:t>
            </a:r>
            <a:r>
              <a:rPr lang="el-GR" sz="6200" dirty="0" smtClean="0"/>
              <a:t>.</a:t>
            </a:r>
          </a:p>
          <a:p>
            <a:pPr eaLnBrk="1" fontAlgn="auto" hangingPunct="1">
              <a:spcAft>
                <a:spcPts val="0"/>
              </a:spcAft>
              <a:buFont typeface="Arial" pitchFamily="34" charset="0"/>
              <a:buChar char="•"/>
              <a:defRPr/>
            </a:pPr>
            <a:endParaRPr lang="el-GR" sz="5500" dirty="0" smtClean="0"/>
          </a:p>
          <a:p>
            <a:pPr eaLnBrk="1" fontAlgn="auto" hangingPunct="1">
              <a:spcAft>
                <a:spcPts val="0"/>
              </a:spcAft>
              <a:buFont typeface="Arial" pitchFamily="34" charset="0"/>
              <a:buChar char="•"/>
              <a:defRPr/>
            </a:pPr>
            <a:r>
              <a:rPr lang="el-GR" sz="6200" dirty="0" smtClean="0"/>
              <a:t>Η Ευρωπαϊκή Στρατηγική </a:t>
            </a:r>
            <a:r>
              <a:rPr lang="el-GR" sz="7400" b="1" dirty="0" smtClean="0"/>
              <a:t>i2010</a:t>
            </a:r>
            <a:r>
              <a:rPr lang="el-GR" sz="6200" dirty="0" smtClean="0"/>
              <a:t> θέτει τη συμμετοχή όλων των Ευρωπαίων στην Κοινωνία της Πληροφορίας, όχι μόνο ως κοινωνική αναγκαιότητα, αλλά και ως μια οικονομική ευκαιρία. </a:t>
            </a:r>
          </a:p>
          <a:p>
            <a:pPr eaLnBrk="1" fontAlgn="auto" hangingPunct="1">
              <a:spcAft>
                <a:spcPts val="0"/>
              </a:spcAft>
              <a:buFont typeface="Arial" pitchFamily="34" charset="0"/>
              <a:buChar char="•"/>
              <a:defRPr/>
            </a:pPr>
            <a:endParaRPr lang="el-GR" sz="5500" dirty="0" smtClean="0"/>
          </a:p>
          <a:p>
            <a:pPr eaLnBrk="1" fontAlgn="auto" hangingPunct="1">
              <a:spcAft>
                <a:spcPts val="0"/>
              </a:spcAft>
              <a:buFont typeface="Arial" pitchFamily="34" charset="0"/>
              <a:buChar char="•"/>
              <a:defRPr/>
            </a:pPr>
            <a:r>
              <a:rPr lang="en-US" sz="6200" b="1" dirty="0" smtClean="0"/>
              <a:t>Digital Agenda for Europe</a:t>
            </a:r>
            <a:r>
              <a:rPr lang="el-GR" sz="6200" b="1" dirty="0" smtClean="0"/>
              <a:t> </a:t>
            </a:r>
            <a:r>
              <a:rPr lang="el-GR" sz="6200" dirty="0" smtClean="0"/>
              <a:t>(26/8/2010), άρθρο 2.6.2: «</a:t>
            </a:r>
            <a:r>
              <a:rPr lang="el-GR" sz="6200" i="1" dirty="0" smtClean="0"/>
              <a:t>Υπάρχει ανάγκη για συντονισμένες δράσεις ώστε να εξασφαλιστεί ότι το νέο ηλεκτρονικό περιεχόμενο είναι επίσης πλήρως στη διάθεση των ατόμων με αναπηρίες. Ειδικότερα, οι δημόσιοι δικτυακοί τόποι και οι υπηρεσίες της EE που είναι απαραίτητες για πλήρη συμμετοχή στη δημόσια ζωή πρέπει να ευθυγραμμιστούν με τα διεθνή πρότυπα πρόσβασης στο διαδίκτυο [1]. Εξάλλου, η Σύμβαση των Ηνωμένων Εθνών για τα δικαιώματα των ατόμων με αναπηρία [2] περιέχει υποχρεώσεις σχετικά με την προσβασιμότητα</a:t>
            </a:r>
            <a:r>
              <a:rPr lang="el-GR" sz="6200" dirty="0" smtClean="0"/>
              <a:t>».</a:t>
            </a:r>
          </a:p>
          <a:p>
            <a:pPr eaLnBrk="1" fontAlgn="auto" hangingPunct="1">
              <a:spcAft>
                <a:spcPts val="0"/>
              </a:spcAft>
              <a:buFont typeface="Wingdings" pitchFamily="2" charset="2"/>
              <a:buNone/>
              <a:defRPr/>
            </a:pPr>
            <a:r>
              <a:rPr lang="el-GR" sz="5500" dirty="0" smtClean="0"/>
              <a:t>	</a:t>
            </a:r>
          </a:p>
          <a:p>
            <a:pPr eaLnBrk="1" fontAlgn="auto" hangingPunct="1">
              <a:spcAft>
                <a:spcPts val="0"/>
              </a:spcAft>
              <a:buFont typeface="Wingdings" pitchFamily="2" charset="2"/>
              <a:buNone/>
              <a:defRPr/>
            </a:pPr>
            <a:endParaRPr lang="el-GR" sz="4900" dirty="0" smtClean="0"/>
          </a:p>
          <a:p>
            <a:pPr eaLnBrk="1" fontAlgn="auto" hangingPunct="1">
              <a:spcAft>
                <a:spcPts val="0"/>
              </a:spcAft>
              <a:buFont typeface="Wingdings" pitchFamily="2" charset="2"/>
              <a:buNone/>
              <a:defRPr/>
            </a:pPr>
            <a:r>
              <a:rPr lang="el-GR" sz="3100" dirty="0" smtClean="0"/>
              <a:t>                             </a:t>
            </a:r>
            <a:r>
              <a:rPr lang="el-GR" sz="3700" dirty="0" smtClean="0"/>
              <a:t>[1]  Οδηγίες για την προσβασιμότητα διαδικτυακού περιεχομένου </a:t>
            </a:r>
            <a:r>
              <a:rPr lang="el-GR" sz="3700" u="sng" dirty="0" smtClean="0"/>
              <a:t>(WCAG) 2.0</a:t>
            </a:r>
            <a:r>
              <a:rPr lang="el-GR" sz="3700" dirty="0" smtClean="0"/>
              <a:t>.</a:t>
            </a:r>
          </a:p>
          <a:p>
            <a:pPr eaLnBrk="1" fontAlgn="auto" hangingPunct="1">
              <a:spcAft>
                <a:spcPts val="0"/>
              </a:spcAft>
              <a:buFont typeface="Wingdings" pitchFamily="2" charset="2"/>
              <a:buNone/>
              <a:defRPr/>
            </a:pPr>
            <a:r>
              <a:rPr lang="el-GR" sz="3700" dirty="0" smtClean="0"/>
              <a:t>                        [2] http://www.un.org/disabilities/convention/conventionfull.shtml</a:t>
            </a:r>
            <a:r>
              <a:rPr lang="el-GR" sz="3700" i="1" dirty="0" smtClean="0"/>
              <a:t>.</a:t>
            </a:r>
          </a:p>
          <a:p>
            <a:pPr marL="411480" eaLnBrk="1" fontAlgn="auto" hangingPunct="1">
              <a:spcAft>
                <a:spcPts val="0"/>
              </a:spcAft>
              <a:buFont typeface="Wingdings"/>
              <a:buChar char=""/>
              <a:defRPr/>
            </a:pPr>
            <a:endParaRPr lang="el-GR" dirty="0" smtClean="0"/>
          </a:p>
          <a:p>
            <a:pPr marL="41148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a:xfrm>
            <a:off x="357188" y="285750"/>
            <a:ext cx="8572500" cy="914400"/>
          </a:xfrm>
        </p:spPr>
        <p:txBody>
          <a:bodyPr/>
          <a:lstStyle/>
          <a:p>
            <a:pPr eaLnBrk="1" hangingPunct="1"/>
            <a:r>
              <a:rPr lang="el-GR" dirty="0" smtClean="0">
                <a:solidFill>
                  <a:srgbClr val="FFFF00"/>
                </a:solidFill>
              </a:rPr>
              <a:t>Νομικό Πλαίσιο</a:t>
            </a:r>
          </a:p>
        </p:txBody>
      </p:sp>
      <p:sp>
        <p:nvSpPr>
          <p:cNvPr id="3" name="2 - Θέση περιεχομένου"/>
          <p:cNvSpPr>
            <a:spLocks noGrp="1"/>
          </p:cNvSpPr>
          <p:nvPr>
            <p:ph idx="1"/>
          </p:nvPr>
        </p:nvSpPr>
        <p:spPr>
          <a:xfrm>
            <a:off x="714375" y="1143000"/>
            <a:ext cx="8001000" cy="5143500"/>
          </a:xfrm>
        </p:spPr>
        <p:txBody>
          <a:bodyPr rtlCol="0">
            <a:normAutofit/>
          </a:bodyPr>
          <a:lstStyle/>
          <a:p>
            <a:pPr eaLnBrk="1" fontAlgn="auto" hangingPunct="1">
              <a:spcAft>
                <a:spcPts val="0"/>
              </a:spcAft>
              <a:buFont typeface="Wingdings" pitchFamily="2" charset="2"/>
              <a:buNone/>
              <a:defRPr/>
            </a:pPr>
            <a:r>
              <a:rPr lang="el-GR" b="1" dirty="0" smtClean="0"/>
              <a:t>Σύνταγμα της Ελλάδος</a:t>
            </a:r>
            <a:r>
              <a:rPr lang="el-GR" dirty="0" smtClean="0"/>
              <a:t>, άρθρο 5</a:t>
            </a:r>
            <a:r>
              <a:rPr lang="el-GR" baseline="30000" dirty="0" smtClean="0"/>
              <a:t>Α</a:t>
            </a:r>
            <a:r>
              <a:rPr lang="el-GR" dirty="0" smtClean="0"/>
              <a:t>(2) : </a:t>
            </a:r>
          </a:p>
          <a:p>
            <a:pPr eaLnBrk="1" fontAlgn="auto" hangingPunct="1">
              <a:spcAft>
                <a:spcPts val="0"/>
              </a:spcAft>
              <a:buFont typeface="Arial" pitchFamily="34" charset="0"/>
              <a:buChar char="•"/>
              <a:defRPr/>
            </a:pPr>
            <a:endParaRPr lang="el-GR" sz="2400" dirty="0" smtClean="0"/>
          </a:p>
          <a:p>
            <a:pPr eaLnBrk="1" fontAlgn="auto" hangingPunct="1">
              <a:spcAft>
                <a:spcPts val="0"/>
              </a:spcAft>
              <a:buNone/>
              <a:defRPr/>
            </a:pPr>
            <a:r>
              <a:rPr lang="el-GR" dirty="0" smtClean="0"/>
              <a:t>«</a:t>
            </a:r>
            <a:r>
              <a:rPr lang="el-GR" i="1" dirty="0" smtClean="0"/>
              <a:t>Καθένας έχει δικαίωμα συμμετοχής στην Κοινωνία της Πληροφορίας. Η διευκόλυνση της πρόσβασης στις πληροφορίες που διακινούνται ηλεκτρονικά, καθώς και της παραγωγής, ανταλλαγής και διάδοσής τους αποτελεί υποχρέωση του Κράτους</a:t>
            </a:r>
            <a:r>
              <a:rPr lang="el-GR" dirty="0" smtClean="0"/>
              <a:t>».</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smtClean="0"/>
          </a:p>
          <a:p>
            <a:pPr marL="411480" eaLnBrk="1" fontAlgn="auto" hangingPunct="1">
              <a:spcAft>
                <a:spcPts val="0"/>
              </a:spcAft>
              <a:buFont typeface="Wingdings"/>
              <a:buChar char=""/>
              <a:defRPr/>
            </a:pPr>
            <a:endParaRPr lang="el-GR" dirty="0" smtClean="0"/>
          </a:p>
          <a:p>
            <a:pPr marL="41148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pPr eaLnBrk="1" hangingPunct="1"/>
            <a:r>
              <a:rPr lang="el-GR" dirty="0" smtClean="0">
                <a:solidFill>
                  <a:srgbClr val="FFFF00"/>
                </a:solidFill>
              </a:rPr>
              <a:t>Νομικό Πλαίσιο</a:t>
            </a:r>
            <a:endParaRPr lang="el-GR" dirty="0" smtClean="0"/>
          </a:p>
        </p:txBody>
      </p:sp>
      <p:sp>
        <p:nvSpPr>
          <p:cNvPr id="3" name="2 - Θέση περιεχομένου"/>
          <p:cNvSpPr>
            <a:spLocks noGrp="1"/>
          </p:cNvSpPr>
          <p:nvPr>
            <p:ph idx="1"/>
          </p:nvPr>
        </p:nvSpPr>
        <p:spPr>
          <a:xfrm>
            <a:off x="457200" y="1600200"/>
            <a:ext cx="8472488" cy="4525963"/>
          </a:xfrm>
        </p:spPr>
        <p:txBody>
          <a:bodyPr rtlCol="0">
            <a:normAutofit fontScale="92500" lnSpcReduction="20000"/>
          </a:bodyPr>
          <a:lstStyle/>
          <a:p>
            <a:pPr eaLnBrk="1" fontAlgn="auto" hangingPunct="1">
              <a:spcAft>
                <a:spcPts val="0"/>
              </a:spcAft>
              <a:buNone/>
              <a:defRPr/>
            </a:pPr>
            <a:r>
              <a:rPr lang="el-GR" sz="3000" b="1" dirty="0" smtClean="0">
                <a:solidFill>
                  <a:srgbClr val="00B0F0"/>
                </a:solidFill>
              </a:rPr>
              <a:t>Πρόνοιες του Νόμου 4009/6 </a:t>
            </a:r>
            <a:r>
              <a:rPr lang="el-GR" sz="3000" b="1" dirty="0" err="1" smtClean="0">
                <a:solidFill>
                  <a:srgbClr val="00B0F0"/>
                </a:solidFill>
              </a:rPr>
              <a:t>Σεπτ</a:t>
            </a:r>
            <a:r>
              <a:rPr lang="el-GR" sz="3000" b="1" dirty="0" smtClean="0">
                <a:solidFill>
                  <a:srgbClr val="00B0F0"/>
                </a:solidFill>
              </a:rPr>
              <a:t>. 2011 (ΦΕΚ 195Α) για τους Φοιτητές με Αναπηρία</a:t>
            </a:r>
          </a:p>
          <a:p>
            <a:pPr eaLnBrk="1" fontAlgn="auto" hangingPunct="1">
              <a:spcAft>
                <a:spcPts val="0"/>
              </a:spcAft>
              <a:buNone/>
              <a:defRPr/>
            </a:pPr>
            <a:endParaRPr lang="el-GR" b="1" dirty="0" smtClean="0"/>
          </a:p>
          <a:p>
            <a:pPr>
              <a:buNone/>
            </a:pPr>
            <a:r>
              <a:rPr lang="el-GR" b="1" dirty="0" smtClean="0"/>
              <a:t>Άρθρο 9:</a:t>
            </a:r>
            <a:r>
              <a:rPr lang="el-GR" dirty="0" smtClean="0"/>
              <a:t> </a:t>
            </a:r>
            <a:r>
              <a:rPr lang="el-GR" b="1" dirty="0" smtClean="0"/>
              <a:t>Όργανα της σχολής</a:t>
            </a:r>
            <a:r>
              <a:rPr lang="el-GR" dirty="0" smtClean="0"/>
              <a:t> </a:t>
            </a:r>
          </a:p>
          <a:p>
            <a:pPr>
              <a:buNone/>
            </a:pPr>
            <a:r>
              <a:rPr lang="el-GR" b="1" dirty="0" smtClean="0"/>
              <a:t>Εδάφιο 10</a:t>
            </a:r>
            <a:r>
              <a:rPr lang="el-GR" dirty="0" smtClean="0"/>
              <a:t>: Η κοσμητεία έχει τις ακόλουθες αρμοδιότητες…..:</a:t>
            </a:r>
          </a:p>
          <a:p>
            <a:pPr>
              <a:buNone/>
            </a:pPr>
            <a:r>
              <a:rPr lang="el-GR" b="1" dirty="0" smtClean="0"/>
              <a:t>Παράγραφος ιστ):</a:t>
            </a:r>
            <a:r>
              <a:rPr lang="el-GR" dirty="0" smtClean="0"/>
              <a:t> Τη διασφάλιση της ισότιμης πρόσβασης και συμμετοχής στα προγράμματα σπουδών όλων των φοιτητών, χωρίς διακρίσεις και ανεξάρτητα από το φύλλο, </a:t>
            </a:r>
            <a:r>
              <a:rPr lang="el-GR" b="1" dirty="0" smtClean="0"/>
              <a:t>την αναπηρία</a:t>
            </a:r>
            <a:r>
              <a:rPr lang="el-GR" dirty="0" smtClean="0"/>
              <a:t> ή άλλα χαρακτηριστικά.</a:t>
            </a:r>
          </a:p>
          <a:p>
            <a:pPr eaLnBrk="1" fontAlgn="auto" hangingPunct="1">
              <a:spcAft>
                <a:spcPts val="0"/>
              </a:spcAft>
              <a:buNone/>
              <a:defRPr/>
            </a:pPr>
            <a:endParaRPr lang="el-GR"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395536" y="0"/>
            <a:ext cx="8229600" cy="836712"/>
          </a:xfrm>
        </p:spPr>
        <p:txBody>
          <a:bodyPr/>
          <a:lstStyle/>
          <a:p>
            <a:pPr eaLnBrk="1" hangingPunct="1"/>
            <a:r>
              <a:rPr lang="el-GR" dirty="0" smtClean="0">
                <a:solidFill>
                  <a:srgbClr val="FFFF00"/>
                </a:solidFill>
              </a:rPr>
              <a:t>Νομικό Πλαίσιο</a:t>
            </a:r>
            <a:endParaRPr lang="el-GR" dirty="0" smtClean="0"/>
          </a:p>
        </p:txBody>
      </p:sp>
      <p:sp>
        <p:nvSpPr>
          <p:cNvPr id="3" name="2 - Θέση περιεχομένου"/>
          <p:cNvSpPr>
            <a:spLocks noGrp="1"/>
          </p:cNvSpPr>
          <p:nvPr>
            <p:ph idx="1"/>
          </p:nvPr>
        </p:nvSpPr>
        <p:spPr>
          <a:xfrm>
            <a:off x="457200" y="1052736"/>
            <a:ext cx="8472488" cy="5073427"/>
          </a:xfrm>
        </p:spPr>
        <p:txBody>
          <a:bodyPr rtlCol="0">
            <a:normAutofit fontScale="85000" lnSpcReduction="20000"/>
          </a:bodyPr>
          <a:lstStyle/>
          <a:p>
            <a:pPr eaLnBrk="1" fontAlgn="auto" hangingPunct="1">
              <a:spcAft>
                <a:spcPts val="0"/>
              </a:spcAft>
              <a:buNone/>
              <a:defRPr/>
            </a:pPr>
            <a:r>
              <a:rPr lang="el-GR" sz="3300" b="1" dirty="0" smtClean="0">
                <a:solidFill>
                  <a:srgbClr val="00B0F0"/>
                </a:solidFill>
              </a:rPr>
              <a:t>Πρόνοιες του Νόμου 4009/6 </a:t>
            </a:r>
            <a:r>
              <a:rPr lang="el-GR" sz="3300" b="1" dirty="0" err="1" smtClean="0">
                <a:solidFill>
                  <a:srgbClr val="00B0F0"/>
                </a:solidFill>
              </a:rPr>
              <a:t>Σεπτ</a:t>
            </a:r>
            <a:r>
              <a:rPr lang="el-GR" sz="3300" b="1" dirty="0" smtClean="0">
                <a:solidFill>
                  <a:srgbClr val="00B0F0"/>
                </a:solidFill>
              </a:rPr>
              <a:t>. 2011 (ΦΕΚ 195Α) για τους Φοιτητές με Αναπηρία</a:t>
            </a:r>
          </a:p>
          <a:p>
            <a:pPr eaLnBrk="1" fontAlgn="auto" hangingPunct="1">
              <a:spcAft>
                <a:spcPts val="0"/>
              </a:spcAft>
              <a:buNone/>
              <a:defRPr/>
            </a:pPr>
            <a:endParaRPr lang="el-GR" b="1" dirty="0" smtClean="0"/>
          </a:p>
          <a:p>
            <a:pPr>
              <a:buNone/>
            </a:pPr>
            <a:r>
              <a:rPr lang="el-GR" b="1" dirty="0" smtClean="0"/>
              <a:t>Άρθρο 52: Λοιπές υπηρεσίες υποστήριξης</a:t>
            </a:r>
            <a:endParaRPr lang="el-GR" dirty="0" smtClean="0"/>
          </a:p>
          <a:p>
            <a:pPr>
              <a:buNone/>
            </a:pPr>
            <a:r>
              <a:rPr lang="el-GR" b="1" dirty="0" smtClean="0"/>
              <a:t>Εδάφιο 1:</a:t>
            </a:r>
            <a:r>
              <a:rPr lang="el-GR" dirty="0" smtClean="0"/>
              <a:t> Με τον Οργανισμό κάθε ιδρύματος προβλέπεται η σύσταση και λειτουργία ενιαίας ή αυτοτελούς ανά σχολή υπηρεσίας υποστήριξης φοιτητών, με σκοπό την παροχή συμβουλευτικών υπηρεσιών προς αυτούς για την ομαλή ένταξή τους στην ανώτατη εκπαίδευση, την ενημέρωση για τη συνολική λειτουργία του ιδρύματος και την υποστήριξη </a:t>
            </a:r>
            <a:r>
              <a:rPr lang="el-GR" b="1" dirty="0" smtClean="0"/>
              <a:t>φοιτητών με αναπηρία</a:t>
            </a:r>
            <a:r>
              <a:rPr lang="el-GR" dirty="0" smtClean="0"/>
              <a:t> ή φοιτητών που αντιμετωπίζουν δυσκολίες για την επιτυχή περάτωση των σπουδών τους.</a:t>
            </a:r>
          </a:p>
          <a:p>
            <a:pPr eaLnBrk="1" fontAlgn="auto" hangingPunct="1">
              <a:spcAft>
                <a:spcPts val="0"/>
              </a:spcAft>
              <a:buNone/>
              <a:defRPr/>
            </a:pPr>
            <a:endParaRPr lang="el-GR"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pPr eaLnBrk="1" hangingPunct="1"/>
            <a:r>
              <a:rPr lang="el-GR" dirty="0" smtClean="0">
                <a:solidFill>
                  <a:srgbClr val="FFFF00"/>
                </a:solidFill>
              </a:rPr>
              <a:t>Οικονομική πλευρά</a:t>
            </a:r>
          </a:p>
        </p:txBody>
      </p:sp>
      <p:sp>
        <p:nvSpPr>
          <p:cNvPr id="33794" name="2 - Θέση περιεχομένου"/>
          <p:cNvSpPr>
            <a:spLocks noGrp="1"/>
          </p:cNvSpPr>
          <p:nvPr>
            <p:ph idx="1"/>
          </p:nvPr>
        </p:nvSpPr>
        <p:spPr/>
        <p:txBody>
          <a:bodyPr/>
          <a:lstStyle/>
          <a:p>
            <a:pPr eaLnBrk="1" hangingPunct="1"/>
            <a:r>
              <a:rPr lang="el-GR" b="1" smtClean="0"/>
              <a:t>Κόστος ανάπτυξης</a:t>
            </a:r>
          </a:p>
          <a:p>
            <a:pPr eaLnBrk="1" hangingPunct="1"/>
            <a:endParaRPr lang="el-GR" b="1" smtClean="0"/>
          </a:p>
          <a:p>
            <a:pPr eaLnBrk="1" hangingPunct="1"/>
            <a:r>
              <a:rPr lang="el-GR" b="1" smtClean="0"/>
              <a:t>Κέρδη από τη λειτουργία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1142" y="296993"/>
            <a:ext cx="8977362" cy="6444375"/>
          </a:xfrm>
        </p:spPr>
        <p:txBody>
          <a:bodyPr/>
          <a:lstStyle/>
          <a:p>
            <a:pPr marL="0" indent="0">
              <a:buNone/>
            </a:pPr>
            <a:r>
              <a:rPr lang="el-GR" sz="1600" b="1" dirty="0">
                <a:solidFill>
                  <a:srgbClr val="FFFF00"/>
                </a:solidFill>
              </a:rPr>
              <a:t>Σημείωμα Αναφοράς</a:t>
            </a:r>
          </a:p>
          <a:p>
            <a:pPr marL="0" indent="0">
              <a:spcBef>
                <a:spcPts val="0"/>
              </a:spcBef>
              <a:buNone/>
            </a:pPr>
            <a:r>
              <a:rPr lang="el-GR" sz="1600" dirty="0" err="1"/>
              <a:t>Copyright</a:t>
            </a:r>
            <a:r>
              <a:rPr lang="el-GR" sz="1600" dirty="0"/>
              <a:t> Ακαδημαϊκό Διαδίκτυο – </a:t>
            </a:r>
            <a:r>
              <a:rPr lang="en-US" sz="1600" dirty="0" err="1"/>
              <a:t>GUnet</a:t>
            </a:r>
            <a:r>
              <a:rPr lang="el-GR" sz="1600" dirty="0"/>
              <a:t>, Γεώργιος </a:t>
            </a:r>
            <a:r>
              <a:rPr lang="el-GR" sz="1600" dirty="0" err="1"/>
              <a:t>Κουρουπέτρογλου</a:t>
            </a:r>
            <a:r>
              <a:rPr lang="el-GR" sz="1600" dirty="0"/>
              <a:t> 2013. Γεώργιος </a:t>
            </a:r>
            <a:r>
              <a:rPr lang="el-GR" sz="1600" dirty="0" err="1"/>
              <a:t>Κουρουπέτρογλου</a:t>
            </a:r>
            <a:r>
              <a:rPr lang="el-GR" sz="1600" dirty="0"/>
              <a:t>. </a:t>
            </a:r>
            <a:r>
              <a:rPr lang="el-GR" sz="1600" dirty="0" smtClean="0"/>
              <a:t>«Προσβασιμότητα Περιεχομένου στα Ανοικτά Μαθήματα». </a:t>
            </a:r>
            <a:r>
              <a:rPr lang="el-GR" sz="1600" dirty="0"/>
              <a:t>Έκδοση: </a:t>
            </a:r>
            <a:r>
              <a:rPr lang="el-GR" sz="1600" dirty="0" smtClean="0"/>
              <a:t>1.0. </a:t>
            </a:r>
            <a:r>
              <a:rPr lang="el-GR" sz="1600" dirty="0"/>
              <a:t>Αθήνα 2013. Διαθέσιμο από τη δικτυακή διεύθυνση </a:t>
            </a:r>
            <a:r>
              <a:rPr lang="el-GR" sz="1600" u="sng" dirty="0">
                <a:hlinkClick r:id="rId3" tooltip="Open eClass"/>
              </a:rPr>
              <a:t>http://eclass.gunet.gr/courses/OCGU103/</a:t>
            </a:r>
            <a:r>
              <a:rPr lang="el-GR" sz="1600" dirty="0"/>
              <a:t> 23/12/2013.</a:t>
            </a:r>
          </a:p>
          <a:p>
            <a:pPr marL="0" indent="0">
              <a:spcBef>
                <a:spcPts val="0"/>
              </a:spcBef>
              <a:buNone/>
            </a:pPr>
            <a:endParaRPr lang="el-GR" sz="1600" dirty="0" smtClean="0"/>
          </a:p>
          <a:p>
            <a:pPr marL="0" indent="0">
              <a:spcBef>
                <a:spcPts val="0"/>
              </a:spcBef>
              <a:buNone/>
            </a:pPr>
            <a:r>
              <a:rPr lang="el-GR" sz="1600" b="1" dirty="0" smtClean="0">
                <a:solidFill>
                  <a:srgbClr val="FFFF00"/>
                </a:solidFill>
              </a:rPr>
              <a:t>Σημείωμα </a:t>
            </a:r>
            <a:r>
              <a:rPr lang="el-GR" sz="1600" b="1" dirty="0" err="1">
                <a:solidFill>
                  <a:srgbClr val="FFFF00"/>
                </a:solidFill>
              </a:rPr>
              <a:t>Αδειοδότησης</a:t>
            </a:r>
            <a:endParaRPr lang="el-GR" sz="1600" b="1" dirty="0">
              <a:solidFill>
                <a:srgbClr val="FFFF00"/>
              </a:solidFill>
            </a:endParaRPr>
          </a:p>
          <a:p>
            <a:pPr marL="0" indent="0">
              <a:spcBef>
                <a:spcPts val="0"/>
              </a:spcBef>
              <a:buNone/>
            </a:pPr>
            <a:r>
              <a:rPr lang="el-GR" sz="1600" dirty="0" smtClean="0"/>
              <a:t>Το </a:t>
            </a:r>
            <a:r>
              <a:rPr lang="el-GR" sz="1600" dirty="0"/>
              <a:t>παρόν υλικό διατίθεται με τους όρους της άδειας χρήσης </a:t>
            </a:r>
            <a:r>
              <a:rPr lang="el-GR" sz="1600" dirty="0" err="1"/>
              <a:t>Creative</a:t>
            </a:r>
            <a:r>
              <a:rPr lang="el-GR" sz="1600" dirty="0"/>
              <a:t> </a:t>
            </a:r>
            <a:r>
              <a:rPr lang="el-GR" sz="1600" dirty="0" err="1"/>
              <a:t>Commons</a:t>
            </a:r>
            <a:r>
              <a:rPr lang="el-GR" sz="1600" dirty="0"/>
              <a:t> Αναφορά Παρόμοια Διανομή 4.0 [1] ή μεταγενέστερη, Διεθνής Έκδοση</a:t>
            </a:r>
            <a:r>
              <a:rPr lang="el-GR" sz="1600" dirty="0" smtClean="0"/>
              <a:t>.</a:t>
            </a:r>
          </a:p>
          <a:p>
            <a:pPr marL="0" indent="0">
              <a:spcBef>
                <a:spcPts val="0"/>
              </a:spcBef>
              <a:buNone/>
            </a:pPr>
            <a:endParaRPr lang="el-GR" sz="1600" dirty="0" smtClean="0"/>
          </a:p>
          <a:p>
            <a:pPr marL="0" indent="0">
              <a:spcBef>
                <a:spcPts val="0"/>
              </a:spcBef>
              <a:buNone/>
            </a:pPr>
            <a:r>
              <a:rPr lang="el-GR" sz="1600" dirty="0" smtClean="0"/>
              <a:t>Η </a:t>
            </a:r>
            <a:r>
              <a:rPr lang="el-GR" sz="1600" dirty="0"/>
              <a:t>άδεια αυτή ανήκει στις άδειες που ακολουθούν τις προδιαγραφές του </a:t>
            </a:r>
            <a:r>
              <a:rPr lang="el-GR" sz="1600" dirty="0" err="1"/>
              <a:t>Oρισμού</a:t>
            </a:r>
            <a:r>
              <a:rPr lang="el-GR" sz="1600" dirty="0"/>
              <a:t> Ανοικτής Γνώσης [2], είναι ανοικτό πολιτιστικό έργο [3] και για το λόγο αυτό αποτελεί ανοικτό περιεχόμενο [4]. </a:t>
            </a:r>
            <a:endParaRPr lang="el-GR" sz="1600" dirty="0" smtClean="0"/>
          </a:p>
          <a:p>
            <a:pPr marL="0" indent="0">
              <a:spcBef>
                <a:spcPts val="0"/>
              </a:spcBef>
              <a:buNone/>
            </a:pPr>
            <a:endParaRPr lang="el-GR" sz="1050" dirty="0"/>
          </a:p>
          <a:p>
            <a:pPr marL="0" indent="0">
              <a:spcBef>
                <a:spcPts val="0"/>
              </a:spcBef>
              <a:buNone/>
            </a:pPr>
            <a:r>
              <a:rPr lang="el-GR" sz="1600" dirty="0"/>
              <a:t>[1]</a:t>
            </a:r>
            <a:r>
              <a:rPr lang="en-US" sz="1600" dirty="0"/>
              <a:t> </a:t>
            </a:r>
            <a:r>
              <a:rPr lang="en-US" sz="1600" u="sng" dirty="0">
                <a:hlinkClick r:id="rId4" tooltip="Creative commons"/>
              </a:rPr>
              <a:t>http</a:t>
            </a:r>
            <a:r>
              <a:rPr lang="el-GR" sz="1600" u="sng" dirty="0">
                <a:hlinkClick r:id="rId4" tooltip="Creative commons"/>
              </a:rPr>
              <a:t>://</a:t>
            </a:r>
            <a:r>
              <a:rPr lang="en-US" sz="1600" u="sng" dirty="0" err="1">
                <a:hlinkClick r:id="rId4" tooltip="Creative commons"/>
              </a:rPr>
              <a:t>creativecommons</a:t>
            </a:r>
            <a:r>
              <a:rPr lang="el-GR" sz="1600" u="sng" dirty="0">
                <a:hlinkClick r:id="rId4" tooltip="Creative commons"/>
              </a:rPr>
              <a:t>.</a:t>
            </a:r>
            <a:r>
              <a:rPr lang="en-US" sz="1600" u="sng" dirty="0">
                <a:hlinkClick r:id="rId4" tooltip="Creative commons"/>
              </a:rPr>
              <a:t>org</a:t>
            </a:r>
            <a:r>
              <a:rPr lang="el-GR" sz="1600" u="sng" dirty="0">
                <a:hlinkClick r:id="rId4" tooltip="Creative commons"/>
              </a:rPr>
              <a:t>/</a:t>
            </a:r>
            <a:r>
              <a:rPr lang="en-US" sz="1600" u="sng" dirty="0">
                <a:hlinkClick r:id="rId4" tooltip="Creative commons"/>
              </a:rPr>
              <a:t>licenses</a:t>
            </a:r>
            <a:r>
              <a:rPr lang="el-GR" sz="1600" u="sng" dirty="0">
                <a:hlinkClick r:id="rId4" tooltip="Creative commons"/>
              </a:rPr>
              <a:t>/</a:t>
            </a:r>
            <a:r>
              <a:rPr lang="en-US" sz="1600" u="sng" dirty="0">
                <a:hlinkClick r:id="rId4" tooltip="Creative commons"/>
              </a:rPr>
              <a:t>by</a:t>
            </a:r>
            <a:r>
              <a:rPr lang="el-GR" sz="1600" u="sng" dirty="0">
                <a:hlinkClick r:id="rId4" tooltip="Creative commons"/>
              </a:rPr>
              <a:t>-</a:t>
            </a:r>
            <a:r>
              <a:rPr lang="en-US" sz="1600" u="sng" dirty="0" err="1">
                <a:hlinkClick r:id="rId4" tooltip="Creative commons"/>
              </a:rPr>
              <a:t>sa</a:t>
            </a:r>
            <a:r>
              <a:rPr lang="el-GR" sz="1600" u="sng" dirty="0">
                <a:hlinkClick r:id="rId4" tooltip="Creative commons"/>
              </a:rPr>
              <a:t>/3.0/</a:t>
            </a:r>
            <a:r>
              <a:rPr lang="en-US" sz="1600" u="sng" dirty="0">
                <a:hlinkClick r:id="rId4" tooltip="Creative commons"/>
              </a:rPr>
              <a:t>deed</a:t>
            </a:r>
            <a:r>
              <a:rPr lang="el-GR" sz="1600" u="sng" dirty="0">
                <a:hlinkClick r:id="rId4" tooltip="Creative commons"/>
              </a:rPr>
              <a:t>.</a:t>
            </a:r>
            <a:r>
              <a:rPr lang="en-US" sz="1600" u="sng" dirty="0">
                <a:hlinkClick r:id="rId4" tooltip="Creative commons"/>
              </a:rPr>
              <a:t>el</a:t>
            </a:r>
            <a:endParaRPr lang="el-GR" sz="1600" dirty="0"/>
          </a:p>
          <a:p>
            <a:pPr marL="0" indent="0">
              <a:spcBef>
                <a:spcPts val="0"/>
              </a:spcBef>
              <a:buNone/>
            </a:pPr>
            <a:r>
              <a:rPr lang="el-GR" sz="1600" dirty="0"/>
              <a:t>[2]</a:t>
            </a:r>
            <a:r>
              <a:rPr lang="en-US" sz="1600" dirty="0"/>
              <a:t> </a:t>
            </a:r>
            <a:r>
              <a:rPr lang="en-US" sz="1600" u="sng" dirty="0">
                <a:hlinkClick r:id="rId5" tooltip="open definition-ellinika"/>
              </a:rPr>
              <a:t>http</a:t>
            </a:r>
            <a:r>
              <a:rPr lang="el-GR" sz="1600" u="sng" dirty="0">
                <a:hlinkClick r:id="rId5" tooltip="open definition-ellinika"/>
              </a:rPr>
              <a:t>://</a:t>
            </a:r>
            <a:r>
              <a:rPr lang="en-US" sz="1600" u="sng" dirty="0" err="1">
                <a:hlinkClick r:id="rId5" tooltip="open definition-ellinika"/>
              </a:rPr>
              <a:t>opendefinition</a:t>
            </a:r>
            <a:r>
              <a:rPr lang="el-GR" sz="1600" u="sng" dirty="0">
                <a:hlinkClick r:id="rId5" tooltip="open definition-ellinika"/>
              </a:rPr>
              <a:t>.</a:t>
            </a:r>
            <a:r>
              <a:rPr lang="en-US" sz="1600" u="sng" dirty="0">
                <a:hlinkClick r:id="rId5" tooltip="open definition-ellinika"/>
              </a:rPr>
              <a:t>org</a:t>
            </a:r>
            <a:r>
              <a:rPr lang="el-GR" sz="1600" u="sng" dirty="0">
                <a:hlinkClick r:id="rId5" tooltip="open definition-ellinika"/>
              </a:rPr>
              <a:t>/</a:t>
            </a:r>
            <a:r>
              <a:rPr lang="en-US" sz="1600" u="sng" dirty="0">
                <a:hlinkClick r:id="rId5" tooltip="open definition-ellinika"/>
              </a:rPr>
              <a:t>od</a:t>
            </a:r>
            <a:r>
              <a:rPr lang="el-GR" sz="1600" u="sng" dirty="0">
                <a:hlinkClick r:id="rId5" tooltip="open definition-ellinika"/>
              </a:rPr>
              <a:t>/</a:t>
            </a:r>
            <a:r>
              <a:rPr lang="en-US" sz="1600" u="sng" dirty="0" err="1">
                <a:hlinkClick r:id="rId5" tooltip="open definition-ellinika"/>
              </a:rPr>
              <a:t>ellinika</a:t>
            </a:r>
            <a:r>
              <a:rPr lang="el-GR" sz="1600" u="sng" dirty="0">
                <a:hlinkClick r:id="rId5" tooltip="open definition-ellinika"/>
              </a:rPr>
              <a:t>/</a:t>
            </a:r>
            <a:endParaRPr lang="el-GR" sz="1600" dirty="0"/>
          </a:p>
          <a:p>
            <a:pPr marL="0" indent="0">
              <a:spcBef>
                <a:spcPts val="0"/>
              </a:spcBef>
              <a:buNone/>
            </a:pPr>
            <a:r>
              <a:rPr lang="el-GR" sz="1600" u="sng" dirty="0"/>
              <a:t>[3] </a:t>
            </a:r>
            <a:r>
              <a:rPr lang="en-US" sz="1600" u="sng" dirty="0">
                <a:hlinkClick r:id="rId6" tooltip="freedom defined"/>
              </a:rPr>
              <a:t>http</a:t>
            </a:r>
            <a:r>
              <a:rPr lang="el-GR" sz="1600" u="sng" dirty="0">
                <a:hlinkClick r:id="rId6" tooltip="freedom defined"/>
              </a:rPr>
              <a:t>://</a:t>
            </a:r>
            <a:r>
              <a:rPr lang="en-US" sz="1600" u="sng" dirty="0" err="1">
                <a:hlinkClick r:id="rId6" tooltip="freedom defined"/>
              </a:rPr>
              <a:t>freedomdefined</a:t>
            </a:r>
            <a:r>
              <a:rPr lang="el-GR" sz="1600" u="sng" dirty="0">
                <a:hlinkClick r:id="rId6" tooltip="freedom defined"/>
              </a:rPr>
              <a:t>.</a:t>
            </a:r>
            <a:r>
              <a:rPr lang="en-US" sz="1600" u="sng" dirty="0">
                <a:hlinkClick r:id="rId6" tooltip="freedom defined"/>
              </a:rPr>
              <a:t>org</a:t>
            </a:r>
            <a:r>
              <a:rPr lang="el-GR" sz="1600" u="sng" dirty="0">
                <a:hlinkClick r:id="rId6" tooltip="freedom defined"/>
              </a:rPr>
              <a:t>/</a:t>
            </a:r>
            <a:r>
              <a:rPr lang="en-US" sz="1600" u="sng" dirty="0">
                <a:hlinkClick r:id="rId6" tooltip="freedom defined"/>
              </a:rPr>
              <a:t>Definition</a:t>
            </a:r>
            <a:r>
              <a:rPr lang="el-GR" sz="1600" u="sng" dirty="0">
                <a:hlinkClick r:id="rId6" tooltip="freedom defined"/>
              </a:rPr>
              <a:t>/</a:t>
            </a:r>
            <a:r>
              <a:rPr lang="en-US" sz="1600" u="sng" dirty="0">
                <a:hlinkClick r:id="rId6" tooltip="freedom defined"/>
              </a:rPr>
              <a:t>El</a:t>
            </a:r>
            <a:endParaRPr lang="el-GR" sz="1600" dirty="0"/>
          </a:p>
          <a:p>
            <a:pPr marL="0" indent="0">
              <a:spcBef>
                <a:spcPts val="0"/>
              </a:spcBef>
              <a:buNone/>
            </a:pPr>
            <a:r>
              <a:rPr lang="el-GR" sz="1600" dirty="0"/>
              <a:t>[4] </a:t>
            </a:r>
            <a:r>
              <a:rPr lang="en-US" sz="1600" u="sng" dirty="0" smtClean="0">
                <a:hlinkClick r:id="rId7" tooltip="open definition-buttons"/>
              </a:rPr>
              <a:t>http</a:t>
            </a:r>
            <a:r>
              <a:rPr lang="el-GR" sz="1600" u="sng" dirty="0">
                <a:hlinkClick r:id="rId7" tooltip="open definition-buttons"/>
              </a:rPr>
              <a:t>://</a:t>
            </a:r>
            <a:r>
              <a:rPr lang="en-US" sz="1600" u="sng" dirty="0" err="1">
                <a:hlinkClick r:id="rId7" tooltip="open definition-buttons"/>
              </a:rPr>
              <a:t>opendefinition</a:t>
            </a:r>
            <a:r>
              <a:rPr lang="el-GR" sz="1600" u="sng" dirty="0">
                <a:hlinkClick r:id="rId7" tooltip="open definition-buttons"/>
              </a:rPr>
              <a:t>.</a:t>
            </a:r>
            <a:r>
              <a:rPr lang="en-US" sz="1600" u="sng" dirty="0">
                <a:hlinkClick r:id="rId7" tooltip="open definition-buttons"/>
              </a:rPr>
              <a:t>org</a:t>
            </a:r>
            <a:r>
              <a:rPr lang="el-GR" sz="1600" u="sng" dirty="0">
                <a:hlinkClick r:id="rId7" tooltip="open definition-buttons"/>
              </a:rPr>
              <a:t>/</a:t>
            </a:r>
            <a:r>
              <a:rPr lang="en-US" sz="1600" u="sng" dirty="0">
                <a:hlinkClick r:id="rId7" tooltip="open definition-buttons"/>
              </a:rPr>
              <a:t>buttons</a:t>
            </a:r>
            <a:r>
              <a:rPr lang="el-GR" sz="1600" u="sng" dirty="0" smtClean="0">
                <a:hlinkClick r:id="rId7" tooltip="open definition-buttons"/>
              </a:rPr>
              <a:t>/</a:t>
            </a:r>
            <a:endParaRPr lang="el-GR" sz="1600" u="sng" dirty="0" smtClean="0"/>
          </a:p>
          <a:p>
            <a:pPr marL="0" indent="0">
              <a:buNone/>
            </a:pPr>
            <a:endParaRPr lang="el-GR" sz="1600" b="1" dirty="0" smtClean="0">
              <a:solidFill>
                <a:srgbClr val="FFFF00"/>
              </a:solidFill>
            </a:endParaRPr>
          </a:p>
          <a:p>
            <a:pPr marL="0" indent="0">
              <a:buNone/>
            </a:pPr>
            <a:r>
              <a:rPr lang="el-GR" sz="1600" b="1" dirty="0" smtClean="0">
                <a:solidFill>
                  <a:srgbClr val="FFFF00"/>
                </a:solidFill>
              </a:rPr>
              <a:t>Διατήρηση </a:t>
            </a:r>
            <a:r>
              <a:rPr lang="el-GR" sz="1600" b="1" dirty="0">
                <a:solidFill>
                  <a:srgbClr val="FFFF00"/>
                </a:solidFill>
              </a:rPr>
              <a:t>Σημειωμάτων</a:t>
            </a:r>
            <a:endParaRPr lang="el-GR" sz="1600" dirty="0">
              <a:solidFill>
                <a:srgbClr val="FFFF00"/>
              </a:solidFill>
            </a:endParaRPr>
          </a:p>
          <a:p>
            <a:pPr>
              <a:spcBef>
                <a:spcPts val="0"/>
              </a:spcBef>
            </a:pPr>
            <a:r>
              <a:rPr lang="el-GR" sz="1600" dirty="0"/>
              <a:t>Οποιαδήποτε αναπαραγωγή ή διασκευή του υλικού θα πρέπει να συμπεριλαμβάνει:</a:t>
            </a:r>
          </a:p>
          <a:p>
            <a:pPr lvl="0">
              <a:spcBef>
                <a:spcPts val="0"/>
              </a:spcBef>
            </a:pPr>
            <a:r>
              <a:rPr lang="el-GR" sz="1600" dirty="0"/>
              <a:t>Το Σημείωμα Αναφοράς</a:t>
            </a:r>
          </a:p>
          <a:p>
            <a:pPr lvl="0">
              <a:spcBef>
                <a:spcPts val="0"/>
              </a:spcBef>
            </a:pPr>
            <a:r>
              <a:rPr lang="el-GR" sz="1600" dirty="0"/>
              <a:t>Το Σημείωμα </a:t>
            </a:r>
            <a:r>
              <a:rPr lang="el-GR" sz="1600" dirty="0" smtClean="0"/>
              <a:t> </a:t>
            </a:r>
            <a:r>
              <a:rPr lang="el-GR" sz="1600" dirty="0" err="1" smtClean="0"/>
              <a:t>Αδειοδότησης</a:t>
            </a:r>
            <a:endParaRPr lang="el-GR" sz="1600" dirty="0"/>
          </a:p>
          <a:p>
            <a:pPr lvl="0">
              <a:spcBef>
                <a:spcPts val="0"/>
              </a:spcBef>
            </a:pPr>
            <a:r>
              <a:rPr lang="el-GR" sz="1600" dirty="0"/>
              <a:t>Τη δήλωση διατήρησης Σημειωμάτων</a:t>
            </a:r>
          </a:p>
          <a:p>
            <a:pPr lvl="0">
              <a:spcBef>
                <a:spcPts val="0"/>
              </a:spcBef>
            </a:pPr>
            <a:r>
              <a:rPr lang="el-GR" sz="1600" dirty="0"/>
              <a:t>Το σημείωμα χρήσης έργων τρίτων (εφόσον υπάρχει)</a:t>
            </a:r>
          </a:p>
          <a:p>
            <a:pPr>
              <a:spcBef>
                <a:spcPts val="0"/>
              </a:spcBef>
            </a:pPr>
            <a:r>
              <a:rPr lang="el-GR" sz="1600" dirty="0"/>
              <a:t>μαζί με τους συνοδευόμενους </a:t>
            </a:r>
            <a:r>
              <a:rPr lang="el-GR" sz="1600" dirty="0" err="1"/>
              <a:t>υπερσυνδέσμους</a:t>
            </a:r>
            <a:r>
              <a:rPr lang="el-GR" sz="1600" dirty="0"/>
              <a:t>.</a:t>
            </a:r>
          </a:p>
          <a:p>
            <a:pPr marL="0" indent="0">
              <a:spcBef>
                <a:spcPts val="0"/>
              </a:spcBef>
              <a:buNone/>
            </a:pPr>
            <a:endParaRPr lang="el-GR" sz="1600" dirty="0"/>
          </a:p>
        </p:txBody>
      </p:sp>
      <p:pic>
        <p:nvPicPr>
          <p:cNvPr id="7" name="Εικόνα 6" descr="Περιγραφή: Άδειες χρήσης Creative Common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058" y="2128659"/>
            <a:ext cx="1247775" cy="436245"/>
          </a:xfrm>
          <a:prstGeom prst="rect">
            <a:avLst/>
          </a:prstGeom>
          <a:noFill/>
          <a:ln>
            <a:noFill/>
          </a:ln>
        </p:spPr>
      </p:pic>
      <p:pic>
        <p:nvPicPr>
          <p:cNvPr id="8" name="Picture 10" descr="This material is Open Content"/>
          <p:cNvPicPr/>
          <p:nvPr/>
        </p:nvPicPr>
        <p:blipFill>
          <a:blip r:embed="rId9">
            <a:extLst>
              <a:ext uri="{28A0092B-C50C-407E-A947-70E740481C1C}">
                <a14:useLocalDpi xmlns:a14="http://schemas.microsoft.com/office/drawing/2010/main" val="0"/>
              </a:ext>
            </a:extLst>
          </a:blip>
          <a:srcRect/>
          <a:stretch>
            <a:fillRect/>
          </a:stretch>
        </p:blipFill>
        <p:spPr bwMode="auto">
          <a:xfrm>
            <a:off x="6588224" y="2204864"/>
            <a:ext cx="762000" cy="219075"/>
          </a:xfrm>
          <a:prstGeom prst="rect">
            <a:avLst/>
          </a:prstGeom>
          <a:noFill/>
          <a:ln>
            <a:noFill/>
          </a:ln>
        </p:spPr>
      </p:pic>
    </p:spTree>
    <p:extLst>
      <p:ext uri="{BB962C8B-B14F-4D97-AF65-F5344CB8AC3E}">
        <p14:creationId xmlns:p14="http://schemas.microsoft.com/office/powerpoint/2010/main" val="1734211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a:xfrm>
            <a:off x="214313" y="274638"/>
            <a:ext cx="8643937" cy="1143000"/>
          </a:xfrm>
        </p:spPr>
        <p:txBody>
          <a:bodyPr/>
          <a:lstStyle/>
          <a:p>
            <a:pPr eaLnBrk="1" hangingPunct="1"/>
            <a:r>
              <a:rPr lang="el-GR" sz="3200" dirty="0" smtClean="0">
                <a:solidFill>
                  <a:srgbClr val="FFFF00"/>
                </a:solidFill>
              </a:rPr>
              <a:t>Κόστος ανάπτυξης </a:t>
            </a:r>
            <a:r>
              <a:rPr lang="el-GR" sz="3200" dirty="0" err="1" smtClean="0">
                <a:solidFill>
                  <a:srgbClr val="FFFF00"/>
                </a:solidFill>
              </a:rPr>
              <a:t>προσβάσιμου</a:t>
            </a:r>
            <a:r>
              <a:rPr lang="el-GR" sz="3200" dirty="0" smtClean="0">
                <a:solidFill>
                  <a:srgbClr val="FFFF00"/>
                </a:solidFill>
              </a:rPr>
              <a:t> περιεχομένου</a:t>
            </a:r>
          </a:p>
        </p:txBody>
      </p:sp>
      <p:sp>
        <p:nvSpPr>
          <p:cNvPr id="34818" name="2 - Θέση περιεχομένου"/>
          <p:cNvSpPr>
            <a:spLocks noGrp="1"/>
          </p:cNvSpPr>
          <p:nvPr>
            <p:ph idx="1"/>
          </p:nvPr>
        </p:nvSpPr>
        <p:spPr/>
        <p:txBody>
          <a:bodyPr/>
          <a:lstStyle/>
          <a:p>
            <a:pPr eaLnBrk="1" hangingPunct="1"/>
            <a:r>
              <a:rPr lang="el-GR" b="1" dirty="0" smtClean="0"/>
              <a:t>Από τον αρχικό σχεδιασμό</a:t>
            </a:r>
          </a:p>
          <a:p>
            <a:pPr lvl="1" eaLnBrk="1" hangingPunct="1"/>
            <a:r>
              <a:rPr lang="el-GR" dirty="0" smtClean="0"/>
              <a:t>Εφαρμογή της αρχής «Σχεδίαση για όλους»</a:t>
            </a:r>
          </a:p>
          <a:p>
            <a:pPr lvl="1" eaLnBrk="1" hangingPunct="1"/>
            <a:r>
              <a:rPr lang="el-GR" dirty="0" smtClean="0"/>
              <a:t>Μικρότερο από +2% του συνολικού κόστους</a:t>
            </a:r>
          </a:p>
          <a:p>
            <a:pPr eaLnBrk="1" hangingPunct="1"/>
            <a:endParaRPr lang="el-GR" dirty="0" smtClean="0"/>
          </a:p>
          <a:p>
            <a:pPr eaLnBrk="1" hangingPunct="1"/>
            <a:r>
              <a:rPr lang="el-GR" b="1" dirty="0" smtClean="0"/>
              <a:t>Εκ των υστέρων τροποποιήσεις</a:t>
            </a:r>
          </a:p>
          <a:p>
            <a:pPr lvl="1" eaLnBrk="1" hangingPunct="1"/>
            <a:r>
              <a:rPr lang="el-GR" dirty="0" smtClean="0"/>
              <a:t>Μπορεί να φτάσει και το 30% του κόστους που δαπανήθηκε</a:t>
            </a:r>
          </a:p>
          <a:p>
            <a:pPr lvl="1" eaLnBrk="1" hangingPunct="1">
              <a:buNone/>
            </a:pPr>
            <a:endParaRPr lang="el-GR" sz="1800" b="1" dirty="0" smtClean="0">
              <a:solidFill>
                <a:srgbClr val="00B0F0"/>
              </a:solidFill>
            </a:endParaRPr>
          </a:p>
          <a:p>
            <a:pPr lvl="1" eaLnBrk="1" hangingPunct="1"/>
            <a:endParaRPr lang="el-GR"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457200" y="0"/>
            <a:ext cx="8229600" cy="1143000"/>
          </a:xfrm>
        </p:spPr>
        <p:txBody>
          <a:bodyPr rtlCol="0">
            <a:normAutofit fontScale="90000"/>
          </a:bodyPr>
          <a:lstStyle/>
          <a:p>
            <a:pPr eaLnBrk="1" fontAlgn="auto" hangingPunct="1">
              <a:spcAft>
                <a:spcPts val="0"/>
              </a:spcAft>
              <a:defRPr/>
            </a:pPr>
            <a:r>
              <a:rPr lang="el-GR" sz="4000" dirty="0">
                <a:solidFill>
                  <a:srgbClr val="FFFF00"/>
                </a:solidFill>
              </a:rPr>
              <a:t>Σχεδίαση για Όλους </a:t>
            </a:r>
            <a:r>
              <a:rPr lang="en-US" sz="4000" dirty="0">
                <a:solidFill>
                  <a:srgbClr val="FFFF00"/>
                </a:solidFill>
              </a:rPr>
              <a:t/>
            </a:r>
            <a:br>
              <a:rPr lang="en-US" sz="4000" dirty="0">
                <a:solidFill>
                  <a:srgbClr val="FFFF00"/>
                </a:solidFill>
              </a:rPr>
            </a:br>
            <a:r>
              <a:rPr lang="en-US" sz="4000" dirty="0">
                <a:solidFill>
                  <a:srgbClr val="FFFF00"/>
                </a:solidFill>
              </a:rPr>
              <a:t>(Design for All – D4All)</a:t>
            </a:r>
          </a:p>
        </p:txBody>
      </p:sp>
      <p:sp>
        <p:nvSpPr>
          <p:cNvPr id="35842" name="Rectangle 3"/>
          <p:cNvSpPr>
            <a:spLocks noGrp="1" noChangeArrowheads="1"/>
          </p:cNvSpPr>
          <p:nvPr>
            <p:ph type="body" idx="1"/>
          </p:nvPr>
        </p:nvSpPr>
        <p:spPr>
          <a:xfrm>
            <a:off x="684213" y="1357313"/>
            <a:ext cx="8102600" cy="5095875"/>
          </a:xfrm>
        </p:spPr>
        <p:txBody>
          <a:bodyPr/>
          <a:lstStyle/>
          <a:p>
            <a:pPr marL="838200" lvl="1" indent="-381000" eaLnBrk="1" hangingPunct="1">
              <a:lnSpc>
                <a:spcPct val="80000"/>
              </a:lnSpc>
              <a:buFont typeface="Arial" charset="0"/>
              <a:buNone/>
            </a:pPr>
            <a:r>
              <a:rPr lang="el-GR" sz="2000" dirty="0" smtClean="0"/>
              <a:t>Ισοδύναμοι όροι: </a:t>
            </a:r>
          </a:p>
          <a:p>
            <a:pPr marL="1257300" lvl="2" indent="-342900" eaLnBrk="1" hangingPunct="1">
              <a:lnSpc>
                <a:spcPct val="80000"/>
              </a:lnSpc>
            </a:pPr>
            <a:r>
              <a:rPr lang="el-GR" sz="1800" dirty="0" smtClean="0"/>
              <a:t>Καθολική Σχεδίαση  </a:t>
            </a:r>
          </a:p>
          <a:p>
            <a:pPr marL="1257300" lvl="2" indent="-342900" eaLnBrk="1" hangingPunct="1">
              <a:lnSpc>
                <a:spcPct val="80000"/>
              </a:lnSpc>
            </a:pPr>
            <a:r>
              <a:rPr lang="el-GR" sz="1800" dirty="0" smtClean="0"/>
              <a:t>Σχεδίαση Ενσωμάτωσης (</a:t>
            </a:r>
            <a:r>
              <a:rPr lang="en-US" sz="1800" dirty="0" smtClean="0"/>
              <a:t>inclusive design) </a:t>
            </a:r>
            <a:endParaRPr lang="el-GR" sz="1800" i="1" dirty="0" smtClean="0"/>
          </a:p>
          <a:p>
            <a:pPr marL="457200" indent="-457200" eaLnBrk="1" hangingPunct="1">
              <a:lnSpc>
                <a:spcPct val="80000"/>
              </a:lnSpc>
              <a:buFont typeface="Wingdings" pitchFamily="2" charset="2"/>
              <a:buNone/>
            </a:pPr>
            <a:endParaRPr lang="el-GR" altLang="en-US" sz="2400" b="1" dirty="0" smtClean="0"/>
          </a:p>
          <a:p>
            <a:pPr marL="457200" indent="-457200" eaLnBrk="1" hangingPunct="1">
              <a:lnSpc>
                <a:spcPct val="80000"/>
              </a:lnSpc>
              <a:spcBef>
                <a:spcPct val="70000"/>
              </a:spcBef>
            </a:pPr>
            <a:r>
              <a:rPr lang="el-GR" altLang="en-US" sz="2400" dirty="0" smtClean="0"/>
              <a:t>Η ενσυνείδητη  και συστηματική προσπάθεια της εκ των προτέρων εφαρμογής αρχών, μεθόδων και εργαλείων με σκοπό την ανάπτυξη προϊόντων και υπηρεσιών Πληροφορικής και Τηλεπικοινωνιών που είναι </a:t>
            </a:r>
            <a:r>
              <a:rPr lang="el-GR" altLang="en-US" sz="2400" dirty="0" err="1" smtClean="0"/>
              <a:t>προσβάσιμα</a:t>
            </a:r>
            <a:r>
              <a:rPr lang="el-GR" altLang="en-US" sz="2400" dirty="0" smtClean="0"/>
              <a:t> και χρηστικά από όλους τους πολίτες και επομένως η αποφυγή της ανάγκης εκ των υστέρων προσαρμογών ή εξειδικευμένης σχεδίασης.</a:t>
            </a:r>
          </a:p>
          <a:p>
            <a:pPr marL="457200" indent="-457200" eaLnBrk="1" hangingPunct="1">
              <a:lnSpc>
                <a:spcPct val="80000"/>
              </a:lnSpc>
              <a:spcBef>
                <a:spcPct val="70000"/>
              </a:spcBef>
            </a:pPr>
            <a:endParaRPr lang="el-GR" sz="2400" dirty="0" smtClean="0"/>
          </a:p>
          <a:p>
            <a:pPr marL="457200" indent="-457200" eaLnBrk="1" hangingPunct="1">
              <a:lnSpc>
                <a:spcPct val="80000"/>
              </a:lnSpc>
              <a:spcBef>
                <a:spcPct val="70000"/>
              </a:spcBef>
            </a:pPr>
            <a:r>
              <a:rPr lang="el-GR" sz="2400" dirty="0" smtClean="0">
                <a:solidFill>
                  <a:srgbClr val="00B0F0"/>
                </a:solidFill>
              </a:rPr>
              <a:t>Η διαδικασία σχεδίασης που μεγιστοποιεί τη δυνατότητα αποδοχής</a:t>
            </a:r>
          </a:p>
          <a:p>
            <a:pPr marL="457200" indent="-457200" eaLnBrk="1" hangingPunct="1">
              <a:lnSpc>
                <a:spcPct val="80000"/>
              </a:lnSpc>
              <a:spcBef>
                <a:spcPct val="70000"/>
              </a:spcBef>
            </a:pPr>
            <a:endParaRPr lang="en-US" altLang="en-US" sz="2400" dirty="0" smtClean="0"/>
          </a:p>
          <a:p>
            <a:pPr marL="457200" indent="-457200" eaLnBrk="1" hangingPunct="1">
              <a:lnSpc>
                <a:spcPct val="80000"/>
              </a:lnSpc>
            </a:pPr>
            <a:endParaRPr lang="el-GR" sz="2400" dirty="0" smtClean="0"/>
          </a:p>
          <a:p>
            <a:pPr marL="457200" indent="-457200"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 y="274638"/>
            <a:ext cx="9144000" cy="850106"/>
          </a:xfrm>
        </p:spPr>
        <p:txBody>
          <a:bodyPr rtlCol="0">
            <a:normAutofit/>
          </a:bodyPr>
          <a:lstStyle/>
          <a:p>
            <a:pPr eaLnBrk="1" fontAlgn="auto" hangingPunct="1">
              <a:spcAft>
                <a:spcPts val="0"/>
              </a:spcAft>
              <a:defRPr/>
            </a:pPr>
            <a:r>
              <a:rPr lang="el-GR" sz="2900" dirty="0" smtClean="0">
                <a:solidFill>
                  <a:srgbClr val="FFFF00"/>
                </a:solidFill>
              </a:rPr>
              <a:t>Κέρδη από τη δημιουργία </a:t>
            </a:r>
            <a:r>
              <a:rPr lang="el-GR" sz="2900" dirty="0" err="1" smtClean="0">
                <a:solidFill>
                  <a:srgbClr val="FFFF00"/>
                </a:solidFill>
              </a:rPr>
              <a:t>προσβάσιμου</a:t>
            </a:r>
            <a:r>
              <a:rPr lang="el-GR" sz="2900" dirty="0" smtClean="0">
                <a:solidFill>
                  <a:srgbClr val="FFFF00"/>
                </a:solidFill>
              </a:rPr>
              <a:t> περιεχομένου</a:t>
            </a:r>
            <a:endParaRPr lang="el-GR" sz="2900" dirty="0"/>
          </a:p>
        </p:txBody>
      </p:sp>
      <p:sp>
        <p:nvSpPr>
          <p:cNvPr id="3" name="2 - Θέση περιεχομένου"/>
          <p:cNvSpPr>
            <a:spLocks noGrp="1"/>
          </p:cNvSpPr>
          <p:nvPr>
            <p:ph idx="1"/>
          </p:nvPr>
        </p:nvSpPr>
        <p:spPr>
          <a:xfrm>
            <a:off x="457200" y="1428750"/>
            <a:ext cx="8229600" cy="4697413"/>
          </a:xfrm>
        </p:spPr>
        <p:txBody>
          <a:bodyPr rtlCol="0">
            <a:normAutofit fontScale="77500" lnSpcReduction="20000"/>
          </a:bodyPr>
          <a:lstStyle/>
          <a:p>
            <a:pPr eaLnBrk="1" fontAlgn="auto" hangingPunct="1">
              <a:spcAft>
                <a:spcPts val="0"/>
              </a:spcAft>
              <a:buFont typeface="Arial" pitchFamily="34" charset="0"/>
              <a:buChar char="•"/>
              <a:defRPr/>
            </a:pPr>
            <a:r>
              <a:rPr lang="el-GR" b="1" dirty="0" smtClean="0"/>
              <a:t>Η αύξηση της δυνατότητας χρήσης από περισσότερους ανθρώπους</a:t>
            </a:r>
            <a:r>
              <a:rPr lang="en-US" b="1" dirty="0" smtClean="0"/>
              <a:t> </a:t>
            </a:r>
            <a:r>
              <a:rPr lang="el-GR" b="1" dirty="0" smtClean="0"/>
              <a:t> </a:t>
            </a:r>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l-GR" b="1" dirty="0" smtClean="0"/>
              <a:t>Αύξηση της δυνατότητας εύρεσης του περιεχομένου μέσω μηχανισμών αναζήτησης </a:t>
            </a:r>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l-GR" b="1" dirty="0" smtClean="0"/>
              <a:t>Αύξηση δυνατότητας χρήσης σε περισσότερες καταστάσεις</a:t>
            </a:r>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l-GR" b="1" dirty="0" smtClean="0"/>
              <a:t>Αύξηση χρηστικότητας</a:t>
            </a:r>
          </a:p>
          <a:p>
            <a:pPr eaLnBrk="1" fontAlgn="auto" hangingPunct="1">
              <a:spcAft>
                <a:spcPts val="0"/>
              </a:spcAft>
              <a:buFont typeface="Arial" pitchFamily="34" charset="0"/>
              <a:buChar char="•"/>
              <a:defRPr/>
            </a:pPr>
            <a:endParaRPr lang="en-US" b="1" dirty="0" smtClean="0"/>
          </a:p>
          <a:p>
            <a:pPr eaLnBrk="1" fontAlgn="auto" hangingPunct="1">
              <a:spcAft>
                <a:spcPts val="0"/>
              </a:spcAft>
              <a:buFont typeface="Arial" pitchFamily="34" charset="0"/>
              <a:buChar char="•"/>
              <a:defRPr/>
            </a:pPr>
            <a:r>
              <a:rPr lang="el-GR" b="1" dirty="0" smtClean="0"/>
              <a:t>Αύξηση της θετικής εικόνας του Ιδρύματος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a:xfrm>
            <a:off x="142875" y="0"/>
            <a:ext cx="9001125" cy="1143000"/>
          </a:xfrm>
        </p:spPr>
        <p:txBody>
          <a:bodyPr/>
          <a:lstStyle/>
          <a:p>
            <a:pPr eaLnBrk="1" hangingPunct="1"/>
            <a:r>
              <a:rPr lang="el-GR" sz="2800" dirty="0" smtClean="0">
                <a:solidFill>
                  <a:srgbClr val="FFFF00"/>
                </a:solidFill>
              </a:rPr>
              <a:t>Κέρδη από τη δημιουργία </a:t>
            </a:r>
            <a:r>
              <a:rPr lang="el-GR" sz="2800" dirty="0" err="1" smtClean="0">
                <a:solidFill>
                  <a:srgbClr val="FFFF00"/>
                </a:solidFill>
              </a:rPr>
              <a:t>προσβάσιμου</a:t>
            </a:r>
            <a:r>
              <a:rPr lang="el-GR" sz="2800" dirty="0" smtClean="0">
                <a:solidFill>
                  <a:srgbClr val="FFFF00"/>
                </a:solidFill>
              </a:rPr>
              <a:t> περιεχομένου</a:t>
            </a:r>
          </a:p>
        </p:txBody>
      </p:sp>
      <p:sp>
        <p:nvSpPr>
          <p:cNvPr id="3" name="2 - Θέση περιεχομένου"/>
          <p:cNvSpPr>
            <a:spLocks noGrp="1"/>
          </p:cNvSpPr>
          <p:nvPr>
            <p:ph idx="1"/>
          </p:nvPr>
        </p:nvSpPr>
        <p:spPr>
          <a:xfrm>
            <a:off x="457200" y="1214438"/>
            <a:ext cx="8229600" cy="5214937"/>
          </a:xfrm>
        </p:spPr>
        <p:txBody>
          <a:bodyPr rtlCol="0">
            <a:normAutofit fontScale="70000" lnSpcReduction="20000"/>
          </a:bodyPr>
          <a:lstStyle/>
          <a:p>
            <a:pPr eaLnBrk="1" fontAlgn="auto" hangingPunct="1">
              <a:spcAft>
                <a:spcPts val="0"/>
              </a:spcAft>
              <a:buFont typeface="Arial" pitchFamily="34" charset="0"/>
              <a:buChar char="•"/>
              <a:defRPr/>
            </a:pPr>
            <a:r>
              <a:rPr lang="el-GR" b="1" dirty="0" smtClean="0"/>
              <a:t>Μείωση του κόστους συντήρησης του περιεχομένου</a:t>
            </a:r>
            <a:endParaRPr lang="en-US" dirty="0" smtClean="0"/>
          </a:p>
          <a:p>
            <a:pPr eaLnBrk="1" fontAlgn="auto" hangingPunct="1">
              <a:spcAft>
                <a:spcPts val="0"/>
              </a:spcAft>
              <a:buFont typeface="Arial" pitchFamily="34" charset="0"/>
              <a:buChar char="•"/>
              <a:defRPr/>
            </a:pPr>
            <a:endParaRPr lang="el-GR" b="1" dirty="0" smtClean="0"/>
          </a:p>
          <a:p>
            <a:pPr eaLnBrk="1" fontAlgn="auto" hangingPunct="1">
              <a:spcAft>
                <a:spcPts val="0"/>
              </a:spcAft>
              <a:buFont typeface="Arial" pitchFamily="34" charset="0"/>
              <a:buChar char="•"/>
              <a:defRPr/>
            </a:pPr>
            <a:r>
              <a:rPr lang="el-GR" b="1" dirty="0" smtClean="0"/>
              <a:t>Μείωση του συνολικού όγκου αποθήκευσης του περιεχομένου στους εξυπηρετητές </a:t>
            </a:r>
            <a:r>
              <a:rPr lang="en-US" b="1" dirty="0" smtClean="0"/>
              <a:t>(servers) </a:t>
            </a:r>
            <a:r>
              <a:rPr lang="el-GR" b="1" dirty="0" smtClean="0"/>
              <a:t>των ιστοθέσεων</a:t>
            </a:r>
          </a:p>
          <a:p>
            <a:pPr eaLnBrk="1" fontAlgn="auto" hangingPunct="1">
              <a:spcAft>
                <a:spcPts val="0"/>
              </a:spcAft>
              <a:buFont typeface="Arial" pitchFamily="34" charset="0"/>
              <a:buChar char="•"/>
              <a:defRPr/>
            </a:pPr>
            <a:endParaRPr lang="el-GR" b="1" dirty="0" smtClean="0"/>
          </a:p>
          <a:p>
            <a:pPr eaLnBrk="1" fontAlgn="auto" hangingPunct="1">
              <a:spcAft>
                <a:spcPts val="0"/>
              </a:spcAft>
              <a:buFont typeface="Arial" pitchFamily="34" charset="0"/>
              <a:buChar char="•"/>
              <a:defRPr/>
            </a:pPr>
            <a:r>
              <a:rPr lang="el-GR" b="1" dirty="0" smtClean="0"/>
              <a:t>Μείωση της ανάγκης δημιουργίας πολλαπλών εκδόσεων του περιεχομένου (π.χ. για φορητές συσκευές)</a:t>
            </a:r>
            <a:endParaRPr lang="en-US" dirty="0" smtClean="0"/>
          </a:p>
          <a:p>
            <a:pPr eaLnBrk="1" fontAlgn="auto" hangingPunct="1">
              <a:spcAft>
                <a:spcPts val="0"/>
              </a:spcAft>
              <a:buFont typeface="Arial" pitchFamily="34" charset="0"/>
              <a:buChar char="•"/>
              <a:defRPr/>
            </a:pPr>
            <a:endParaRPr lang="el-GR" b="1" dirty="0" smtClean="0"/>
          </a:p>
          <a:p>
            <a:pPr eaLnBrk="1" fontAlgn="auto" hangingPunct="1">
              <a:spcAft>
                <a:spcPts val="0"/>
              </a:spcAft>
              <a:buFont typeface="Arial" pitchFamily="34" charset="0"/>
              <a:buChar char="•"/>
              <a:defRPr/>
            </a:pPr>
            <a:r>
              <a:rPr lang="el-GR" dirty="0" smtClean="0"/>
              <a:t>Μείωση του κόστους των προστίμων και των δικαστικών εξόδων  λόγω της μη συμμόρφωσης, στις χώρες που υπάρχει σχετική νομοθεσία</a:t>
            </a:r>
            <a:r>
              <a:rPr lang="en-US" dirty="0" smtClean="0"/>
              <a:t> </a:t>
            </a:r>
            <a:endParaRPr lang="el-GR" dirty="0" smtClean="0"/>
          </a:p>
          <a:p>
            <a:pPr eaLnBrk="1" fontAlgn="auto" hangingPunct="1">
              <a:spcAft>
                <a:spcPts val="0"/>
              </a:spcAft>
              <a:buFont typeface="Arial" pitchFamily="34" charset="0"/>
              <a:buChar char="•"/>
              <a:defRPr/>
            </a:pPr>
            <a:endParaRPr lang="el-GR" b="1" dirty="0" smtClean="0"/>
          </a:p>
          <a:p>
            <a:pPr eaLnBrk="1" fontAlgn="auto" hangingPunct="1">
              <a:spcAft>
                <a:spcPts val="0"/>
              </a:spcAft>
              <a:buFont typeface="Arial" pitchFamily="34" charset="0"/>
              <a:buChar char="•"/>
              <a:defRPr/>
            </a:pPr>
            <a:r>
              <a:rPr lang="el-GR" b="1" dirty="0" smtClean="0"/>
              <a:t>Μείωση του κόστους παραγωγής περιεχομένου σε  εναλλακτικές μορφές, </a:t>
            </a:r>
            <a:r>
              <a:rPr lang="el-GR" dirty="0" smtClean="0"/>
              <a:t>π.χ. παραγωγή ακουστικών βιβλίων</a:t>
            </a:r>
            <a:r>
              <a:rPr lang="en-US" dirty="0" smtClean="0"/>
              <a:t> </a:t>
            </a:r>
            <a:endParaRPr lang="el-GR" dirty="0" smtClean="0"/>
          </a:p>
          <a:p>
            <a:pPr eaLnBrk="1" fontAlgn="auto" hangingPunct="1">
              <a:spcAft>
                <a:spcPts val="0"/>
              </a:spcAft>
              <a:buFont typeface="Arial" pitchFamily="34" charset="0"/>
              <a:buChar char="•"/>
              <a:defRPr/>
            </a:pPr>
            <a:endParaRPr lang="el-GR"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a:xfrm>
            <a:off x="500063" y="0"/>
            <a:ext cx="8229600" cy="1143000"/>
          </a:xfrm>
        </p:spPr>
        <p:txBody>
          <a:bodyPr/>
          <a:lstStyle/>
          <a:p>
            <a:pPr eaLnBrk="1" hangingPunct="1"/>
            <a:r>
              <a:rPr lang="el-GR" dirty="0" smtClean="0">
                <a:solidFill>
                  <a:srgbClr val="FFFF00"/>
                </a:solidFill>
              </a:rPr>
              <a:t>Κοινωνική Πλευρά</a:t>
            </a:r>
          </a:p>
        </p:txBody>
      </p:sp>
      <p:sp>
        <p:nvSpPr>
          <p:cNvPr id="3" name="2 - Θέση περιεχομένου"/>
          <p:cNvSpPr>
            <a:spLocks noGrp="1"/>
          </p:cNvSpPr>
          <p:nvPr>
            <p:ph idx="1"/>
          </p:nvPr>
        </p:nvSpPr>
        <p:spPr>
          <a:xfrm>
            <a:off x="500063" y="1285875"/>
            <a:ext cx="8229600" cy="4951437"/>
          </a:xfrm>
        </p:spPr>
        <p:txBody>
          <a:bodyPr rtlCol="0">
            <a:normAutofit fontScale="92500" lnSpcReduction="20000"/>
          </a:bodyPr>
          <a:lstStyle/>
          <a:p>
            <a:pPr eaLnBrk="1" fontAlgn="auto" hangingPunct="1">
              <a:spcAft>
                <a:spcPts val="0"/>
              </a:spcAft>
              <a:buFont typeface="Arial" pitchFamily="34" charset="0"/>
              <a:buNone/>
              <a:defRPr/>
            </a:pPr>
            <a:r>
              <a:rPr lang="el-GR" b="1" dirty="0" smtClean="0"/>
              <a:t>Η προσβασιμότητα του περιεχομένου:</a:t>
            </a:r>
          </a:p>
          <a:p>
            <a:pPr eaLnBrk="1" fontAlgn="auto" hangingPunct="1">
              <a:spcAft>
                <a:spcPts val="0"/>
              </a:spcAft>
              <a:buFont typeface="Arial" pitchFamily="34" charset="0"/>
              <a:buNone/>
              <a:defRPr/>
            </a:pPr>
            <a:endParaRPr lang="el-GR" b="1" dirty="0" smtClean="0"/>
          </a:p>
          <a:p>
            <a:pPr lvl="1" eaLnBrk="1" fontAlgn="auto" hangingPunct="1">
              <a:spcAft>
                <a:spcPts val="0"/>
              </a:spcAft>
              <a:buFont typeface="Arial" pitchFamily="34" charset="0"/>
              <a:buChar char="•"/>
              <a:defRPr/>
            </a:pPr>
            <a:r>
              <a:rPr lang="el-GR" sz="3500" b="1" dirty="0" smtClean="0"/>
              <a:t>αποτελεί ουσιαστικό παράγοντα παροχής  ίσων ευκαιριών</a:t>
            </a:r>
          </a:p>
          <a:p>
            <a:pPr lvl="1" eaLnBrk="1" fontAlgn="auto" hangingPunct="1">
              <a:spcAft>
                <a:spcPts val="0"/>
              </a:spcAft>
              <a:buFont typeface="Arial" pitchFamily="34" charset="0"/>
              <a:buChar char="•"/>
              <a:defRPr/>
            </a:pPr>
            <a:endParaRPr lang="el-GR" sz="3500" b="1" dirty="0" smtClean="0"/>
          </a:p>
          <a:p>
            <a:pPr lvl="1" eaLnBrk="1" fontAlgn="auto" hangingPunct="1">
              <a:spcAft>
                <a:spcPts val="0"/>
              </a:spcAft>
              <a:buFont typeface="Arial" pitchFamily="34" charset="0"/>
              <a:buChar char="•"/>
              <a:defRPr/>
            </a:pPr>
            <a:r>
              <a:rPr lang="el-GR" sz="3500" b="1" dirty="0" smtClean="0"/>
              <a:t>συμβάλει στη μείωση του ψηφιακού χάσματος</a:t>
            </a:r>
          </a:p>
          <a:p>
            <a:pPr lvl="1" eaLnBrk="1" fontAlgn="auto" hangingPunct="1">
              <a:spcAft>
                <a:spcPts val="0"/>
              </a:spcAft>
              <a:buFont typeface="Arial" pitchFamily="34" charset="0"/>
              <a:buNone/>
              <a:defRPr/>
            </a:pPr>
            <a:r>
              <a:rPr lang="en-US" sz="3500" b="1" dirty="0" smtClean="0"/>
              <a:t> </a:t>
            </a:r>
          </a:p>
          <a:p>
            <a:pPr lvl="1" eaLnBrk="1" fontAlgn="auto" hangingPunct="1">
              <a:spcAft>
                <a:spcPts val="0"/>
              </a:spcAft>
              <a:buFont typeface="Arial" pitchFamily="34" charset="0"/>
              <a:buChar char="•"/>
              <a:defRPr/>
            </a:pPr>
            <a:r>
              <a:rPr lang="el-GR" sz="3500" b="1" dirty="0" smtClean="0"/>
              <a:t>συμπεριλαμβάνεται στη Κοινωνική Ευθύνη του </a:t>
            </a:r>
            <a:r>
              <a:rPr lang="el-GR" sz="3500" b="1" dirty="0" err="1" smtClean="0"/>
              <a:t>ίδρύματος</a:t>
            </a:r>
            <a:endParaRPr lang="el-GR" sz="3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142875"/>
            <a:ext cx="8658225" cy="296863"/>
          </a:xfrm>
        </p:spPr>
        <p:txBody>
          <a:bodyPr/>
          <a:lstStyle/>
          <a:p>
            <a:pPr eaLnBrk="1" hangingPunct="1"/>
            <a:r>
              <a:rPr lang="el-GR" sz="2400" b="1" dirty="0" smtClean="0">
                <a:solidFill>
                  <a:srgbClr val="FFFF00"/>
                </a:solidFill>
              </a:rPr>
              <a:t>Συστατικά του Ιστού στα οποία απευθύνεται η προσβασιμότητα</a:t>
            </a:r>
          </a:p>
        </p:txBody>
      </p:sp>
      <p:sp>
        <p:nvSpPr>
          <p:cNvPr id="6" name="5 - Θέση περιεχομένου"/>
          <p:cNvSpPr>
            <a:spLocks noGrp="1"/>
          </p:cNvSpPr>
          <p:nvPr>
            <p:ph sz="half" idx="1"/>
          </p:nvPr>
        </p:nvSpPr>
        <p:spPr>
          <a:xfrm>
            <a:off x="142875" y="4214813"/>
            <a:ext cx="4357688" cy="2286000"/>
          </a:xfrm>
        </p:spPr>
        <p:txBody>
          <a:bodyPr rtlCol="0">
            <a:normAutofit/>
          </a:bodyPr>
          <a:lstStyle/>
          <a:p>
            <a:pPr eaLnBrk="1" fontAlgn="auto" hangingPunct="1">
              <a:lnSpc>
                <a:spcPct val="80000"/>
              </a:lnSpc>
              <a:spcAft>
                <a:spcPts val="0"/>
              </a:spcAft>
              <a:buFont typeface="Arial" pitchFamily="34" charset="0"/>
              <a:buNone/>
              <a:defRPr/>
            </a:pPr>
            <a:r>
              <a:rPr lang="el-GR" sz="1800" b="1" dirty="0" smtClean="0">
                <a:solidFill>
                  <a:schemeClr val="accent3">
                    <a:lumMod val="40000"/>
                    <a:lumOff val="60000"/>
                  </a:schemeClr>
                </a:solidFill>
              </a:rPr>
              <a:t>         Επαγγελματίες Ιστοσελίδων</a:t>
            </a:r>
            <a:r>
              <a:rPr lang="el-GR" sz="1400" b="1" dirty="0" smtClean="0">
                <a:solidFill>
                  <a:schemeClr val="accent3">
                    <a:lumMod val="40000"/>
                    <a:lumOff val="60000"/>
                  </a:schemeClr>
                </a:solidFill>
              </a:rPr>
              <a:t>: </a:t>
            </a:r>
          </a:p>
          <a:p>
            <a:pPr eaLnBrk="1" fontAlgn="auto" hangingPunct="1">
              <a:lnSpc>
                <a:spcPct val="80000"/>
              </a:lnSpc>
              <a:spcAft>
                <a:spcPts val="0"/>
              </a:spcAft>
              <a:buFont typeface="Arial" pitchFamily="34" charset="0"/>
              <a:buNone/>
              <a:defRPr/>
            </a:pPr>
            <a:r>
              <a:rPr lang="el-GR" sz="1400" dirty="0" smtClean="0">
                <a:solidFill>
                  <a:schemeClr val="accent3">
                    <a:lumMod val="40000"/>
                    <a:lumOff val="60000"/>
                  </a:schemeClr>
                </a:solidFill>
              </a:rPr>
              <a:t>                   σχεδιαστές, συγγραφείς κώδικα, </a:t>
            </a:r>
          </a:p>
          <a:p>
            <a:pPr eaLnBrk="1" fontAlgn="auto" hangingPunct="1">
              <a:lnSpc>
                <a:spcPct val="80000"/>
              </a:lnSpc>
              <a:spcAft>
                <a:spcPts val="0"/>
              </a:spcAft>
              <a:buFont typeface="Arial" pitchFamily="34" charset="0"/>
              <a:buNone/>
              <a:defRPr/>
            </a:pPr>
            <a:r>
              <a:rPr lang="el-GR" sz="1400" dirty="0">
                <a:solidFill>
                  <a:schemeClr val="accent3">
                    <a:lumMod val="40000"/>
                    <a:lumOff val="60000"/>
                  </a:schemeClr>
                </a:solidFill>
              </a:rPr>
              <a:t> </a:t>
            </a:r>
            <a:r>
              <a:rPr lang="el-GR" sz="1400" dirty="0" smtClean="0">
                <a:solidFill>
                  <a:schemeClr val="accent3">
                    <a:lumMod val="40000"/>
                    <a:lumOff val="60000"/>
                  </a:schemeClr>
                </a:solidFill>
              </a:rPr>
              <a:t>                      συγγραφείς περιεχομένου</a:t>
            </a:r>
            <a:r>
              <a:rPr lang="el-GR" sz="1400" b="1" dirty="0" smtClean="0">
                <a:solidFill>
                  <a:schemeClr val="accent3">
                    <a:lumMod val="40000"/>
                    <a:lumOff val="60000"/>
                  </a:schemeClr>
                </a:solidFill>
              </a:rPr>
              <a:t> </a:t>
            </a:r>
            <a:r>
              <a:rPr lang="el-GR" sz="1400" dirty="0" smtClean="0">
                <a:solidFill>
                  <a:schemeClr val="accent3">
                    <a:lumMod val="40000"/>
                    <a:lumOff val="60000"/>
                  </a:schemeClr>
                </a:solidFill>
              </a:rPr>
              <a:t> </a:t>
            </a:r>
          </a:p>
          <a:p>
            <a:pPr eaLnBrk="1" fontAlgn="auto" hangingPunct="1">
              <a:lnSpc>
                <a:spcPct val="80000"/>
              </a:lnSpc>
              <a:spcAft>
                <a:spcPts val="0"/>
              </a:spcAft>
              <a:buFont typeface="Arial" pitchFamily="34" charset="0"/>
              <a:buChar char="•"/>
              <a:defRPr/>
            </a:pPr>
            <a:endParaRPr lang="el-GR" sz="1400" b="1" dirty="0" smtClean="0">
              <a:solidFill>
                <a:schemeClr val="accent3">
                  <a:lumMod val="40000"/>
                  <a:lumOff val="60000"/>
                </a:schemeClr>
              </a:solidFill>
            </a:endParaRPr>
          </a:p>
          <a:p>
            <a:pPr lvl="1" eaLnBrk="1" fontAlgn="auto" hangingPunct="1">
              <a:lnSpc>
                <a:spcPct val="80000"/>
              </a:lnSpc>
              <a:spcAft>
                <a:spcPts val="0"/>
              </a:spcAft>
              <a:buFont typeface="Arial" pitchFamily="34" charset="0"/>
              <a:buChar char="–"/>
              <a:defRPr/>
            </a:pPr>
            <a:r>
              <a:rPr lang="el-GR" sz="1600" b="1" dirty="0" smtClean="0">
                <a:solidFill>
                  <a:schemeClr val="accent3">
                    <a:lumMod val="40000"/>
                    <a:lumOff val="60000"/>
                  </a:schemeClr>
                </a:solidFill>
              </a:rPr>
              <a:t>Εργαλεία συγγραφής Ιστοσελίδων</a:t>
            </a:r>
            <a:r>
              <a:rPr lang="el-GR" sz="1050" dirty="0" smtClean="0">
                <a:solidFill>
                  <a:schemeClr val="accent3">
                    <a:lumMod val="40000"/>
                    <a:lumOff val="60000"/>
                  </a:schemeClr>
                </a:solidFill>
              </a:rPr>
              <a:t> </a:t>
            </a:r>
          </a:p>
          <a:p>
            <a:pPr lvl="1" eaLnBrk="1" fontAlgn="auto" hangingPunct="1">
              <a:lnSpc>
                <a:spcPct val="80000"/>
              </a:lnSpc>
              <a:spcAft>
                <a:spcPts val="0"/>
              </a:spcAft>
              <a:buFont typeface="Arial" pitchFamily="34" charset="0"/>
              <a:buChar char="–"/>
              <a:defRPr/>
            </a:pPr>
            <a:endParaRPr lang="el-GR" sz="1050" b="1" dirty="0" smtClean="0">
              <a:solidFill>
                <a:schemeClr val="accent3">
                  <a:lumMod val="40000"/>
                  <a:lumOff val="60000"/>
                </a:schemeClr>
              </a:solidFill>
            </a:endParaRPr>
          </a:p>
          <a:p>
            <a:pPr lvl="1" eaLnBrk="1" fontAlgn="auto" hangingPunct="1">
              <a:lnSpc>
                <a:spcPct val="80000"/>
              </a:lnSpc>
              <a:spcAft>
                <a:spcPts val="0"/>
              </a:spcAft>
              <a:buFont typeface="Arial" pitchFamily="34" charset="0"/>
              <a:buChar char="–"/>
              <a:defRPr/>
            </a:pPr>
            <a:r>
              <a:rPr lang="el-GR" sz="1600" b="1" dirty="0" smtClean="0">
                <a:solidFill>
                  <a:schemeClr val="accent3">
                    <a:lumMod val="40000"/>
                    <a:lumOff val="60000"/>
                  </a:schemeClr>
                </a:solidFill>
              </a:rPr>
              <a:t>Εργαλεία αξιολόγησης ιστοσελίδων</a:t>
            </a:r>
            <a:r>
              <a:rPr lang="el-GR" sz="1050" b="1" dirty="0" smtClean="0">
                <a:solidFill>
                  <a:schemeClr val="accent3">
                    <a:lumMod val="40000"/>
                    <a:lumOff val="60000"/>
                  </a:schemeClr>
                </a:solidFill>
              </a:rPr>
              <a:t>: </a:t>
            </a:r>
            <a:r>
              <a:rPr lang="el-GR" sz="1050" dirty="0" smtClean="0">
                <a:solidFill>
                  <a:schemeClr val="accent3">
                    <a:lumMod val="40000"/>
                    <a:lumOff val="60000"/>
                  </a:schemeClr>
                </a:solidFill>
              </a:rPr>
              <a:t> </a:t>
            </a:r>
            <a:r>
              <a:rPr lang="el-GR" sz="1400" dirty="0" smtClean="0">
                <a:solidFill>
                  <a:schemeClr val="accent3">
                    <a:lumMod val="40000"/>
                    <a:lumOff val="60000"/>
                  </a:schemeClr>
                </a:solidFill>
              </a:rPr>
              <a:t>Web </a:t>
            </a:r>
            <a:r>
              <a:rPr lang="el-GR" sz="1400" dirty="0" err="1" smtClean="0">
                <a:solidFill>
                  <a:schemeClr val="accent3">
                    <a:lumMod val="40000"/>
                    <a:lumOff val="60000"/>
                  </a:schemeClr>
                </a:solidFill>
              </a:rPr>
              <a:t>accessibility</a:t>
            </a:r>
            <a:r>
              <a:rPr lang="el-GR" sz="1400" dirty="0" smtClean="0">
                <a:solidFill>
                  <a:schemeClr val="accent3">
                    <a:lumMod val="40000"/>
                    <a:lumOff val="60000"/>
                  </a:schemeClr>
                </a:solidFill>
              </a:rPr>
              <a:t> </a:t>
            </a:r>
            <a:r>
              <a:rPr lang="el-GR" sz="1400" dirty="0" err="1" smtClean="0">
                <a:solidFill>
                  <a:schemeClr val="accent3">
                    <a:lumMod val="40000"/>
                    <a:lumOff val="60000"/>
                  </a:schemeClr>
                </a:solidFill>
              </a:rPr>
              <a:t>evaluation</a:t>
            </a:r>
            <a:r>
              <a:rPr lang="el-GR" sz="1400" dirty="0" smtClean="0">
                <a:solidFill>
                  <a:schemeClr val="accent3">
                    <a:lumMod val="40000"/>
                    <a:lumOff val="60000"/>
                  </a:schemeClr>
                </a:solidFill>
              </a:rPr>
              <a:t> </a:t>
            </a:r>
            <a:r>
              <a:rPr lang="el-GR" sz="1400" dirty="0" err="1" smtClean="0">
                <a:solidFill>
                  <a:schemeClr val="accent3">
                    <a:lumMod val="40000"/>
                    <a:lumOff val="60000"/>
                  </a:schemeClr>
                </a:solidFill>
              </a:rPr>
              <a:t>tools</a:t>
            </a:r>
            <a:r>
              <a:rPr lang="el-GR" sz="1400" dirty="0" smtClean="0">
                <a:solidFill>
                  <a:schemeClr val="accent3">
                    <a:lumMod val="40000"/>
                    <a:lumOff val="60000"/>
                  </a:schemeClr>
                </a:solidFill>
              </a:rPr>
              <a:t>, HTML </a:t>
            </a:r>
            <a:r>
              <a:rPr lang="el-GR" sz="1400" dirty="0" err="1" smtClean="0">
                <a:solidFill>
                  <a:schemeClr val="accent3">
                    <a:lumMod val="40000"/>
                    <a:lumOff val="60000"/>
                  </a:schemeClr>
                </a:solidFill>
              </a:rPr>
              <a:t>validators</a:t>
            </a:r>
            <a:r>
              <a:rPr lang="el-GR" sz="1400" dirty="0" smtClean="0">
                <a:solidFill>
                  <a:schemeClr val="accent3">
                    <a:lumMod val="40000"/>
                    <a:lumOff val="60000"/>
                  </a:schemeClr>
                </a:solidFill>
              </a:rPr>
              <a:t>, CSS </a:t>
            </a:r>
            <a:r>
              <a:rPr lang="el-GR" sz="1400" dirty="0" err="1" smtClean="0">
                <a:solidFill>
                  <a:schemeClr val="accent3">
                    <a:lumMod val="40000"/>
                    <a:lumOff val="60000"/>
                  </a:schemeClr>
                </a:solidFill>
              </a:rPr>
              <a:t>validators</a:t>
            </a:r>
            <a:r>
              <a:rPr lang="el-GR" sz="1400" dirty="0" smtClean="0">
                <a:solidFill>
                  <a:schemeClr val="accent3">
                    <a:lumMod val="40000"/>
                    <a:lumOff val="60000"/>
                  </a:schemeClr>
                </a:solidFill>
              </a:rPr>
              <a:t>, </a:t>
            </a:r>
            <a:r>
              <a:rPr lang="el-GR" sz="1400" dirty="0" err="1" smtClean="0">
                <a:solidFill>
                  <a:schemeClr val="accent3">
                    <a:lumMod val="40000"/>
                    <a:lumOff val="60000"/>
                  </a:schemeClr>
                </a:solidFill>
              </a:rPr>
              <a:t>etc</a:t>
            </a:r>
            <a:r>
              <a:rPr lang="el-GR" sz="1050" dirty="0" smtClean="0">
                <a:solidFill>
                  <a:schemeClr val="accent3">
                    <a:lumMod val="40000"/>
                    <a:lumOff val="60000"/>
                  </a:schemeClr>
                </a:solidFill>
              </a:rPr>
              <a:t>. </a:t>
            </a:r>
          </a:p>
          <a:p>
            <a:pPr eaLnBrk="1" fontAlgn="auto" hangingPunct="1">
              <a:spcAft>
                <a:spcPts val="0"/>
              </a:spcAft>
              <a:buFont typeface="Arial" pitchFamily="34" charset="0"/>
              <a:buNone/>
              <a:defRPr/>
            </a:pPr>
            <a:endParaRPr lang="el-GR" dirty="0"/>
          </a:p>
        </p:txBody>
      </p:sp>
      <p:sp>
        <p:nvSpPr>
          <p:cNvPr id="47107" name="6 - Θέση περιεχομένου"/>
          <p:cNvSpPr>
            <a:spLocks noGrp="1"/>
          </p:cNvSpPr>
          <p:nvPr>
            <p:ph sz="half" idx="2"/>
          </p:nvPr>
        </p:nvSpPr>
        <p:spPr>
          <a:xfrm>
            <a:off x="4714875" y="4071938"/>
            <a:ext cx="4429125" cy="2571750"/>
          </a:xfrm>
        </p:spPr>
        <p:txBody>
          <a:bodyPr/>
          <a:lstStyle/>
          <a:p>
            <a:pPr eaLnBrk="1" hangingPunct="1">
              <a:lnSpc>
                <a:spcPct val="80000"/>
              </a:lnSpc>
              <a:buFont typeface="Arial" charset="0"/>
              <a:buNone/>
            </a:pPr>
            <a:r>
              <a:rPr lang="el-GR" sz="1800" b="1" smtClean="0"/>
              <a:t>                                  Χρήστες:</a:t>
            </a:r>
          </a:p>
          <a:p>
            <a:pPr lvl="1" eaLnBrk="1" hangingPunct="1">
              <a:lnSpc>
                <a:spcPct val="80000"/>
              </a:lnSpc>
            </a:pPr>
            <a:r>
              <a:rPr lang="el-GR" sz="1600" b="1" smtClean="0"/>
              <a:t>Φυλλομετρητές Ιστού </a:t>
            </a:r>
            <a:r>
              <a:rPr lang="el-GR" sz="1100" smtClean="0"/>
              <a:t>(</a:t>
            </a:r>
            <a:r>
              <a:rPr lang="en-US" sz="1100" smtClean="0"/>
              <a:t>w</a:t>
            </a:r>
            <a:r>
              <a:rPr lang="el-GR" sz="1100" smtClean="0"/>
              <a:t>eb browsers</a:t>
            </a:r>
            <a:r>
              <a:rPr lang="en-US" sz="1100" smtClean="0"/>
              <a:t>)</a:t>
            </a:r>
            <a:r>
              <a:rPr lang="el-GR" sz="1800" b="1" smtClean="0"/>
              <a:t>, </a:t>
            </a:r>
            <a:r>
              <a:rPr lang="el-GR" sz="1600" b="1" smtClean="0"/>
              <a:t>media players</a:t>
            </a:r>
            <a:r>
              <a:rPr lang="en-US" sz="1600" b="1" smtClean="0"/>
              <a:t> </a:t>
            </a:r>
            <a:r>
              <a:rPr lang="el-GR" sz="1100" b="1" smtClean="0"/>
              <a:t>και «</a:t>
            </a:r>
            <a:r>
              <a:rPr lang="el-GR" sz="1600" b="1" smtClean="0"/>
              <a:t>πράκτορες χρήστη </a:t>
            </a:r>
            <a:r>
              <a:rPr lang="el-GR" sz="1100" b="1" smtClean="0"/>
              <a:t>(</a:t>
            </a:r>
            <a:r>
              <a:rPr lang="el-GR" sz="1100" smtClean="0"/>
              <a:t>user agents)» </a:t>
            </a:r>
          </a:p>
          <a:p>
            <a:pPr lvl="1" eaLnBrk="1" hangingPunct="1">
              <a:lnSpc>
                <a:spcPct val="80000"/>
              </a:lnSpc>
            </a:pPr>
            <a:endParaRPr lang="el-GR" sz="1800" b="1" smtClean="0"/>
          </a:p>
          <a:p>
            <a:pPr lvl="1" eaLnBrk="1" hangingPunct="1">
              <a:lnSpc>
                <a:spcPct val="80000"/>
              </a:lnSpc>
            </a:pPr>
            <a:r>
              <a:rPr lang="el-GR" sz="1600" b="1" smtClean="0"/>
              <a:t>Υποστηρικτικές Τεχνολογίες </a:t>
            </a:r>
            <a:r>
              <a:rPr lang="el-GR" sz="1100" smtClean="0"/>
              <a:t>(</a:t>
            </a:r>
            <a:r>
              <a:rPr lang="el-GR" sz="1400" smtClean="0"/>
              <a:t>σε ορισμένες περιπτώσεις) όπως αναγνώστες οθόνης, εναλλακτικά πληκτρολόγια, διακόπτες, λογισμικό σάρωσης οθόνης, κ.ά. </a:t>
            </a:r>
          </a:p>
          <a:p>
            <a:pPr lvl="1" eaLnBrk="1" hangingPunct="1">
              <a:lnSpc>
                <a:spcPct val="80000"/>
              </a:lnSpc>
            </a:pPr>
            <a:endParaRPr lang="el-GR" sz="1100" smtClean="0"/>
          </a:p>
          <a:p>
            <a:pPr lvl="1" eaLnBrk="1" hangingPunct="1">
              <a:lnSpc>
                <a:spcPct val="80000"/>
              </a:lnSpc>
            </a:pPr>
            <a:r>
              <a:rPr lang="el-GR" sz="1600" b="1" smtClean="0"/>
              <a:t>Χαρακτηριστικά Χρήστη</a:t>
            </a:r>
            <a:r>
              <a:rPr lang="el-GR" sz="1100" b="1" smtClean="0"/>
              <a:t>: </a:t>
            </a:r>
            <a:r>
              <a:rPr lang="el-GR" sz="1400" smtClean="0"/>
              <a:t>Γνώσεις, πείρα και (σε μερικές περιπτώσεις) προσαρμοσμένες στρατηγικές στη χρήση του διαδικτύου </a:t>
            </a:r>
          </a:p>
          <a:p>
            <a:pPr eaLnBrk="1" hangingPunct="1">
              <a:buFont typeface="Arial" charset="0"/>
              <a:buNone/>
            </a:pPr>
            <a:endParaRPr lang="el-GR" smtClean="0"/>
          </a:p>
        </p:txBody>
      </p:sp>
      <p:pic>
        <p:nvPicPr>
          <p:cNvPr id="47108" name="Picture 5" descr="illustration showing how components relate, detailed description at http://www.w3.org/WAI/intro/components-desc.html#relate"/>
          <p:cNvPicPr>
            <a:picLocks noChangeAspect="1" noChangeArrowheads="1"/>
          </p:cNvPicPr>
          <p:nvPr/>
        </p:nvPicPr>
        <p:blipFill>
          <a:blip r:embed="rId2" cstate="print"/>
          <a:srcRect/>
          <a:stretch>
            <a:fillRect/>
          </a:stretch>
        </p:blipFill>
        <p:spPr bwMode="auto">
          <a:xfrm>
            <a:off x="2786063" y="1643063"/>
            <a:ext cx="3786187" cy="2362200"/>
          </a:xfrm>
          <a:prstGeom prst="rect">
            <a:avLst/>
          </a:prstGeom>
          <a:noFill/>
          <a:ln w="9525">
            <a:noFill/>
            <a:miter lim="800000"/>
            <a:headEnd/>
            <a:tailEnd/>
          </a:ln>
        </p:spPr>
      </p:pic>
      <p:sp>
        <p:nvSpPr>
          <p:cNvPr id="5" name="4 - Ορθογώνιο"/>
          <p:cNvSpPr/>
          <p:nvPr/>
        </p:nvSpPr>
        <p:spPr>
          <a:xfrm>
            <a:off x="1214438" y="928688"/>
            <a:ext cx="7643812" cy="658812"/>
          </a:xfrm>
          <a:prstGeom prst="rect">
            <a:avLst/>
          </a:prstGeom>
        </p:spPr>
        <p:txBody>
          <a:bodyPr>
            <a:spAutoFit/>
          </a:bodyPr>
          <a:lstStyle/>
          <a:p>
            <a:pPr fontAlgn="auto">
              <a:lnSpc>
                <a:spcPct val="80000"/>
              </a:lnSpc>
              <a:spcBef>
                <a:spcPts val="0"/>
              </a:spcBef>
              <a:spcAft>
                <a:spcPts val="0"/>
              </a:spcAft>
              <a:defRPr/>
            </a:pPr>
            <a:r>
              <a:rPr lang="el-GR" b="1" dirty="0">
                <a:solidFill>
                  <a:schemeClr val="bg2">
                    <a:lumMod val="40000"/>
                    <a:lumOff val="60000"/>
                  </a:schemeClr>
                </a:solidFill>
                <a:latin typeface="+mn-lt"/>
                <a:cs typeface="+mn-cs"/>
              </a:rPr>
              <a:t>Περιεχόμενο</a:t>
            </a:r>
            <a:r>
              <a:rPr lang="el-GR" sz="1400" b="1" dirty="0">
                <a:solidFill>
                  <a:schemeClr val="bg2">
                    <a:lumMod val="40000"/>
                    <a:lumOff val="60000"/>
                  </a:schemeClr>
                </a:solidFill>
                <a:latin typeface="+mn-lt"/>
                <a:cs typeface="+mn-cs"/>
              </a:rPr>
              <a:t>: </a:t>
            </a:r>
            <a:r>
              <a:rPr lang="el-GR" sz="1400" dirty="0">
                <a:solidFill>
                  <a:schemeClr val="bg2">
                    <a:lumMod val="40000"/>
                    <a:lumOff val="60000"/>
                  </a:schemeClr>
                </a:solidFill>
                <a:latin typeface="+mn-lt"/>
                <a:cs typeface="+mn-cs"/>
              </a:rPr>
              <a:t>οι πληροφορίες μιας ιστοσελίδας ή μιας εφαρμογής διαδικτύου. Περιλαμβάνει:</a:t>
            </a:r>
            <a:endParaRPr lang="el-GR" sz="1400" b="1" dirty="0">
              <a:solidFill>
                <a:schemeClr val="bg2">
                  <a:lumMod val="40000"/>
                  <a:lumOff val="60000"/>
                </a:schemeClr>
              </a:solidFill>
              <a:latin typeface="+mn-lt"/>
              <a:cs typeface="+mn-cs"/>
            </a:endParaRPr>
          </a:p>
          <a:p>
            <a:pPr lvl="1" fontAlgn="auto">
              <a:lnSpc>
                <a:spcPct val="80000"/>
              </a:lnSpc>
              <a:spcBef>
                <a:spcPts val="0"/>
              </a:spcBef>
              <a:spcAft>
                <a:spcPts val="0"/>
              </a:spcAft>
              <a:defRPr/>
            </a:pPr>
            <a:r>
              <a:rPr lang="el-GR" sz="1400" dirty="0">
                <a:solidFill>
                  <a:schemeClr val="bg2">
                    <a:lumMod val="40000"/>
                    <a:lumOff val="60000"/>
                  </a:schemeClr>
                </a:solidFill>
                <a:latin typeface="+mn-lt"/>
                <a:cs typeface="+mn-cs"/>
              </a:rPr>
              <a:t>Φυσικές πληροφορίες (π.χ. κείμενο, εικόνες, ήχοι)  </a:t>
            </a:r>
          </a:p>
          <a:p>
            <a:pPr lvl="1" fontAlgn="auto">
              <a:lnSpc>
                <a:spcPct val="80000"/>
              </a:lnSpc>
              <a:spcBef>
                <a:spcPts val="0"/>
              </a:spcBef>
              <a:spcAft>
                <a:spcPts val="0"/>
              </a:spcAft>
              <a:defRPr/>
            </a:pPr>
            <a:r>
              <a:rPr lang="el-GR" sz="1400" dirty="0">
                <a:solidFill>
                  <a:schemeClr val="bg2">
                    <a:lumMod val="40000"/>
                    <a:lumOff val="60000"/>
                  </a:schemeClr>
                </a:solidFill>
                <a:latin typeface="+mn-lt"/>
                <a:cs typeface="+mn-cs"/>
              </a:rPr>
              <a:t>Κώδικα που ορίζει τη δομή, τον τρόπο παρουσίασης, κλπ.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85750" y="197768"/>
            <a:ext cx="7858125" cy="1143000"/>
          </a:xfrm>
        </p:spPr>
        <p:txBody>
          <a:bodyPr/>
          <a:lstStyle/>
          <a:p>
            <a:pPr eaLnBrk="1" hangingPunct="1"/>
            <a:r>
              <a:rPr lang="el-GR" sz="2800" dirty="0" smtClean="0">
                <a:solidFill>
                  <a:srgbClr val="FFFF00"/>
                </a:solidFill>
              </a:rPr>
              <a:t>Οδηγίες</a:t>
            </a:r>
            <a:r>
              <a:rPr lang="en-US" sz="2800" dirty="0" smtClean="0">
                <a:solidFill>
                  <a:srgbClr val="FFFF00"/>
                </a:solidFill>
              </a:rPr>
              <a:t> </a:t>
            </a:r>
            <a:r>
              <a:rPr lang="el-GR" sz="2800" dirty="0" smtClean="0">
                <a:solidFill>
                  <a:srgbClr val="FFFF00"/>
                </a:solidFill>
              </a:rPr>
              <a:t> προσβασιμότητας </a:t>
            </a:r>
            <a:br>
              <a:rPr lang="el-GR" sz="2800" dirty="0" smtClean="0">
                <a:solidFill>
                  <a:srgbClr val="FFFF00"/>
                </a:solidFill>
              </a:rPr>
            </a:br>
            <a:r>
              <a:rPr lang="el-GR" sz="2800" dirty="0" smtClean="0">
                <a:solidFill>
                  <a:srgbClr val="FFFF00"/>
                </a:solidFill>
              </a:rPr>
              <a:t>της Κοινοπραξίας του Παγκόσμιου Ιστού (</a:t>
            </a:r>
            <a:r>
              <a:rPr lang="en-US" sz="2800" dirty="0" smtClean="0">
                <a:solidFill>
                  <a:srgbClr val="FFFF00"/>
                </a:solidFill>
              </a:rPr>
              <a:t>W3C</a:t>
            </a:r>
            <a:r>
              <a:rPr lang="el-GR" sz="2800" dirty="0" smtClean="0">
                <a:solidFill>
                  <a:srgbClr val="FFFF00"/>
                </a:solidFill>
              </a:rPr>
              <a:t>)</a:t>
            </a:r>
            <a:br>
              <a:rPr lang="el-GR" sz="2800" dirty="0" smtClean="0">
                <a:solidFill>
                  <a:srgbClr val="FFFF00"/>
                </a:solidFill>
              </a:rPr>
            </a:br>
            <a:endParaRPr lang="el-GR" sz="3200" dirty="0" smtClean="0">
              <a:solidFill>
                <a:srgbClr val="FFFF00"/>
              </a:solidFill>
            </a:endParaRPr>
          </a:p>
        </p:txBody>
      </p:sp>
      <p:sp>
        <p:nvSpPr>
          <p:cNvPr id="48130" name="Rectangle 3"/>
          <p:cNvSpPr>
            <a:spLocks noGrp="1" noChangeArrowheads="1"/>
          </p:cNvSpPr>
          <p:nvPr>
            <p:ph type="body" idx="1"/>
          </p:nvPr>
        </p:nvSpPr>
        <p:spPr>
          <a:xfrm>
            <a:off x="1331640" y="5589240"/>
            <a:ext cx="7402513" cy="1052736"/>
          </a:xfrm>
        </p:spPr>
        <p:txBody>
          <a:bodyPr/>
          <a:lstStyle/>
          <a:p>
            <a:pPr eaLnBrk="1" hangingPunct="1">
              <a:lnSpc>
                <a:spcPct val="80000"/>
              </a:lnSpc>
              <a:buFontTx/>
              <a:buNone/>
            </a:pPr>
            <a:endParaRPr lang="el-GR" sz="1800" dirty="0" smtClean="0"/>
          </a:p>
          <a:p>
            <a:pPr eaLnBrk="1" hangingPunct="1">
              <a:lnSpc>
                <a:spcPct val="80000"/>
              </a:lnSpc>
              <a:buFontTx/>
              <a:buNone/>
            </a:pPr>
            <a:r>
              <a:rPr lang="en-IE" sz="1800" dirty="0" err="1" smtClean="0"/>
              <a:t>Γενικές</a:t>
            </a:r>
            <a:r>
              <a:rPr lang="en-IE" sz="1800" dirty="0" smtClean="0"/>
              <a:t> </a:t>
            </a:r>
            <a:r>
              <a:rPr lang="en-IE" sz="1800" dirty="0" err="1" smtClean="0"/>
              <a:t>Τεχνικές</a:t>
            </a:r>
            <a:r>
              <a:rPr lang="en-IE" sz="1800" dirty="0" smtClean="0"/>
              <a:t> </a:t>
            </a:r>
            <a:r>
              <a:rPr lang="en-IE" sz="1800" dirty="0" err="1" smtClean="0"/>
              <a:t>Προδιαγραφές</a:t>
            </a:r>
            <a:r>
              <a:rPr lang="el-GR" sz="1800" dirty="0" smtClean="0"/>
              <a:t> </a:t>
            </a:r>
            <a:r>
              <a:rPr lang="en-US" sz="1800" dirty="0" smtClean="0"/>
              <a:t>W3C</a:t>
            </a:r>
            <a:r>
              <a:rPr lang="en-IE" sz="1800" dirty="0" smtClean="0"/>
              <a:t>:</a:t>
            </a:r>
            <a:r>
              <a:rPr lang="el-GR" sz="1800" dirty="0" smtClean="0"/>
              <a:t> </a:t>
            </a:r>
            <a:r>
              <a:rPr lang="en-IE" sz="1800" dirty="0" smtClean="0"/>
              <a:t>HTML, XML, CSS, SVG, SMIL, </a:t>
            </a:r>
            <a:r>
              <a:rPr lang="el-GR" sz="1800" dirty="0" smtClean="0"/>
              <a:t>κλπ</a:t>
            </a:r>
          </a:p>
        </p:txBody>
      </p:sp>
      <p:pic>
        <p:nvPicPr>
          <p:cNvPr id="48131" name="Picture 5" descr="illustration showing the guidelines for the different components, detailed description at http://www.w3.org/WAI/intro/components-desc.html#guide"/>
          <p:cNvPicPr>
            <a:picLocks noChangeAspect="1" noChangeArrowheads="1"/>
          </p:cNvPicPr>
          <p:nvPr/>
        </p:nvPicPr>
        <p:blipFill>
          <a:blip r:embed="rId2" cstate="print"/>
          <a:srcRect/>
          <a:stretch>
            <a:fillRect/>
          </a:stretch>
        </p:blipFill>
        <p:spPr bwMode="auto">
          <a:xfrm>
            <a:off x="3571875" y="1928813"/>
            <a:ext cx="3000375" cy="2505075"/>
          </a:xfrm>
          <a:prstGeom prst="rect">
            <a:avLst/>
          </a:prstGeom>
          <a:noFill/>
          <a:ln w="9525">
            <a:noFill/>
            <a:miter lim="800000"/>
            <a:headEnd/>
            <a:tailEnd/>
          </a:ln>
        </p:spPr>
      </p:pic>
      <p:sp>
        <p:nvSpPr>
          <p:cNvPr id="48132" name="Rectangle 3"/>
          <p:cNvSpPr txBox="1">
            <a:spLocks noChangeArrowheads="1"/>
          </p:cNvSpPr>
          <p:nvPr/>
        </p:nvSpPr>
        <p:spPr bwMode="auto">
          <a:xfrm>
            <a:off x="1857375" y="1143000"/>
            <a:ext cx="2786063" cy="714375"/>
          </a:xfrm>
          <a:prstGeom prst="rect">
            <a:avLst/>
          </a:prstGeom>
          <a:noFill/>
          <a:ln w="9525">
            <a:noFill/>
            <a:miter lim="800000"/>
            <a:headEnd/>
            <a:tailEnd/>
          </a:ln>
        </p:spPr>
        <p:txBody>
          <a:bodyPr/>
          <a:lstStyle/>
          <a:p>
            <a:pPr marL="342900" indent="-342900">
              <a:lnSpc>
                <a:spcPct val="80000"/>
              </a:lnSpc>
              <a:spcBef>
                <a:spcPct val="20000"/>
              </a:spcBef>
            </a:pPr>
            <a:r>
              <a:rPr lang="en-IE" b="1" dirty="0">
                <a:latin typeface="Corbel" pitchFamily="34" charset="0"/>
              </a:rPr>
              <a:t>Web Content Accessibility </a:t>
            </a:r>
            <a:endParaRPr lang="el-GR" b="1" dirty="0">
              <a:latin typeface="Corbel" pitchFamily="34" charset="0"/>
            </a:endParaRPr>
          </a:p>
          <a:p>
            <a:pPr marL="342900" indent="-342900">
              <a:lnSpc>
                <a:spcPct val="80000"/>
              </a:lnSpc>
              <a:spcBef>
                <a:spcPct val="20000"/>
              </a:spcBef>
            </a:pPr>
            <a:r>
              <a:rPr lang="en-IE" b="1" dirty="0">
                <a:latin typeface="Corbel" pitchFamily="34" charset="0"/>
              </a:rPr>
              <a:t>Guidelines (WCAG) </a:t>
            </a:r>
          </a:p>
          <a:p>
            <a:pPr marL="342900" indent="-342900">
              <a:lnSpc>
                <a:spcPct val="80000"/>
              </a:lnSpc>
              <a:spcBef>
                <a:spcPct val="20000"/>
              </a:spcBef>
              <a:buFont typeface="Arial" charset="0"/>
              <a:buChar char="•"/>
            </a:pPr>
            <a:endParaRPr lang="en-IE" dirty="0">
              <a:latin typeface="Corbel" pitchFamily="34" charset="0"/>
            </a:endParaRPr>
          </a:p>
          <a:p>
            <a:pPr marL="342900" indent="-342900">
              <a:lnSpc>
                <a:spcPct val="80000"/>
              </a:lnSpc>
              <a:spcBef>
                <a:spcPct val="20000"/>
              </a:spcBef>
            </a:pPr>
            <a:endParaRPr lang="el-GR" dirty="0">
              <a:latin typeface="Corbel" pitchFamily="34" charset="0"/>
            </a:endParaRPr>
          </a:p>
        </p:txBody>
      </p:sp>
      <p:sp>
        <p:nvSpPr>
          <p:cNvPr id="48133" name="Rectangle 3"/>
          <p:cNvSpPr txBox="1">
            <a:spLocks noChangeArrowheads="1"/>
          </p:cNvSpPr>
          <p:nvPr/>
        </p:nvSpPr>
        <p:spPr bwMode="auto">
          <a:xfrm>
            <a:off x="285750" y="4786313"/>
            <a:ext cx="3929063" cy="1071562"/>
          </a:xfrm>
          <a:prstGeom prst="rect">
            <a:avLst/>
          </a:prstGeom>
          <a:noFill/>
          <a:ln w="9525">
            <a:noFill/>
            <a:miter lim="800000"/>
            <a:headEnd/>
            <a:tailEnd/>
          </a:ln>
        </p:spPr>
        <p:txBody>
          <a:bodyPr/>
          <a:lstStyle/>
          <a:p>
            <a:pPr marL="342900" indent="-342900" algn="ctr">
              <a:lnSpc>
                <a:spcPct val="80000"/>
              </a:lnSpc>
              <a:spcBef>
                <a:spcPct val="20000"/>
              </a:spcBef>
            </a:pPr>
            <a:r>
              <a:rPr lang="en-IE" b="1">
                <a:latin typeface="Corbel" pitchFamily="34" charset="0"/>
              </a:rPr>
              <a:t>Authoring Tool Accessibility </a:t>
            </a:r>
            <a:endParaRPr lang="el-GR" b="1">
              <a:latin typeface="Corbel" pitchFamily="34" charset="0"/>
            </a:endParaRPr>
          </a:p>
          <a:p>
            <a:pPr marL="342900" indent="-342900" algn="ctr">
              <a:lnSpc>
                <a:spcPct val="80000"/>
              </a:lnSpc>
              <a:spcBef>
                <a:spcPct val="20000"/>
              </a:spcBef>
            </a:pPr>
            <a:r>
              <a:rPr lang="en-IE" b="1">
                <a:latin typeface="Corbel" pitchFamily="34" charset="0"/>
              </a:rPr>
              <a:t>Guidelines (ATAG) </a:t>
            </a:r>
          </a:p>
          <a:p>
            <a:pPr marL="342900" indent="-342900">
              <a:lnSpc>
                <a:spcPct val="80000"/>
              </a:lnSpc>
              <a:spcBef>
                <a:spcPct val="20000"/>
              </a:spcBef>
            </a:pPr>
            <a:endParaRPr lang="el-GR">
              <a:latin typeface="Corbel" pitchFamily="34" charset="0"/>
            </a:endParaRPr>
          </a:p>
        </p:txBody>
      </p:sp>
      <p:sp>
        <p:nvSpPr>
          <p:cNvPr id="48134" name="Rectangle 3"/>
          <p:cNvSpPr txBox="1">
            <a:spLocks noChangeArrowheads="1"/>
          </p:cNvSpPr>
          <p:nvPr/>
        </p:nvSpPr>
        <p:spPr bwMode="auto">
          <a:xfrm>
            <a:off x="5929313" y="4572000"/>
            <a:ext cx="3071812" cy="1071563"/>
          </a:xfrm>
          <a:prstGeom prst="rect">
            <a:avLst/>
          </a:prstGeom>
          <a:noFill/>
          <a:ln w="9525">
            <a:noFill/>
            <a:miter lim="800000"/>
            <a:headEnd/>
            <a:tailEnd/>
          </a:ln>
        </p:spPr>
        <p:txBody>
          <a:bodyPr/>
          <a:lstStyle/>
          <a:p>
            <a:pPr marL="342900" indent="-342900" algn="ctr">
              <a:lnSpc>
                <a:spcPct val="80000"/>
              </a:lnSpc>
              <a:spcBef>
                <a:spcPct val="20000"/>
              </a:spcBef>
            </a:pPr>
            <a:r>
              <a:rPr lang="en-IE" b="1">
                <a:latin typeface="Corbel" pitchFamily="34" charset="0"/>
              </a:rPr>
              <a:t>User Agent Accessibility Guidelines </a:t>
            </a:r>
            <a:r>
              <a:rPr lang="el-GR" b="1">
                <a:latin typeface="Corbel" pitchFamily="34" charset="0"/>
              </a:rPr>
              <a:t> </a:t>
            </a:r>
            <a:r>
              <a:rPr lang="en-IE" b="1">
                <a:latin typeface="Corbel" pitchFamily="34" charset="0"/>
              </a:rPr>
              <a:t>(UAAG) </a:t>
            </a:r>
          </a:p>
          <a:p>
            <a:pPr marL="342900" indent="-342900">
              <a:lnSpc>
                <a:spcPct val="80000"/>
              </a:lnSpc>
              <a:spcBef>
                <a:spcPct val="20000"/>
              </a:spcBef>
            </a:pPr>
            <a:endParaRPr lang="el-GR">
              <a:latin typeface="Corbel" pitchFamily="34" charset="0"/>
            </a:endParaRPr>
          </a:p>
        </p:txBody>
      </p:sp>
      <p:sp>
        <p:nvSpPr>
          <p:cNvPr id="9" name="8 - Λυγισμένο βέλος"/>
          <p:cNvSpPr/>
          <p:nvPr/>
        </p:nvSpPr>
        <p:spPr>
          <a:xfrm>
            <a:off x="2471738" y="3571875"/>
            <a:ext cx="814387" cy="11541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9 - Λυγισμένο βέλος"/>
          <p:cNvSpPr/>
          <p:nvPr/>
        </p:nvSpPr>
        <p:spPr>
          <a:xfrm flipH="1">
            <a:off x="6643688" y="3060700"/>
            <a:ext cx="928687" cy="11541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10 - Λυγισμένο βέλος"/>
          <p:cNvSpPr/>
          <p:nvPr/>
        </p:nvSpPr>
        <p:spPr>
          <a:xfrm rot="5400000">
            <a:off x="4643437" y="1143001"/>
            <a:ext cx="714375" cy="8572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2" name="11 - Ορθογώνιο"/>
          <p:cNvSpPr/>
          <p:nvPr/>
        </p:nvSpPr>
        <p:spPr>
          <a:xfrm>
            <a:off x="4860032" y="6341258"/>
            <a:ext cx="4265398" cy="400110"/>
          </a:xfrm>
          <a:prstGeom prst="rect">
            <a:avLst/>
          </a:prstGeom>
        </p:spPr>
        <p:txBody>
          <a:bodyPr wrap="none">
            <a:spAutoFit/>
          </a:bodyPr>
          <a:lstStyle/>
          <a:p>
            <a:r>
              <a:rPr lang="el-GR" b="1" dirty="0" smtClean="0">
                <a:solidFill>
                  <a:srgbClr val="FFFF00"/>
                </a:solidFill>
              </a:rPr>
              <a:t>Εφαρμογή της Καθολικής Σχεδίασης</a:t>
            </a:r>
            <a:r>
              <a:rPr lang="en-US" sz="2000" b="1" dirty="0" smtClean="0">
                <a:solidFill>
                  <a:srgbClr val="FFFF00"/>
                </a:solidFill>
              </a:rPr>
              <a:t> </a:t>
            </a:r>
            <a:endParaRPr lang="el-G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a:xfrm>
            <a:off x="0" y="642938"/>
            <a:ext cx="9144000" cy="582612"/>
          </a:xfrm>
        </p:spPr>
        <p:txBody>
          <a:bodyPr/>
          <a:lstStyle/>
          <a:p>
            <a:pPr marL="342900" indent="-342900" eaLnBrk="1" hangingPunct="1">
              <a:lnSpc>
                <a:spcPct val="80000"/>
              </a:lnSpc>
              <a:spcBef>
                <a:spcPct val="20000"/>
              </a:spcBef>
            </a:pPr>
            <a:r>
              <a:rPr lang="el-GR" sz="2400" dirty="0" smtClean="0">
                <a:solidFill>
                  <a:srgbClr val="FFFF00"/>
                </a:solidFill>
              </a:rPr>
              <a:t>Οδηγίες για την Προσβασιμότητα του Περιεχομένου του Ιστού 2.0</a:t>
            </a:r>
            <a:br>
              <a:rPr lang="el-GR" sz="2400" dirty="0" smtClean="0">
                <a:solidFill>
                  <a:srgbClr val="FFFF00"/>
                </a:solidFill>
              </a:rPr>
            </a:br>
            <a:r>
              <a:rPr lang="en-IE" sz="2400" dirty="0" smtClean="0">
                <a:solidFill>
                  <a:srgbClr val="FFFF00"/>
                </a:solidFill>
              </a:rPr>
              <a:t>Web Content Accessibility</a:t>
            </a:r>
            <a:r>
              <a:rPr lang="el-GR" sz="2400" dirty="0" smtClean="0">
                <a:solidFill>
                  <a:srgbClr val="FFFF00"/>
                </a:solidFill>
              </a:rPr>
              <a:t> </a:t>
            </a:r>
            <a:r>
              <a:rPr lang="en-IE" sz="2400" dirty="0" smtClean="0">
                <a:solidFill>
                  <a:srgbClr val="FFFF00"/>
                </a:solidFill>
              </a:rPr>
              <a:t>Guidelines (WCAG) </a:t>
            </a:r>
            <a:r>
              <a:rPr lang="el-GR" sz="2400" dirty="0" smtClean="0">
                <a:solidFill>
                  <a:srgbClr val="FFFF00"/>
                </a:solidFill>
              </a:rPr>
              <a:t>2.0</a:t>
            </a:r>
            <a:r>
              <a:rPr lang="el-GR" sz="2400" dirty="0" smtClean="0"/>
              <a:t/>
            </a:r>
            <a:br>
              <a:rPr lang="el-GR" sz="2400" dirty="0" smtClean="0"/>
            </a:br>
            <a:r>
              <a:rPr lang="el-GR" sz="2400" dirty="0" smtClean="0">
                <a:solidFill>
                  <a:srgbClr val="00B0F0"/>
                </a:solidFill>
              </a:rPr>
              <a:t>Επίσημη Ελληνική Μετάφραση: </a:t>
            </a:r>
            <a:r>
              <a:rPr lang="en-US" sz="2400" dirty="0" smtClean="0">
                <a:solidFill>
                  <a:srgbClr val="00B0F0"/>
                </a:solidFill>
              </a:rPr>
              <a:t>http://www.w3c.gr/wai/</a:t>
            </a:r>
            <a:r>
              <a:rPr lang="en-IE" sz="6000" dirty="0" smtClean="0">
                <a:solidFill>
                  <a:schemeClr val="tx1"/>
                </a:solidFill>
              </a:rPr>
              <a:t/>
            </a:r>
            <a:br>
              <a:rPr lang="en-IE" sz="6000" dirty="0" smtClean="0">
                <a:solidFill>
                  <a:schemeClr val="tx1"/>
                </a:solidFill>
              </a:rPr>
            </a:br>
            <a:endParaRPr lang="el-GR" sz="6000" dirty="0" smtClean="0"/>
          </a:p>
        </p:txBody>
      </p:sp>
      <p:sp>
        <p:nvSpPr>
          <p:cNvPr id="3" name="2 - Θέση περιεχομένου"/>
          <p:cNvSpPr>
            <a:spLocks noGrp="1"/>
          </p:cNvSpPr>
          <p:nvPr>
            <p:ph idx="1"/>
          </p:nvPr>
        </p:nvSpPr>
        <p:spPr>
          <a:xfrm>
            <a:off x="457200" y="1285875"/>
            <a:ext cx="8229600" cy="4840288"/>
          </a:xfrm>
        </p:spPr>
        <p:txBody>
          <a:bodyPr rtlCol="0">
            <a:normAutofit fontScale="47500" lnSpcReduction="20000"/>
          </a:bodyPr>
          <a:lstStyle/>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sz="3800" b="1" dirty="0" smtClean="0"/>
              <a:t>1: Αντιληπτό περιεχόμενο </a:t>
            </a:r>
          </a:p>
          <a:p>
            <a:pPr lvl="2" eaLnBrk="1" fontAlgn="auto" hangingPunct="1">
              <a:spcAft>
                <a:spcPts val="0"/>
              </a:spcAft>
              <a:buFont typeface="Arial" pitchFamily="34" charset="0"/>
              <a:buNone/>
              <a:defRPr/>
            </a:pPr>
            <a:r>
              <a:rPr lang="el-GR" dirty="0" smtClean="0"/>
              <a:t>1.1 Παρέχετε εναλλακτικά κείμενα για κάθε περιεχόμενο που δεν διατίθεται σε μορφή κειμένου, ώστε να μπορεί να αποδοθεί σε άλλες μορφές που χρειάζονται οι χρήστες, όπως για παράδειγμα με μεγάλη γραμματοσειρά, σε </a:t>
            </a:r>
            <a:r>
              <a:rPr lang="el-GR" dirty="0" err="1" smtClean="0"/>
              <a:t>Μπράιγ</a:t>
            </a:r>
            <a:r>
              <a:rPr lang="el-GR" dirty="0" smtClean="0"/>
              <a:t>, σε ομιλία, με χρήση συμβόλων, ή σε πιο απλή γλώσσα.</a:t>
            </a:r>
          </a:p>
          <a:p>
            <a:pPr lvl="2" eaLnBrk="1" fontAlgn="auto" hangingPunct="1">
              <a:spcAft>
                <a:spcPts val="0"/>
              </a:spcAft>
              <a:buFont typeface="Arial" pitchFamily="34" charset="0"/>
              <a:buNone/>
              <a:defRPr/>
            </a:pPr>
            <a:r>
              <a:rPr lang="el-GR" dirty="0" smtClean="0"/>
              <a:t>1.2 Παρέχετε εναλλακτικές λύσεις για πολυμέσα που εξαρτώνται από το χρόνο.</a:t>
            </a:r>
          </a:p>
          <a:p>
            <a:pPr lvl="2" eaLnBrk="1" fontAlgn="auto" hangingPunct="1">
              <a:spcAft>
                <a:spcPts val="0"/>
              </a:spcAft>
              <a:buFont typeface="Arial" pitchFamily="34" charset="0"/>
              <a:buNone/>
              <a:defRPr/>
            </a:pPr>
            <a:r>
              <a:rPr lang="el-GR" dirty="0" smtClean="0"/>
              <a:t>1.3 Δημιουργείτε περιεχόμενο που μπορεί να αποδοθεί με διαφορετικούς τρόπους (για παράδειγμα με απλούστερη διάταξη), χωρίς απώλεια πληροφοριών ή δομής.</a:t>
            </a:r>
          </a:p>
          <a:p>
            <a:pPr lvl="2" eaLnBrk="1" fontAlgn="auto" hangingPunct="1">
              <a:spcAft>
                <a:spcPts val="0"/>
              </a:spcAft>
              <a:buFont typeface="Arial" pitchFamily="34" charset="0"/>
              <a:buNone/>
              <a:defRPr/>
            </a:pPr>
            <a:r>
              <a:rPr lang="el-GR" dirty="0" smtClean="0"/>
              <a:t>1.4 Διευκολύνετε την οπτική και ηχητική αντίληψη του περιεχομένου από τους χρήστες, συμπεριλαμβανομένης της διάκρισης των πληροφοριών προσκηνίου από το παρασκήνιο.</a:t>
            </a:r>
          </a:p>
          <a:p>
            <a:pPr lvl="2"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sz="3800" b="1" dirty="0" smtClean="0"/>
              <a:t>2: Λειτουργικό περιεχόμενο </a:t>
            </a:r>
          </a:p>
          <a:p>
            <a:pPr lvl="2" eaLnBrk="1" fontAlgn="auto" hangingPunct="1">
              <a:spcAft>
                <a:spcPts val="0"/>
              </a:spcAft>
              <a:buFont typeface="Arial" pitchFamily="34" charset="0"/>
              <a:buNone/>
              <a:defRPr/>
            </a:pPr>
            <a:r>
              <a:rPr lang="el-GR" dirty="0" smtClean="0"/>
              <a:t>2.1 Καταστήστε δυνατή τη χρήση όλων των λειτουργιών μέσω πληκτρολογίου.</a:t>
            </a:r>
          </a:p>
          <a:p>
            <a:pPr lvl="2" eaLnBrk="1" fontAlgn="auto" hangingPunct="1">
              <a:spcAft>
                <a:spcPts val="0"/>
              </a:spcAft>
              <a:buFont typeface="Arial" pitchFamily="34" charset="0"/>
              <a:buNone/>
              <a:defRPr/>
            </a:pPr>
            <a:r>
              <a:rPr lang="el-GR" dirty="0" smtClean="0"/>
              <a:t>2.2 Παρέχετε στους χρήστες επαρκή χρόνο για την ανάγνωση και χρήση του περιεχομένου.</a:t>
            </a:r>
          </a:p>
          <a:p>
            <a:pPr lvl="2" eaLnBrk="1" fontAlgn="auto" hangingPunct="1">
              <a:spcAft>
                <a:spcPts val="0"/>
              </a:spcAft>
              <a:buFont typeface="Arial" pitchFamily="34" charset="0"/>
              <a:buNone/>
              <a:defRPr/>
            </a:pPr>
            <a:r>
              <a:rPr lang="el-GR" dirty="0" smtClean="0"/>
              <a:t>2.3 Μην σχεδιάζετε περιεχόμενο με τρόπο που είναι γνωστό ότι προκαλεί επιληπτικές κρίσεις λόγω φωτοευαισθησίας.</a:t>
            </a:r>
          </a:p>
          <a:p>
            <a:pPr lvl="2" eaLnBrk="1" fontAlgn="auto" hangingPunct="1">
              <a:spcAft>
                <a:spcPts val="0"/>
              </a:spcAft>
              <a:buFont typeface="Arial" pitchFamily="34" charset="0"/>
              <a:buNone/>
              <a:defRPr/>
            </a:pPr>
            <a:r>
              <a:rPr lang="el-GR" dirty="0" smtClean="0"/>
              <a:t>2.4 Παρέχετε μηχανισμούς που βοηθούν τους χρήστες να εντοπίζουν περιεχόμενο, να προσανατολίζονται και να περιηγούνται σε αυτό.</a:t>
            </a:r>
          </a:p>
          <a:p>
            <a:pPr lvl="2"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sz="3800" b="1" dirty="0" smtClean="0"/>
              <a:t>3: Κατανοητό περιεχόμενο </a:t>
            </a:r>
          </a:p>
          <a:p>
            <a:pPr lvl="2" eaLnBrk="1" fontAlgn="auto" hangingPunct="1">
              <a:spcAft>
                <a:spcPts val="0"/>
              </a:spcAft>
              <a:buFont typeface="Arial" pitchFamily="34" charset="0"/>
              <a:buNone/>
              <a:defRPr/>
            </a:pPr>
            <a:r>
              <a:rPr lang="el-GR" dirty="0" smtClean="0"/>
              <a:t>3.1 Το σε μορφή κειμένου περιεχόμενο πρέπει να είναι αναγνώσιμο και κατανοητό.</a:t>
            </a:r>
          </a:p>
          <a:p>
            <a:pPr lvl="2" eaLnBrk="1" fontAlgn="auto" hangingPunct="1">
              <a:spcAft>
                <a:spcPts val="0"/>
              </a:spcAft>
              <a:buFont typeface="Arial" pitchFamily="34" charset="0"/>
              <a:buNone/>
              <a:defRPr/>
            </a:pPr>
            <a:r>
              <a:rPr lang="el-GR" dirty="0" smtClean="0"/>
              <a:t>3.2 Δημιουργείτε ιστοσελίδες με προβλέψιμη διάταξη και λειτουργία.</a:t>
            </a:r>
          </a:p>
          <a:p>
            <a:pPr lvl="2" eaLnBrk="1" fontAlgn="auto" hangingPunct="1">
              <a:spcAft>
                <a:spcPts val="0"/>
              </a:spcAft>
              <a:buFont typeface="Arial" pitchFamily="34" charset="0"/>
              <a:buNone/>
              <a:defRPr/>
            </a:pPr>
            <a:r>
              <a:rPr lang="el-GR" dirty="0" smtClean="0"/>
              <a:t>3.3 Βοηθάτε τους χρήστες να αποφεύγουν και να διορθώνουν τυχόν λάθη τους.</a:t>
            </a:r>
          </a:p>
          <a:p>
            <a:pPr lvl="2"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None/>
              <a:defRPr/>
            </a:pPr>
            <a:r>
              <a:rPr lang="el-GR" sz="3800" b="1" dirty="0" smtClean="0"/>
              <a:t>4: Εύρωστο περιεχόμενο (περιεχόμενο χωρίς σφάλματα) </a:t>
            </a:r>
          </a:p>
          <a:p>
            <a:pPr lvl="2" eaLnBrk="1" fontAlgn="auto" hangingPunct="1">
              <a:spcAft>
                <a:spcPts val="0"/>
              </a:spcAft>
              <a:buFont typeface="Arial" pitchFamily="34" charset="0"/>
              <a:buNone/>
              <a:defRPr/>
            </a:pPr>
            <a:r>
              <a:rPr lang="el-GR" dirty="0" smtClean="0"/>
              <a:t>4.1 Ενισχύστε τη συμβατότητα με τρέχοντες και μελλοντικούς πράκτορες χρήστη, συμπεριλαμβανομένων των υποστηρικτικών τεχνολογιών.</a:t>
            </a:r>
          </a:p>
          <a:p>
            <a:pPr eaLnBrk="1" fontAlgn="auto" hangingPunct="1">
              <a:spcAft>
                <a:spcPts val="0"/>
              </a:spcAft>
              <a:buFont typeface="Arial" pitchFamily="34" charset="0"/>
              <a:buNone/>
              <a:defRPr/>
            </a:pPr>
            <a:endParaRPr lang="el-GR" dirty="0" smtClean="0"/>
          </a:p>
          <a:p>
            <a:pPr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r>
              <a:rPr lang="el-GR" sz="3000" dirty="0" smtClean="0">
                <a:solidFill>
                  <a:srgbClr val="FFFF00"/>
                </a:solidFill>
              </a:rPr>
              <a:t>Προσβασιμότητα </a:t>
            </a:r>
            <a:r>
              <a:rPr lang="el-GR" sz="3000" dirty="0" smtClean="0">
                <a:solidFill>
                  <a:srgbClr val="FFFF00"/>
                </a:solidFill>
                <a:sym typeface="Symbol"/>
              </a:rPr>
              <a:t> εξασφάλιση συμβατότητας</a:t>
            </a:r>
            <a:endParaRPr lang="el-GR" sz="3000" dirty="0">
              <a:solidFill>
                <a:srgbClr val="FFFF00"/>
              </a:solidFill>
            </a:endParaRPr>
          </a:p>
        </p:txBody>
      </p:sp>
      <p:sp>
        <p:nvSpPr>
          <p:cNvPr id="3" name="2 - Θέση περιεχομένου"/>
          <p:cNvSpPr>
            <a:spLocks noGrp="1"/>
          </p:cNvSpPr>
          <p:nvPr>
            <p:ph idx="1"/>
          </p:nvPr>
        </p:nvSpPr>
        <p:spPr/>
        <p:txBody>
          <a:bodyPr/>
          <a:lstStyle/>
          <a:p>
            <a:pPr>
              <a:buNone/>
            </a:pPr>
            <a:endParaRPr lang="el-GR" dirty="0"/>
          </a:p>
        </p:txBody>
      </p:sp>
      <p:graphicFrame>
        <p:nvGraphicFramePr>
          <p:cNvPr id="5" name="Diagram 2" descr="Accessibility features on left, Assistive technology on right"/>
          <p:cNvGraphicFramePr/>
          <p:nvPr/>
        </p:nvGraphicFramePr>
        <p:xfrm>
          <a:off x="1460500" y="18301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Right Arrow 8"/>
          <p:cNvSpPr/>
          <p:nvPr/>
        </p:nvSpPr>
        <p:spPr bwMode="auto">
          <a:xfrm>
            <a:off x="3451225" y="4743450"/>
            <a:ext cx="996950" cy="1714500"/>
          </a:xfrm>
          <a:prstGeom prst="curved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109728" tIns="54864" rIns="109728" bIns="54864" anchor="ctr"/>
          <a:lstStyle>
            <a:lvl1pPr defTabSz="1096963" eaLnBrk="0" hangingPunct="0">
              <a:defRPr>
                <a:solidFill>
                  <a:schemeClr val="tx1"/>
                </a:solidFill>
                <a:latin typeface="Segoe UI" pitchFamily="34" charset="0"/>
                <a:cs typeface="Arial" pitchFamily="34" charset="0"/>
              </a:defRPr>
            </a:lvl1pPr>
            <a:lvl2pPr marL="742950" indent="-285750" defTabSz="1096963" eaLnBrk="0" hangingPunct="0">
              <a:defRPr>
                <a:solidFill>
                  <a:schemeClr val="tx1"/>
                </a:solidFill>
                <a:latin typeface="Segoe UI" pitchFamily="34" charset="0"/>
                <a:cs typeface="Arial" pitchFamily="34" charset="0"/>
              </a:defRPr>
            </a:lvl2pPr>
            <a:lvl3pPr marL="1143000" indent="-228600" defTabSz="1096963" eaLnBrk="0" hangingPunct="0">
              <a:defRPr>
                <a:solidFill>
                  <a:schemeClr val="tx1"/>
                </a:solidFill>
                <a:latin typeface="Segoe UI" pitchFamily="34" charset="0"/>
                <a:cs typeface="Arial" pitchFamily="34" charset="0"/>
              </a:defRPr>
            </a:lvl3pPr>
            <a:lvl4pPr marL="1600200" indent="-228600" defTabSz="1096963" eaLnBrk="0" hangingPunct="0">
              <a:defRPr>
                <a:solidFill>
                  <a:schemeClr val="tx1"/>
                </a:solidFill>
                <a:latin typeface="Segoe UI" pitchFamily="34" charset="0"/>
                <a:cs typeface="Arial" pitchFamily="34" charset="0"/>
              </a:defRPr>
            </a:lvl4pPr>
            <a:lvl5pPr marL="2057400" indent="-228600" defTabSz="1096963" eaLnBrk="0" hangingPunct="0">
              <a:defRPr>
                <a:solidFill>
                  <a:schemeClr val="tx1"/>
                </a:solidFill>
                <a:latin typeface="Segoe UI" pitchFamily="34" charset="0"/>
                <a:cs typeface="Arial" pitchFamily="34" charset="0"/>
              </a:defRPr>
            </a:lvl5pPr>
            <a:lvl6pPr marL="2514600" indent="-228600" defTabSz="1096963"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defTabSz="1096963"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defTabSz="1096963"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defTabSz="1096963"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US" sz="2800" smtClean="0">
              <a:effectLst>
                <a:outerShdw blurRad="38100" dist="38100" dir="2700000" algn="tl">
                  <a:srgbClr val="C0C0C0"/>
                </a:outerShdw>
              </a:effectLst>
              <a:ea typeface="Segoe UI" pitchFamily="34" charset="0"/>
              <a:cs typeface="Segoe UI" pitchFamily="34" charset="0"/>
            </a:endParaRPr>
          </a:p>
        </p:txBody>
      </p:sp>
      <p:sp>
        <p:nvSpPr>
          <p:cNvPr id="7" name="Curved Right Arrow 11"/>
          <p:cNvSpPr/>
          <p:nvPr/>
        </p:nvSpPr>
        <p:spPr bwMode="auto">
          <a:xfrm rot="10800000">
            <a:off x="4578350" y="4641850"/>
            <a:ext cx="996950" cy="1714500"/>
          </a:xfrm>
          <a:prstGeom prst="curvedRightArrow">
            <a:avLst/>
          </a:prstGeom>
          <a:gradFill>
            <a:gsLst>
              <a:gs pos="0">
                <a:schemeClr val="tx2"/>
              </a:gs>
              <a:gs pos="17000">
                <a:schemeClr val="tx2"/>
              </a:gs>
              <a:gs pos="100000">
                <a:schemeClr val="accent5">
                  <a:shade val="94000"/>
                  <a:satMod val="13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09728" tIns="54864" rIns="109728" bIns="54864" anchor="ctr"/>
          <a:lstStyle>
            <a:lvl1pPr defTabSz="1096963" eaLnBrk="0" hangingPunct="0">
              <a:defRPr>
                <a:solidFill>
                  <a:schemeClr val="tx1"/>
                </a:solidFill>
                <a:latin typeface="Segoe UI" pitchFamily="34" charset="0"/>
                <a:cs typeface="Arial" pitchFamily="34" charset="0"/>
              </a:defRPr>
            </a:lvl1pPr>
            <a:lvl2pPr marL="742950" indent="-285750" defTabSz="1096963" eaLnBrk="0" hangingPunct="0">
              <a:defRPr>
                <a:solidFill>
                  <a:schemeClr val="tx1"/>
                </a:solidFill>
                <a:latin typeface="Segoe UI" pitchFamily="34" charset="0"/>
                <a:cs typeface="Arial" pitchFamily="34" charset="0"/>
              </a:defRPr>
            </a:lvl2pPr>
            <a:lvl3pPr marL="1143000" indent="-228600" defTabSz="1096963" eaLnBrk="0" hangingPunct="0">
              <a:defRPr>
                <a:solidFill>
                  <a:schemeClr val="tx1"/>
                </a:solidFill>
                <a:latin typeface="Segoe UI" pitchFamily="34" charset="0"/>
                <a:cs typeface="Arial" pitchFamily="34" charset="0"/>
              </a:defRPr>
            </a:lvl3pPr>
            <a:lvl4pPr marL="1600200" indent="-228600" defTabSz="1096963" eaLnBrk="0" hangingPunct="0">
              <a:defRPr>
                <a:solidFill>
                  <a:schemeClr val="tx1"/>
                </a:solidFill>
                <a:latin typeface="Segoe UI" pitchFamily="34" charset="0"/>
                <a:cs typeface="Arial" pitchFamily="34" charset="0"/>
              </a:defRPr>
            </a:lvl4pPr>
            <a:lvl5pPr marL="2057400" indent="-228600" defTabSz="1096963" eaLnBrk="0" hangingPunct="0">
              <a:defRPr>
                <a:solidFill>
                  <a:schemeClr val="tx1"/>
                </a:solidFill>
                <a:latin typeface="Segoe UI" pitchFamily="34" charset="0"/>
                <a:cs typeface="Arial" pitchFamily="34" charset="0"/>
              </a:defRPr>
            </a:lvl5pPr>
            <a:lvl6pPr marL="2514600" indent="-228600" defTabSz="1096963"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defTabSz="1096963"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defTabSz="1096963"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defTabSz="1096963"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US" sz="2800" smtClean="0">
              <a:effectLst>
                <a:outerShdw blurRad="38100" dist="38100" dir="2700000" algn="tl">
                  <a:srgbClr val="C0C0C0"/>
                </a:outerShdw>
              </a:effectLst>
              <a:ea typeface="Segoe UI" pitchFamily="34" charset="0"/>
              <a:cs typeface="Segoe UI" pitchFamily="34" charset="0"/>
            </a:endParaRPr>
          </a:p>
        </p:txBody>
      </p:sp>
      <p:sp>
        <p:nvSpPr>
          <p:cNvPr id="9" name="TextBox 12" descr="Compatibility"/>
          <p:cNvSpPr txBox="1">
            <a:spLocks noChangeArrowheads="1"/>
          </p:cNvSpPr>
          <p:nvPr/>
        </p:nvSpPr>
        <p:spPr bwMode="auto">
          <a:xfrm>
            <a:off x="3563888" y="5373216"/>
            <a:ext cx="1839912" cy="369332"/>
          </a:xfrm>
          <a:prstGeom prst="rect">
            <a:avLst/>
          </a:prstGeom>
          <a:noFill/>
          <a:ln w="9525">
            <a:noFill/>
            <a:miter lim="800000"/>
            <a:headEnd/>
            <a:tailEnd/>
          </a:ln>
        </p:spPr>
        <p:txBody>
          <a:bodyPr>
            <a:spAutoFit/>
          </a:bodyPr>
          <a:lstStyle/>
          <a:p>
            <a:pPr algn="ctr"/>
            <a:r>
              <a:rPr lang="el-GR" dirty="0" smtClean="0">
                <a:solidFill>
                  <a:srgbClr val="000000"/>
                </a:solidFill>
                <a:cs typeface="Segoe UI" pitchFamily="34" charset="0"/>
              </a:rPr>
              <a:t>Συμβατότητα</a:t>
            </a:r>
            <a:endParaRPr lang="en-US" dirty="0">
              <a:solidFill>
                <a:srgbClr val="000000"/>
              </a:solidFill>
              <a:cs typeface="Segoe U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964488" cy="634082"/>
          </a:xfrm>
        </p:spPr>
        <p:txBody>
          <a:bodyPr/>
          <a:lstStyle/>
          <a:p>
            <a:r>
              <a:rPr lang="el-GR" sz="3200" dirty="0" smtClean="0">
                <a:solidFill>
                  <a:srgbClr val="FFFF00"/>
                </a:solidFill>
              </a:rPr>
              <a:t>Παραδείγματα εφαρμογής καθολικής σχεδίασης</a:t>
            </a:r>
            <a:endParaRPr lang="el-GR" sz="3200" dirty="0">
              <a:solidFill>
                <a:srgbClr val="FFFF00"/>
              </a:solidFill>
            </a:endParaRPr>
          </a:p>
        </p:txBody>
      </p:sp>
      <p:sp>
        <p:nvSpPr>
          <p:cNvPr id="3" name="2 - Θέση περιεχομένου"/>
          <p:cNvSpPr>
            <a:spLocks noGrp="1"/>
          </p:cNvSpPr>
          <p:nvPr>
            <p:ph idx="1"/>
          </p:nvPr>
        </p:nvSpPr>
        <p:spPr>
          <a:xfrm>
            <a:off x="395536" y="980728"/>
            <a:ext cx="8229600" cy="4525963"/>
          </a:xfrm>
        </p:spPr>
        <p:txBody>
          <a:bodyPr/>
          <a:lstStyle/>
          <a:p>
            <a:r>
              <a:rPr lang="el-GR" dirty="0" smtClean="0"/>
              <a:t>Λειτουργικά συστήματα:</a:t>
            </a:r>
          </a:p>
          <a:p>
            <a:pPr lvl="1"/>
            <a:r>
              <a:rPr lang="en-US" dirty="0" smtClean="0"/>
              <a:t>MS-Windows</a:t>
            </a:r>
          </a:p>
          <a:p>
            <a:pPr lvl="1"/>
            <a:r>
              <a:rPr lang="en-US" dirty="0" smtClean="0"/>
              <a:t>Linux</a:t>
            </a:r>
          </a:p>
          <a:p>
            <a:pPr lvl="1"/>
            <a:r>
              <a:rPr lang="en-US" dirty="0" smtClean="0"/>
              <a:t>OS</a:t>
            </a:r>
          </a:p>
          <a:p>
            <a:pPr lvl="1"/>
            <a:r>
              <a:rPr lang="en-US" dirty="0" smtClean="0"/>
              <a:t>Android</a:t>
            </a:r>
          </a:p>
          <a:p>
            <a:pPr lvl="1">
              <a:buNone/>
            </a:pPr>
            <a:r>
              <a:rPr lang="en-US" sz="1800" dirty="0" smtClean="0"/>
              <a:t>    .........</a:t>
            </a:r>
          </a:p>
          <a:p>
            <a:r>
              <a:rPr lang="el-GR" dirty="0" smtClean="0"/>
              <a:t>Εφαρμογές γραφείου:</a:t>
            </a:r>
          </a:p>
          <a:p>
            <a:pPr lvl="1"/>
            <a:r>
              <a:rPr lang="en-GB" dirty="0" smtClean="0"/>
              <a:t>Microsoft Office</a:t>
            </a:r>
          </a:p>
          <a:p>
            <a:pPr lvl="1"/>
            <a:r>
              <a:rPr lang="en-GB" dirty="0" err="1" smtClean="0"/>
              <a:t>OpenOffice</a:t>
            </a:r>
            <a:r>
              <a:rPr lang="el-GR" dirty="0" smtClean="0"/>
              <a:t> </a:t>
            </a:r>
            <a:endParaRPr lang="en-US" dirty="0" smtClean="0"/>
          </a:p>
          <a:p>
            <a:pPr lvl="1"/>
            <a:r>
              <a:rPr lang="en-US" dirty="0" smtClean="0"/>
              <a:t>Adobe Acrobat</a:t>
            </a:r>
            <a:endParaRPr lang="el-GR" dirty="0"/>
          </a:p>
        </p:txBody>
      </p:sp>
      <p:pic>
        <p:nvPicPr>
          <p:cNvPr id="4" name="Picture 10" descr="Office, PowerPoint, Word and Excel logos"/>
          <p:cNvPicPr>
            <a:picLocks noChangeAspect="1"/>
          </p:cNvPicPr>
          <p:nvPr/>
        </p:nvPicPr>
        <p:blipFill>
          <a:blip r:embed="rId2" cstate="print"/>
          <a:stretch>
            <a:fillRect/>
          </a:stretch>
        </p:blipFill>
        <p:spPr>
          <a:xfrm>
            <a:off x="7236296" y="4653136"/>
            <a:ext cx="1907704" cy="45798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8100392" y="1412776"/>
            <a:ext cx="771525" cy="523875"/>
          </a:xfrm>
          <a:prstGeom prst="rect">
            <a:avLst/>
          </a:prstGeom>
          <a:noFill/>
          <a:ln w="9525">
            <a:noFill/>
            <a:miter lim="800000"/>
            <a:headEnd/>
            <a:tailEnd/>
          </a:ln>
        </p:spPr>
      </p:pic>
      <p:pic>
        <p:nvPicPr>
          <p:cNvPr id="1028" name="Picture 4" descr="https://encrypted-tbn1.gstatic.com/images?q=tbn:ANd9GcQNP4Lk_F5QPIpZdsngz3l9QUQLXkweJ155MIq1nAMQM7NneE6TOw"/>
          <p:cNvPicPr>
            <a:picLocks noChangeAspect="1" noChangeArrowheads="1"/>
          </p:cNvPicPr>
          <p:nvPr/>
        </p:nvPicPr>
        <p:blipFill>
          <a:blip r:embed="rId4" cstate="print"/>
          <a:srcRect/>
          <a:stretch>
            <a:fillRect/>
          </a:stretch>
        </p:blipFill>
        <p:spPr bwMode="auto">
          <a:xfrm>
            <a:off x="7380312" y="2060848"/>
            <a:ext cx="630957" cy="630957"/>
          </a:xfrm>
          <a:prstGeom prst="rect">
            <a:avLst/>
          </a:prstGeom>
          <a:noFill/>
        </p:spPr>
      </p:pic>
      <p:pic>
        <p:nvPicPr>
          <p:cNvPr id="1030" name="Picture 6" descr="https://vpnuk.info/images/mac-logo.jpg"/>
          <p:cNvPicPr>
            <a:picLocks noChangeAspect="1" noChangeArrowheads="1"/>
          </p:cNvPicPr>
          <p:nvPr/>
        </p:nvPicPr>
        <p:blipFill>
          <a:blip r:embed="rId5" cstate="print"/>
          <a:srcRect/>
          <a:stretch>
            <a:fillRect/>
          </a:stretch>
        </p:blipFill>
        <p:spPr bwMode="auto">
          <a:xfrm>
            <a:off x="8244408" y="2564904"/>
            <a:ext cx="561877" cy="739776"/>
          </a:xfrm>
          <a:prstGeom prst="rect">
            <a:avLst/>
          </a:prstGeom>
          <a:noFill/>
        </p:spPr>
      </p:pic>
      <p:pic>
        <p:nvPicPr>
          <p:cNvPr id="1034" name="Picture 10" descr="http://1.bp.blogspot.com/_5bdO0FMWXa8/TH1Qb_s8fXI/AAAAAAAAAL4/sTx82a4vsuE/s1600/C:%5Cfakepath%5Candroid.jpg"/>
          <p:cNvPicPr>
            <a:picLocks noChangeAspect="1" noChangeArrowheads="1"/>
          </p:cNvPicPr>
          <p:nvPr/>
        </p:nvPicPr>
        <p:blipFill>
          <a:blip r:embed="rId6" cstate="print"/>
          <a:srcRect/>
          <a:stretch>
            <a:fillRect/>
          </a:stretch>
        </p:blipFill>
        <p:spPr bwMode="auto">
          <a:xfrm>
            <a:off x="7380312" y="3212976"/>
            <a:ext cx="720080" cy="540060"/>
          </a:xfrm>
          <a:prstGeom prst="rect">
            <a:avLst/>
          </a:prstGeom>
          <a:noFill/>
        </p:spPr>
      </p:pic>
      <p:pic>
        <p:nvPicPr>
          <p:cNvPr id="1036" name="Picture 12" descr="http://openofficedownload.in/images/images/12.png"/>
          <p:cNvPicPr>
            <a:picLocks noChangeAspect="1" noChangeArrowheads="1"/>
          </p:cNvPicPr>
          <p:nvPr/>
        </p:nvPicPr>
        <p:blipFill>
          <a:blip r:embed="rId7" cstate="print"/>
          <a:srcRect/>
          <a:stretch>
            <a:fillRect/>
          </a:stretch>
        </p:blipFill>
        <p:spPr bwMode="auto">
          <a:xfrm>
            <a:off x="7524328" y="5157192"/>
            <a:ext cx="752484" cy="564363"/>
          </a:xfrm>
          <a:prstGeom prst="rect">
            <a:avLst/>
          </a:prstGeom>
          <a:noFill/>
        </p:spPr>
      </p:pic>
      <p:sp>
        <p:nvSpPr>
          <p:cNvPr id="1038" name="AutoShape 14" descr="data:image/jpeg;base64,/9j/4AAQSkZJRgABAQAAAQABAAD/2wCEAAkGBhQGDxUTEBAVExUQGBsVFxgXFBUXFxoXHxUZGRoXFxQZJyceFxkjGRYXIDEhJDM1Ly4tFx8xNTAqNSYtLioBCQoKDgwOGg8PGi8gHyQsLiw1LC0uLCo1KTUtLDQqLDUpLC0pLzUvLDItLCovNC4pKSwsKSwqKiwuNSwsKTAsLv/AABEIAOEA4QMBIgACEQEDEQH/xAAcAAEAAwEBAQEBAAAAAAAAAAAABQYHBAMIAgH/xABJEAABAwIEAwUEBwQHBgcBAAABAAIDBBEFBhIhBzFBEyJRYXEygZGhFBUjQlJicoKSorEIM0NTk8HRFiQlNmPCg6Oys7TE8Bf/xAAaAQEAAgMBAAAAAAAAAAAAAAAAAwQBAgUG/8QANhEAAgIBAQYBCgUEAwAAAAAAAAECAxEEBRIhMUFRkRQiMmFxgaHB0fATI3Kx8TNiwuEGFUL/2gAMAwEAAhEDEQA/ANxREQBERAEREAREQBERAEREAREQBERAEREAREQBERAEREAREQBERAEREAREQBERAEREAREQBERAEREARR2YMabl+mkneLiMbAcy4mzW36XJCoOCZ0xTMjJpKeKnLYd9Ja+5J+4w6u862/w8QtJTUXgvafQW31u1YUU8ZbxxNPRVrIubv9rIHF7AyWJ2l4F7bi4cL7gGxFj4KyrZNNZRXvpnRY65rDQREWSEIiIAiIgCIiAIiIAiIgCIiAIiIAiIgCIiAIiIAiIgCIiAz/jLVdlRRMH9pKCfRrHH+ZHwUjwqpBTYXGRzlc95/fLB8mBQPGw/Z036pP5MVo4cG+FU/wCl3/uPUC/qs9Fd5uyK8dZv5/Q/eXsAOEVtbIG6Y6l0b2bjc6XF+3TvvKsSg8sYi7EnVZc4kR1T4278msZG2w8BqDj7ypxSxxjgcbVObs/M54S8EkERFsVgiIgCIiAIiIAiIgCIiAIiIAiIgCIiAIiIAiIgCIiAIiIDOONUOqmgd+GQt+LL/wDapfhdVB+Ex3P9U6QH99zv5OXlxcpfpGGl391Ix/xuz/vVXyLjP0PBq9t7GIFw9ZI9Df4mqu3u2Z9R6eut6jZUYrpPHi8f5Fo4UTmqo5ZDzlqZH/FrCrqqVwjj0YYD+KR5/kP8ldVLX6KORtPHldmO7CIi3OeEREAREQBERAEREAREQBERAEREAREQBERAEREAREQBERAQ+cKD6yw+ojtcmNxH6mjU35tCwClxN1JDNE32agNDv2Xh4+Y+a+liLr5tx7Dfqeqmh/unuaP037p97bH3qteuTPYf8bsUo2Uy7qX34I2rhlD2OFQfm1u+Mr7fKytKicqUv0Kgp2WsWxMv6loJ+ZKllPFYijzGsnv6iyXeT/cIiLYrBERAEREAREQBERAEREAREQBEWLZ54x1eA4jPBTCExU7mt70bi4nQ0vGoOA9ouHLogNpRedPOKpjXtN2vAcD5EXHyK9EARZNxDzlV4NjlNTwVBZDKINTA2Mg6p3Ndu4E7tAGxWsoAiLOONOaKnLEFO6kmMRkkc1xDWOuAy4HeB6oDR0UXlWrfiFBSyyO1Plgie91gLudE0k2G25J5KUQBERADsvnHNGKfXVbNNe4e86f0Dut/hAW259xj6lw+Z4NnPHZs8dTtrjzA1O/ZXzjiNaaTTpAJdfnc7D09VXtzJqKPVbDcNLTZrLeXCP1+R9D8N8Z+ucOjubuh+xd+yBpPvYW/NWhYdwZzP9GqezeQG1Q0+QkaTp5+IJHqQtxUtb4YfQ420qowu34ejPzl7H9HwCIi3OcEREARU7ivjk2XsLfNTSGOQPjAcA07F4BFnAjkvbhfjEuPYVDNUSGSR5kDnENF7TPaNmgDkAEBa0REARFGz5kpqaoZTOqI+3lNmxB1330l27Ru0WBNzZASSIiAIiID8SyCFpc42DQST4AblfNEFEcxYfitc4Xd28MgP6pnuePc2VvwW58S8U+qMIqng2LozG39UhEYt6a7+5ZXk7MNBQYBU0k9S1k1V2x09nKbOLAyO7mtI+408+qA1HhfiX1rg9K4m5ZH2R9YyY9/c0H3qr5y4xPw2tNHh1MKiRjtDyQ913jmyONnecRyJ8Qdtrrn4DYz/wAOqYzzppO1A/K+O9v3o3/FQ39H+mFfWVVQ/vPbG3c87yPc559To+ZQFfzBmg5txmjlfC6CRjqeKWN1+7I2pJNr2NrOHMXG46XWzcQeIcWRIm3Z2s0t+zjB07Dm97t9LRcDxJ5dSM04o0zYMzUpaLGQ0rnebu3LL/usaPcvTNn/ABrN8MUneZE+BoB5aWsExFvAucVkyS1DxpqcMqGMxWgNPHNuHhsjHNaT7eh99bR1tYjwPJP6QjxJS0hBuDK4gjcEdnzBXfx/o2y4dFIR3op2gHycx4cPeWtPuCpWeKw12XsJc43IL2e5jTGPk0LBgk4eMVRhFFTtpaHXBTRRQvmkbJodI2Joc1rm2a3e4FySfBank/N8WcKMVLBotdsjXH2HgXcC7qLEEHwI5clGYLg0dVl2KDSNEtE24t958Osu9dbi6/isdyTjD6HBMWDTbUyC3l2r3ROt6tPyQF4xHjLU4jLKMKoDUQ0+75HNkddu/e0stoBsbXuSBew5Key7xIOb6PtacMhmjlhilY9rpWgSytjD2FrmEt7xO/4CPNZ7w44oU+SaIwvpZpHvkdI57Ozsb2DRuQdmtHzXpwexZlPitbKAY4HQzTWP3WCZjmg22u1riNkMpNvCOriHm2TGjFA9ob2Ze86b6XB1+ycASbER8/Mnoqzk3DBj+NQQuF2gOLvQRPd/MtXtW1MmZqxzrXfUybDwLnWa30AsPcujhdmCkwDE6ioqpxGzQ5kRLXu1XkG/cBt3GDn+JV63vTcj1G06/ItDXpW8tvL8Pqyr4DI6iLm3LXwvBv1Dhtt5hzVuVXxdp8Lw6KokGuaS7OxaQCZGgayT91m4N99nN2JWRxUsePYzUspHh7ah00kJAIDjvMGWcAQSA9o87dFH0DI6jE4GVO0LZGCS420A6nAjwPI+V1vjFj7FSydd+zq485xlur35f360a1lHiZiGYquFr8M0U9QSBLpmDQ0Nc64lI0O2b5XXM/jp9Blq2T0zR9FL2RBrzeR7ZdABuLNFgXE9LddlrEdrDTa1trcrdLeS+fsk4NHjWZ5xM0PbFNUzaSLgubMQ2462c4H1aFKcEvuF8WRHhBrq2INeZXRRxR3BeQAWgF1+hJLuVhy5A1+PjdWUZjmqsM00sx7jm9o0kfkkf3Hm29rC/iOa4+Pc5rMQpKcnu9nf3yS6CfhGFfOLGHMkwOoaGgCFrHM29nQ9treHduPQoCN4vYlHi+X+2hdqjldC9p8QXjp0Pl0VJyvxPny5hccNHRmc0+t88jmyGOMOme5oOjl3SDqJA9bFeMNWanJ8jXG4hq2sb6F7JLfGQrR+C1GxuCR90fbPlL9vaPauZv491rR6BAd/DriAzPcDnaOymhIEjL3G99L2n8JsefIgjwJq2KcUMU1yGmwZ3ZQOc1zntmffQ4tcbs0joeV/VV7g636px6qp2+wGzx+6Odob8gfirfjHGiNlQYMPpJa97bi7LhpI56NLXOeAetreBKA6sncUv9r6SocyntVUsbpOxBLhJ3SW6CBqN3DSRa4uOd1kZzDVfX/0r6E76T2mr6NZ+rV2Gi1ravY73L5Ke4LSu+vZ7s7Iuin1R/gPbRnRb8p29y9z/wA6/wDjf/TWQaLhWZq3EaETS0zaSUzshMcrJT3XyRxh4BLDzkv56beY9cFzi/E544nRNGovD3C9t2ukgLPHVEx5PgQrXa6BgHQbLAP6iIgMq/pB4p9GooIOs0pef0xt3/iez4KXy5wooPoUH0ijY+UxMMjiX3LywF17HxJU3mjIFLnGSN9U17jCC1obI5osSCbgc72HwVjAsgMK4TM+o8brKF57r2yxepjk7v8A5ZeVy8I8YZkjE6mlrHthDx2Rc8hrRJG82BcdgHBzrE7cvFa2zh/SR4j9YNa8VBJcSJHabmPQe5y3b81y5q4X0Wbpe2mY9kmwc+N2kuAFhrBBBsNr2vawvsEBk2e8wxZhzFA+B4fHFJTxa2m7XFs2pxaeou+1+tlJ8SAcq5kp614PZSGKQkDoy0UgHiQwA2/MFoknCfD3iACFzfom7NMjgSdYeXPPN7tQG59OSnMxZZp81Q9jVRCRt7jchzXctTXDdp3/ANUBl/HHNtPidJBT08zJnSSCU9m4PswMcBfTyLnPFhz7pUVxNwh2AYJhcDxZ8ZOseDzHqcPc5xC0TL3CGgy5MJmMfK9huwyv1Bp6ODQALjoTe3RS+a8k02c2sbVteRESW6Xlm5ABvbnsEBTMN4k0tJl5v27BPFT/AEcQ6h2natj7Nvc56SQHauVvRVTh9k+TFcAxFzWkuqdLYhbdxgPabeN3kt9QVouL8HcPxmo7Z8cjC7d7WSaWOPiRa4J66SL8+auFDQR4ZE2KFgZHGA1rWiwAHQIDJeCed6aio3UlTMyF8b3PZ2jgxrmO3IDnWGoO1beBHnaU4m53gqqb6PSTxyukcO0Mbw8NYN9Jc3a5NvcCpjMfCfDsckdPLG6Jzrue6N+gHqXOabtv1Jtv1WKz0kUMzxSscI3OswElziL2bfzPO3morpYjg7uw9I79SrGvNhxfy+PEnctU30Snq647CjhcIz/15Glkfw1X9S1S/BvIFLj1DJNV07ZS6Usj1Fws1rW3tYjm4u+CvuHcP4n4U2iqA6z7SS6HFpMlw62odAQ0fshTuX8AiyzTtp6dpbHHqIuS43c4uN3Hc7krNcd2JV2rq/KtTKa5LgvYvrzMRzvhMXD7HqSSnjEUP2UmkE2FpCyXc3Psf+pcvGHBjgGL9uGWjqQJBYbagNMg/Vezv2wtnzXkOlzoYzVscTCHBpa8s2dpuDbn7IXdjOWqfMNP2FVEJWC1tROoECwc143a7zHiVJzOfCcoNSj04+BnfC7iMyzKOolbY7QvLh/hu6jyv6eChOGX/NFZ61X/AMlq8c58Kv8AZJ/b04fJB4k3dGeVneLTfZ3uPQn8cOMYpstVrpqhj9coc3tQ9x0hxBdqj6i4BuNxvz6Qqag91neu2fbrK/K6ksvnGP0fXnleHMkv6QGGPp5qWsaLgAxE9A5ru0YD63f+6pjiZn6lxLBCIJ2PfWhjWsDgXtGprn62jdtg0tN+pC0Kso6fM9MWSNZPDMPG7SOhDhyIPIjcEKo0HBLDaCYSdnJJY3DJJNUfldoALh5OJHjdTHn2scGUSqwd2EZOu8WdUzsnsfwukaGfFjGu96sHCfPlJhOEdnUTsifSukJa5wDntc4yAxtO776i2w3uPMLRMx5ahzTT9hUBxju11muLTdvLcdFXMU4OYfijYgWSMMDBGHMksXMb7IfcHUR48/PYIYMtyHSzYo3F65jSD9GnDSOfaSkyENPUhrT+8PFWPgXjdHhFJUmaaKKXtA5xe5rSYgwabX5gO17DqfMLV8DwGHLkDYKaMRxt6bkknm5zju5x8SqnUcFMNqJ+1MTwCdRibIRFf9PtNHkCB7kBQOEFYMQzDUSs9mVlRI2/Ozp2OF/OxX5xmtZgWcDLO4MjErHFx5BrqVrQ4nwu7c+RWs4Vw+pMErHVcEbmSvDgQHnQA61w2Pk0d0bBeebOHFHnJ7ZKhjhI0aQ+N2lxbckNPMOAJPMbXQFgoa+PE4xJDIyVjrgOY4OabGxs4bGxBHuXQozLeXosrUzaeDVoYXEananXc4uNz6kqTQBERAEREAREQBERAEREARF+JphTtLnENa0FxJ5AAXJPlZAlko/FjMf1XSinYe/VbHxEY9r97Zvpq8FT+FWW/rar7d4+zpbO8jJ90e72vc3xUFmXGX5srnSNBPaODIm9dN7MaB4m9/VxW4ZSy+MtUjIRbUBqeR1efaPp0HkAqsfzJ56HsdQ/+s2eqV6c+fz8Fw+JMIv4TZQGK59osIuH1LXOH3Y/tDfwOm4B9SFZbS5nk6qbLXu1xbfqWSwIsyr+MvaHTSUjnE8jId/8Nlyfio+TGccx/wDq4pImn8MQiHufJv8ANRu2PTidSGxdRjNrjBf3NI1qbSWnXbSRve1rdb32ssbz3lajpS6Wjq4Wnm6DtAf8O17fpPuPRfs8M8Sxg3qJW3/6sznn5al303BNx/rKwDyZET8y4fyUct6f/k6WjjptBPf8p9qisp/uUzLeb6jK7rwvuwm7o3bsd7uh8xur9/8A2uPSP90fqtuNbdN/J1rke5dMHBimaO/PO4+RjaPhpKquYeE9Thd3U/8AvDB+EWkHqz737PwC1xZBcC9O7ZOvt8/n34xz7/qS8nG0n2aID1mJ/k1eB41S9KWP993+iotFU/VUp7WnZJbZzJQ8W+BBaf8A9ZX3A8cwavAbNRtp3H8Qc9l/J43HvAWFOT6kuo2fo9Osx07mu6bfw3s/A/jONcg9qkYfSRw/yK7qXjXG4/a0j2j8kjX/ACIarJBkvDcRbqjp4XtP3mOJHxaV5VHC7D5xtAWebZZP5EkKTds7nGeo2S3iVMo/f6j2wfiNRYyQ1s3ZuPJso0H01eyT5XVmWZYtwXaQTS1DgejZQCD5a2gEfAqT4X1VRCKijqgdVGWBuo3IDg7u36t7oI8neFlvGUs4kipqtJpZVO7STzjnF81l44e/+S9IiKU4oREQBERAEREAREQBERAFnnFzM30GAUsZ78+77dIweX7Th8GnxV5xPEWYTC+aU2ZE0uP+g8STsB4lYBLJNnevuBeSpfYDo1vT9lrB8GqG2WFhdT0Gw9GrbXfZ6EOPv/1z8CX4dsp8PlNXVyNAi7sTPae+Qjm2MXcQ0Hna13DfZaFNmKvxfaioDE0/2tUdHvEQ73v39FN4FlqDL8bWwxNDgAC/SNbjbcudz3525bqVSFbSxki120q77naob3Rb3JL2LHxbKFJw9qcc3xDEnvB5xxDSz3X7v8KlMP4aUOH2+w7QjrI4v/h9n5K0ot1XHsU57R1MluqW6u0fNXwweFLQR0ItFGyMeDGtaPgF7oi3KLbbywiIhgIiICOxfLtPjotUQMk8CRZw9HjvD3FUfFuDEctzTVDo/wAsg1t9A4WIHrdaSi0lCMuaLun2hqdN/Sm0u3NeDMRk4d4lgTtUAJI+9BLY/A6XH4LpgzXjOEbSRSvA/vKdx/jaAT8VsqLT8HHJnTe23asX1Rn7v5MupeIWKVZ0sw4Od4iGcD33Nh7yr3lykmiiMlW2MVEx1Sdm0AAAWYwke1pHUk8zvZdOJ0JrWtsbFrg72nN2HMd3mubA8Mlw8ntpu07rGN7zjbSX878yQ4XdzJHosxi0+PEqajUVW1P8OEYepZbfv7deRLIiKU5QREQBERAEREARFVc757jyozS0CSd47rL7NH4n25Dy5ny5rDaSyyaiiy+arrWWyWx/MkGW49dQ/Tf2Wjd7j4Nb19eQ6kKCw5tTnX7So1U1Id2wtJEsrfGR4sWsPgLXv4WJhMmZQkzDIK/EiZC7vRsdyI5hxbyDPBvLry52jPWaxlWlLmkdrLdsQ8+ryPBt7+pA6qLOVvS4I6rpjTYtPR59r4OXRfp9nWXTpgo3FjNAneKKE9yGxktyLwO6z0aPmfyqb4T5U+rofpUre/OLRg/dj539XbH0A8SqTkPKzs21eqW5ijOuVxv3iTcMv1Lje/lfyW7tboFgLALWtbz32X9qXR0dEdDS+POT++/7YR/URFYPKhERAEREAREQBERAEREAREQBERAEREAREQBERAEREBX865qblSmL9jI+7Ymnq63M/lbzPuHVZ1kDKz831LqurJfG11zq/tJOdv0ja/TkOV7cmcamTOOMdhGdmv8Ao7PAWNnuP7Wo+gHgtba6nydRtDnCOKBtrnmT6D2nuNzYcySq/pyy+SPUSzs/SxrrX5tvil2X3zz2R04rikeCwulmdpZGLn/IAdSTsAsKr6yfiHiA0t70h0sbfuxxjxPgBck9TfyC6s1Zpmz7UtihY7sw60UQ5k/jd01Wv5NF/MnT8i5LblOG7rOnkH2jug/I38o+Z38AMNux4XIlqhDY9H4tnG2S4Lt99fBdyVy7gMeW6ZsMX3d3Otu5x5uPr8gAOik0RWEscDys5ysk5yeWwiIsmgREQBERAEREAREQBERAEREAREQBERAEREAREQBERAZzieQajBax1bhzmSPcXu7OQAFpfe+g3DXe0bXt71A1GS8VzZMDV90DrI9mlo66Y2X+Q38VsiKJ1JnZr21fWs4i5JYUmuKRXcp5Jgym3ud+Vws6Rw3Pk0fdb5fElWJEUiSSwjl3XTum52PLYREWSIIiIAiIgCIiAIiIAiIgCIiAIiIAiIgCIiAIiIAiIgCIiAIiIAiIgCIiAIiIAiIgCIiAIiIAiIgCIiAIiIAiIgCIiAIiIAiIgCIiAIiIAiIgCIiAIiIAiIgCIiAIiIAiIgCIiAIiIAiIgCIiAIiID//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40" name="Picture 16" descr="http://www.jsums.edu/ait/blackboard/adobe_acrobat.gif"/>
          <p:cNvPicPr>
            <a:picLocks noChangeAspect="1" noChangeArrowheads="1"/>
          </p:cNvPicPr>
          <p:nvPr/>
        </p:nvPicPr>
        <p:blipFill>
          <a:blip r:embed="rId8" cstate="print"/>
          <a:srcRect/>
          <a:stretch>
            <a:fillRect/>
          </a:stretch>
        </p:blipFill>
        <p:spPr bwMode="auto">
          <a:xfrm>
            <a:off x="8460432" y="5733256"/>
            <a:ext cx="522809" cy="52280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715404" cy="1143000"/>
          </a:xfrm>
        </p:spPr>
        <p:txBody>
          <a:bodyPr rtlCol="0">
            <a:normAutofit/>
          </a:bodyPr>
          <a:lstStyle/>
          <a:p>
            <a:pPr eaLnBrk="1" fontAlgn="auto" hangingPunct="1">
              <a:spcAft>
                <a:spcPts val="0"/>
              </a:spcAft>
              <a:defRPr/>
            </a:pPr>
            <a:r>
              <a:rPr lang="el-GR" sz="4000" dirty="0" smtClean="0">
                <a:solidFill>
                  <a:srgbClr val="FFFF00"/>
                </a:solidFill>
              </a:rPr>
              <a:t>Περιεχόμενο στα Ανοικτά Μαθήματα</a:t>
            </a:r>
            <a:endParaRPr lang="el-GR" sz="4000" dirty="0">
              <a:solidFill>
                <a:srgbClr val="FFFF00"/>
              </a:solidFill>
            </a:endParaRPr>
          </a:p>
        </p:txBody>
      </p:sp>
      <p:sp>
        <p:nvSpPr>
          <p:cNvPr id="3" name="2 - Θέση περιεχομένου"/>
          <p:cNvSpPr>
            <a:spLocks noGrp="1"/>
          </p:cNvSpPr>
          <p:nvPr>
            <p:ph idx="1"/>
          </p:nvPr>
        </p:nvSpPr>
        <p:spPr>
          <a:xfrm>
            <a:off x="914400" y="1600200"/>
            <a:ext cx="8229600" cy="4829175"/>
          </a:xfrm>
        </p:spPr>
        <p:txBody>
          <a:bodyPr rtlCol="0">
            <a:normAutofit/>
          </a:bodyPr>
          <a:lstStyle/>
          <a:p>
            <a:pPr eaLnBrk="1" fontAlgn="auto" hangingPunct="1">
              <a:spcAft>
                <a:spcPts val="0"/>
              </a:spcAft>
              <a:buFont typeface="Arial" pitchFamily="34" charset="0"/>
              <a:buChar char="•"/>
              <a:defRPr/>
            </a:pPr>
            <a:r>
              <a:rPr lang="el-GR" b="1" dirty="0" smtClean="0"/>
              <a:t>Παρουσιάσεις σε διαφάνειες  </a:t>
            </a:r>
          </a:p>
          <a:p>
            <a:pPr lvl="1" eaLnBrk="1" fontAlgn="auto" hangingPunct="1">
              <a:spcAft>
                <a:spcPts val="0"/>
              </a:spcAft>
              <a:buFont typeface="Arial" pitchFamily="34" charset="0"/>
              <a:buChar char="•"/>
              <a:defRPr/>
            </a:pPr>
            <a:r>
              <a:rPr lang="el-GR" sz="2000" b="1" dirty="0" smtClean="0"/>
              <a:t> </a:t>
            </a:r>
            <a:r>
              <a:rPr lang="en-US" sz="2000" b="1" dirty="0" smtClean="0"/>
              <a:t>Power point</a:t>
            </a:r>
          </a:p>
          <a:p>
            <a:pPr eaLnBrk="1" fontAlgn="auto" hangingPunct="1">
              <a:spcBef>
                <a:spcPts val="0"/>
              </a:spcBef>
              <a:spcAft>
                <a:spcPts val="0"/>
              </a:spcAft>
              <a:buFont typeface="Arial" pitchFamily="34" charset="0"/>
              <a:buNone/>
              <a:defRPr/>
            </a:pPr>
            <a:r>
              <a:rPr lang="en-US" sz="1800" b="1" i="1" dirty="0" smtClean="0"/>
              <a:t>              </a:t>
            </a:r>
            <a:endParaRPr lang="el-GR" sz="2400" b="1" dirty="0" smtClean="0"/>
          </a:p>
          <a:p>
            <a:pPr eaLnBrk="1" fontAlgn="auto" hangingPunct="1">
              <a:spcAft>
                <a:spcPts val="0"/>
              </a:spcAft>
              <a:buFont typeface="Arial" pitchFamily="34" charset="0"/>
              <a:buChar char="•"/>
              <a:defRPr/>
            </a:pPr>
            <a:r>
              <a:rPr lang="el-GR" b="1" dirty="0" smtClean="0"/>
              <a:t>Σημειώσεις  παραδόσεων </a:t>
            </a:r>
          </a:p>
          <a:p>
            <a:pPr lvl="1" eaLnBrk="1" fontAlgn="auto" hangingPunct="1">
              <a:spcAft>
                <a:spcPts val="0"/>
              </a:spcAft>
              <a:buFont typeface="Arial" pitchFamily="34" charset="0"/>
              <a:buChar char="•"/>
              <a:defRPr/>
            </a:pPr>
            <a:r>
              <a:rPr lang="el-GR" sz="2000" b="1" dirty="0" smtClean="0"/>
              <a:t>Ηλεκτρονικά κείμενα σε </a:t>
            </a:r>
            <a:r>
              <a:rPr lang="en-US" sz="2000" b="1" dirty="0" smtClean="0"/>
              <a:t>Word </a:t>
            </a:r>
            <a:r>
              <a:rPr lang="el-GR" sz="2000" b="1" dirty="0" smtClean="0"/>
              <a:t>ή </a:t>
            </a:r>
            <a:r>
              <a:rPr lang="en-US" sz="2000" b="1" dirty="0" smtClean="0"/>
              <a:t>PDF</a:t>
            </a:r>
            <a:endParaRPr lang="el-GR" sz="2000" b="1" dirty="0" smtClean="0"/>
          </a:p>
          <a:p>
            <a:pPr eaLnBrk="1" fontAlgn="auto" hangingPunct="1">
              <a:spcAft>
                <a:spcPts val="0"/>
              </a:spcAft>
              <a:buFont typeface="Arial" pitchFamily="34" charset="0"/>
              <a:buChar char="•"/>
              <a:defRPr/>
            </a:pPr>
            <a:endParaRPr lang="el-GR" sz="2400" b="1" dirty="0" smtClean="0"/>
          </a:p>
          <a:p>
            <a:pPr eaLnBrk="1" fontAlgn="auto" hangingPunct="1">
              <a:spcAft>
                <a:spcPts val="0"/>
              </a:spcAft>
              <a:buFont typeface="Arial" pitchFamily="34" charset="0"/>
              <a:buChar char="•"/>
              <a:defRPr/>
            </a:pPr>
            <a:r>
              <a:rPr lang="el-GR" b="1" dirty="0" smtClean="0"/>
              <a:t>Βιντεοσκοπημένα μαθήματα   </a:t>
            </a:r>
            <a:endParaRPr lang="en-US" b="1" dirty="0" smtClean="0"/>
          </a:p>
          <a:p>
            <a:pPr eaLnBrk="1" fontAlgn="auto" hangingPunct="1">
              <a:spcAft>
                <a:spcPts val="0"/>
              </a:spcAft>
              <a:buFont typeface="Arial" pitchFamily="34" charset="0"/>
              <a:buChar char="•"/>
              <a:defRPr/>
            </a:pPr>
            <a:endParaRPr lang="el-GR" sz="2400" b="1" dirty="0" smtClean="0"/>
          </a:p>
          <a:p>
            <a:pPr eaLnBrk="1" fontAlgn="auto" hangingPunct="1">
              <a:spcAft>
                <a:spcPts val="0"/>
              </a:spcAft>
              <a:buFont typeface="Arial" pitchFamily="34" charset="0"/>
              <a:buChar char="•"/>
              <a:defRPr/>
            </a:pPr>
            <a:r>
              <a:rPr lang="el-GR" sz="2800" b="1" dirty="0" err="1" smtClean="0"/>
              <a:t>Ιστοθέσεις</a:t>
            </a:r>
            <a:r>
              <a:rPr lang="el-GR" sz="2800" b="1" dirty="0" smtClean="0"/>
              <a:t> </a:t>
            </a:r>
            <a:r>
              <a:rPr lang="en-US" sz="2800" b="1" dirty="0" smtClean="0"/>
              <a:t> </a:t>
            </a:r>
            <a:r>
              <a:rPr lang="el-GR" sz="2800" b="1" dirty="0" smtClean="0"/>
              <a:t>Ανοικτών Μαθημάτων </a:t>
            </a:r>
          </a:p>
          <a:p>
            <a:pPr lvl="1" eaLnBrk="1" fontAlgn="auto" hangingPunct="1">
              <a:spcAft>
                <a:spcPts val="0"/>
              </a:spcAft>
              <a:buFont typeface="Arial" pitchFamily="34" charset="0"/>
              <a:buChar char="•"/>
              <a:defRPr/>
            </a:pPr>
            <a:r>
              <a:rPr lang="en-US" sz="2000" b="1" dirty="0" smtClean="0"/>
              <a:t>Open </a:t>
            </a:r>
            <a:r>
              <a:rPr lang="en-US" sz="2000" b="1" dirty="0" err="1" smtClean="0"/>
              <a:t>eClass</a:t>
            </a:r>
            <a:r>
              <a:rPr lang="el-GR" sz="2000" b="1" dirty="0" smtClean="0"/>
              <a:t> </a:t>
            </a:r>
          </a:p>
          <a:p>
            <a:pPr eaLnBrk="1" fontAlgn="auto" hangingPunct="1">
              <a:spcAft>
                <a:spcPts val="0"/>
              </a:spcAft>
              <a:buFont typeface="Arial" pitchFamily="34" charset="0"/>
              <a:buChar char="•"/>
              <a:defRPr/>
            </a:pPr>
            <a:endParaRPr lang="el-GR" sz="2400" b="1" dirty="0" smtClean="0"/>
          </a:p>
          <a:p>
            <a:pPr eaLnBrk="1" fontAlgn="auto" hangingPunct="1">
              <a:spcAft>
                <a:spcPts val="0"/>
              </a:spcAft>
              <a:buFont typeface="Arial" pitchFamily="34" charset="0"/>
              <a:buNone/>
              <a:defRPr/>
            </a:pPr>
            <a:endParaRPr lang="el-GR" sz="1600" dirty="0" smtClean="0"/>
          </a:p>
          <a:p>
            <a:pPr eaLnBrk="1" fontAlgn="auto" hangingPunct="1">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latin typeface="Times" pitchFamily="18" charset="0"/>
              </a:rPr>
              <a:t>Εφαρμογή της Καθολικής Σχεδίασης στη μάθηση</a:t>
            </a:r>
            <a:endParaRPr lang="el-GR" dirty="0">
              <a:solidFill>
                <a:srgbClr val="FFFF00"/>
              </a:solidFill>
            </a:endParaRPr>
          </a:p>
        </p:txBody>
      </p:sp>
      <p:sp>
        <p:nvSpPr>
          <p:cNvPr id="3" name="2 - Θέση περιεχομένου"/>
          <p:cNvSpPr>
            <a:spLocks noGrp="1"/>
          </p:cNvSpPr>
          <p:nvPr>
            <p:ph idx="1"/>
          </p:nvPr>
        </p:nvSpPr>
        <p:spPr/>
        <p:txBody>
          <a:bodyPr/>
          <a:lstStyle/>
          <a:p>
            <a:pPr>
              <a:lnSpc>
                <a:spcPct val="80000"/>
              </a:lnSpc>
              <a:buClr>
                <a:schemeClr val="tx1"/>
              </a:buClr>
              <a:buFont typeface="Wingdings" pitchFamily="2" charset="2"/>
              <a:buNone/>
            </a:pPr>
            <a:r>
              <a:rPr lang="el-GR" sz="2400" dirty="0" smtClean="0"/>
              <a:t>Μάθηση για όλους τους μέσω πολλαπλών μέσων:</a:t>
            </a:r>
          </a:p>
          <a:p>
            <a:pPr>
              <a:lnSpc>
                <a:spcPct val="80000"/>
              </a:lnSpc>
              <a:buClr>
                <a:schemeClr val="tx1"/>
              </a:buClr>
              <a:buFont typeface="Wingdings" pitchFamily="2" charset="2"/>
              <a:buNone/>
            </a:pPr>
            <a:endParaRPr lang="el-GR" sz="700" dirty="0" smtClean="0"/>
          </a:p>
          <a:p>
            <a:pPr lvl="1">
              <a:lnSpc>
                <a:spcPct val="80000"/>
              </a:lnSpc>
              <a:buClr>
                <a:schemeClr val="tx1"/>
              </a:buClr>
              <a:buFont typeface="Wingdings" pitchFamily="2" charset="2"/>
              <a:buChar char=""/>
            </a:pPr>
            <a:r>
              <a:rPr lang="el-GR" sz="2400" dirty="0" smtClean="0"/>
              <a:t>αναπαράστασης,</a:t>
            </a:r>
          </a:p>
          <a:p>
            <a:pPr lvl="1">
              <a:lnSpc>
                <a:spcPct val="80000"/>
              </a:lnSpc>
              <a:buClr>
                <a:schemeClr val="tx1"/>
              </a:buClr>
              <a:buFont typeface="Wingdings" pitchFamily="2" charset="2"/>
              <a:buChar char=""/>
            </a:pPr>
            <a:r>
              <a:rPr lang="el-GR" sz="2400" dirty="0" smtClean="0"/>
              <a:t>διεξαγωγής και </a:t>
            </a:r>
          </a:p>
          <a:p>
            <a:pPr lvl="1">
              <a:lnSpc>
                <a:spcPct val="80000"/>
              </a:lnSpc>
              <a:buClr>
                <a:schemeClr val="tx1"/>
              </a:buClr>
              <a:buFont typeface="Wingdings" pitchFamily="2" charset="2"/>
              <a:buChar char=""/>
            </a:pPr>
            <a:r>
              <a:rPr lang="el-GR" sz="2400" dirty="0" smtClean="0"/>
              <a:t>έκφρασης</a:t>
            </a:r>
          </a:p>
          <a:p>
            <a:pPr>
              <a:lnSpc>
                <a:spcPct val="80000"/>
              </a:lnSpc>
              <a:buClr>
                <a:schemeClr val="tx1"/>
              </a:buClr>
              <a:buFont typeface="Wingdings" pitchFamily="2" charset="2"/>
              <a:buNone/>
            </a:pPr>
            <a:endParaRPr lang="el-GR" sz="1000" dirty="0" smtClean="0"/>
          </a:p>
          <a:p>
            <a:pPr>
              <a:lnSpc>
                <a:spcPct val="80000"/>
              </a:lnSpc>
              <a:buClr>
                <a:schemeClr val="tx1"/>
              </a:buClr>
              <a:buFont typeface="Wingdings" pitchFamily="2" charset="2"/>
              <a:buNone/>
            </a:pPr>
            <a:r>
              <a:rPr lang="el-GR" sz="2400" dirty="0" smtClean="0"/>
              <a:t>                                                 της μάθησης</a:t>
            </a:r>
          </a:p>
          <a:p>
            <a:pPr>
              <a:lnSpc>
                <a:spcPct val="80000"/>
              </a:lnSpc>
              <a:buFontTx/>
              <a:buNone/>
            </a:pPr>
            <a:endParaRPr lang="el-GR" sz="2400" b="1" dirty="0" smtClean="0">
              <a:solidFill>
                <a:srgbClr val="66FFFF"/>
              </a:solidFill>
            </a:endParaRPr>
          </a:p>
          <a:p>
            <a:pPr>
              <a:lnSpc>
                <a:spcPct val="80000"/>
              </a:lnSpc>
              <a:buFontTx/>
              <a:buNone/>
            </a:pPr>
            <a:endParaRPr lang="el-GR" sz="2000" b="1" dirty="0" smtClean="0">
              <a:solidFill>
                <a:srgbClr val="66FFFF"/>
              </a:solidFill>
            </a:endParaRPr>
          </a:p>
          <a:p>
            <a:pPr>
              <a:lnSpc>
                <a:spcPct val="80000"/>
              </a:lnSpc>
              <a:buFontTx/>
              <a:buNone/>
            </a:pPr>
            <a:endParaRPr lang="el-GR" sz="2000" b="1" dirty="0" smtClean="0">
              <a:solidFill>
                <a:srgbClr val="66FFFF"/>
              </a:solidFill>
            </a:endParaRPr>
          </a:p>
          <a:p>
            <a:pPr>
              <a:lnSpc>
                <a:spcPct val="80000"/>
              </a:lnSpc>
              <a:buFontTx/>
              <a:buNone/>
            </a:pPr>
            <a:r>
              <a:rPr lang="el-GR" sz="2400" b="1" dirty="0" err="1" smtClean="0">
                <a:solidFill>
                  <a:srgbClr val="00B0F0"/>
                </a:solidFill>
              </a:rPr>
              <a:t>Universal</a:t>
            </a:r>
            <a:r>
              <a:rPr lang="el-GR" sz="2400" b="1" dirty="0" smtClean="0">
                <a:solidFill>
                  <a:srgbClr val="00B0F0"/>
                </a:solidFill>
              </a:rPr>
              <a:t> </a:t>
            </a:r>
            <a:r>
              <a:rPr lang="el-GR" sz="2400" b="1" dirty="0" err="1" smtClean="0">
                <a:solidFill>
                  <a:srgbClr val="00B0F0"/>
                </a:solidFill>
              </a:rPr>
              <a:t>Design</a:t>
            </a:r>
            <a:r>
              <a:rPr lang="el-GR" sz="2400" b="1" dirty="0" smtClean="0">
                <a:solidFill>
                  <a:srgbClr val="00B0F0"/>
                </a:solidFill>
              </a:rPr>
              <a:t> </a:t>
            </a:r>
            <a:r>
              <a:rPr lang="el-GR" sz="2400" b="1" dirty="0" err="1" smtClean="0">
                <a:solidFill>
                  <a:srgbClr val="00B0F0"/>
                </a:solidFill>
              </a:rPr>
              <a:t>for</a:t>
            </a:r>
            <a:r>
              <a:rPr lang="el-GR" sz="2400" b="1" dirty="0" smtClean="0">
                <a:solidFill>
                  <a:srgbClr val="00B0F0"/>
                </a:solidFill>
              </a:rPr>
              <a:t> </a:t>
            </a:r>
            <a:r>
              <a:rPr lang="el-GR" sz="2400" b="1" dirty="0" err="1" smtClean="0">
                <a:solidFill>
                  <a:srgbClr val="00B0F0"/>
                </a:solidFill>
              </a:rPr>
              <a:t>Learning</a:t>
            </a:r>
            <a:r>
              <a:rPr lang="el-GR" sz="2400" b="1" dirty="0" smtClean="0">
                <a:solidFill>
                  <a:srgbClr val="00B0F0"/>
                </a:solidFill>
              </a:rPr>
              <a:t> (UDL) </a:t>
            </a:r>
            <a:r>
              <a:rPr lang="el-GR" sz="2400" b="1" dirty="0" err="1" smtClean="0">
                <a:solidFill>
                  <a:srgbClr val="00B0F0"/>
                </a:solidFill>
              </a:rPr>
              <a:t>Guidelines</a:t>
            </a:r>
            <a:r>
              <a:rPr lang="el-GR" sz="2400" b="1" dirty="0" smtClean="0">
                <a:solidFill>
                  <a:srgbClr val="00B0F0"/>
                </a:solidFill>
              </a:rPr>
              <a:t> - </a:t>
            </a:r>
            <a:r>
              <a:rPr lang="el-GR" sz="2400" b="1" dirty="0" err="1" smtClean="0">
                <a:solidFill>
                  <a:srgbClr val="00B0F0"/>
                </a:solidFill>
              </a:rPr>
              <a:t>Version</a:t>
            </a:r>
            <a:r>
              <a:rPr lang="el-GR" sz="2400" b="1" dirty="0" smtClean="0">
                <a:solidFill>
                  <a:srgbClr val="00B0F0"/>
                </a:solidFill>
              </a:rPr>
              <a:t> 2.0</a:t>
            </a:r>
          </a:p>
          <a:p>
            <a:pPr>
              <a:lnSpc>
                <a:spcPct val="80000"/>
              </a:lnSpc>
              <a:buFontTx/>
              <a:buNone/>
            </a:pPr>
            <a:r>
              <a:rPr lang="en-US" sz="2400" dirty="0" smtClean="0"/>
              <a:t> National Center </a:t>
            </a:r>
            <a:r>
              <a:rPr lang="el-GR" sz="2400" dirty="0" smtClean="0"/>
              <a:t>ο</a:t>
            </a:r>
            <a:r>
              <a:rPr lang="en-US" sz="2400" dirty="0" smtClean="0"/>
              <a:t>n Universal Design for Learning,</a:t>
            </a:r>
            <a:r>
              <a:rPr lang="el-GR" sz="2400" dirty="0" smtClean="0"/>
              <a:t> ΜΑ</a:t>
            </a:r>
          </a:p>
          <a:p>
            <a:pPr>
              <a:lnSpc>
                <a:spcPct val="80000"/>
              </a:lnSpc>
              <a:buFontTx/>
              <a:buNone/>
            </a:pPr>
            <a:r>
              <a:rPr lang="en-US" sz="2400" dirty="0" smtClean="0"/>
              <a:t> </a:t>
            </a:r>
            <a:r>
              <a:rPr lang="el-GR" sz="2400" dirty="0" smtClean="0"/>
              <a:t>         </a:t>
            </a:r>
            <a:r>
              <a:rPr lang="en-US" sz="1800" dirty="0" smtClean="0"/>
              <a:t>CAST: </a:t>
            </a:r>
            <a:r>
              <a:rPr lang="el-GR" sz="1800" dirty="0" err="1" smtClean="0"/>
              <a:t>Center</a:t>
            </a:r>
            <a:r>
              <a:rPr lang="el-GR" sz="1800" dirty="0" smtClean="0"/>
              <a:t> </a:t>
            </a:r>
            <a:r>
              <a:rPr lang="el-GR" sz="1800" dirty="0" err="1" smtClean="0"/>
              <a:t>for</a:t>
            </a:r>
            <a:r>
              <a:rPr lang="el-GR" sz="1800" dirty="0" smtClean="0"/>
              <a:t> </a:t>
            </a:r>
            <a:r>
              <a:rPr lang="el-GR" sz="1800" dirty="0" err="1" smtClean="0"/>
              <a:t>Applied</a:t>
            </a:r>
            <a:r>
              <a:rPr lang="el-GR" sz="1800" dirty="0" smtClean="0"/>
              <a:t> </a:t>
            </a:r>
            <a:r>
              <a:rPr lang="el-GR" sz="1800" dirty="0" err="1" smtClean="0"/>
              <a:t>Special</a:t>
            </a:r>
            <a:r>
              <a:rPr lang="el-GR" sz="1800" dirty="0" smtClean="0"/>
              <a:t> </a:t>
            </a:r>
            <a:r>
              <a:rPr lang="el-GR" sz="1800" dirty="0" err="1" smtClean="0"/>
              <a:t>Technology</a:t>
            </a:r>
            <a:r>
              <a:rPr lang="el-GR" sz="1800" dirty="0" smtClean="0"/>
              <a:t>  </a:t>
            </a:r>
            <a:r>
              <a:rPr lang="en-US" sz="1800" dirty="0" smtClean="0"/>
              <a:t>&amp;  Harvard University</a:t>
            </a:r>
            <a:endParaRPr lang="el-GR" sz="1800" dirty="0" smtClean="0"/>
          </a:p>
          <a:p>
            <a:pPr>
              <a:lnSpc>
                <a:spcPct val="80000"/>
              </a:lnSpc>
              <a:buFontTx/>
              <a:buNone/>
            </a:pPr>
            <a:r>
              <a:rPr lang="el-GR" sz="2400" dirty="0" smtClean="0"/>
              <a:t>          </a:t>
            </a:r>
            <a:r>
              <a:rPr lang="en-GB" sz="2000" dirty="0" smtClean="0"/>
              <a:t>http://www.udlcenter.org/aboutudl/udlguidelines</a:t>
            </a:r>
            <a:endParaRPr lang="el-G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l-GR" sz="2400" dirty="0" smtClean="0">
                <a:solidFill>
                  <a:srgbClr val="FFFF00"/>
                </a:solidFill>
              </a:rPr>
              <a:t>Οδηγίες για την Εφαρμογή της Καθολικής Σχεδίασης στη μάθηση (παράδειγμα)</a:t>
            </a:r>
            <a:endParaRPr lang="el-GR" sz="2400" dirty="0">
              <a:solidFill>
                <a:srgbClr val="FFFF00"/>
              </a:solidFill>
            </a:endParaRPr>
          </a:p>
        </p:txBody>
      </p:sp>
      <p:sp>
        <p:nvSpPr>
          <p:cNvPr id="3" name="2 - Θέση περιεχομένου"/>
          <p:cNvSpPr>
            <a:spLocks noGrp="1"/>
          </p:cNvSpPr>
          <p:nvPr>
            <p:ph idx="1"/>
          </p:nvPr>
        </p:nvSpPr>
        <p:spPr>
          <a:xfrm>
            <a:off x="467544" y="980728"/>
            <a:ext cx="8229600" cy="5112568"/>
          </a:xfrm>
        </p:spPr>
        <p:txBody>
          <a:bodyPr/>
          <a:lstStyle/>
          <a:p>
            <a:pPr marL="609600" indent="-609600">
              <a:buFontTx/>
              <a:buNone/>
            </a:pPr>
            <a:r>
              <a:rPr lang="el-GR" sz="2000" dirty="0" smtClean="0">
                <a:solidFill>
                  <a:schemeClr val="accent3">
                    <a:lumMod val="60000"/>
                    <a:lumOff val="40000"/>
                  </a:schemeClr>
                </a:solidFill>
              </a:rPr>
              <a:t>Α. </a:t>
            </a:r>
            <a:r>
              <a:rPr lang="el-GR" sz="2000" b="1" dirty="0" smtClean="0">
                <a:solidFill>
                  <a:schemeClr val="accent3">
                    <a:lumMod val="60000"/>
                    <a:lumOff val="40000"/>
                  </a:schemeClr>
                </a:solidFill>
              </a:rPr>
              <a:t>Αναπαράσταση: </a:t>
            </a:r>
            <a:r>
              <a:rPr lang="el-GR" sz="1600" dirty="0" smtClean="0"/>
              <a:t>Χρησιμοποίησε πολλαπλούς τρόπους αναπαράστασης</a:t>
            </a:r>
          </a:p>
          <a:p>
            <a:pPr marL="609600" indent="-609600">
              <a:buFontTx/>
              <a:buNone/>
            </a:pPr>
            <a:endParaRPr lang="el-GR" sz="300" i="1" dirty="0" smtClean="0"/>
          </a:p>
          <a:p>
            <a:pPr marL="609600" indent="-609600">
              <a:buNone/>
            </a:pPr>
            <a:r>
              <a:rPr lang="el-GR" sz="2000" b="1" dirty="0" smtClean="0">
                <a:solidFill>
                  <a:schemeClr val="accent2">
                    <a:lumMod val="60000"/>
                    <a:lumOff val="40000"/>
                  </a:schemeClr>
                </a:solidFill>
              </a:rPr>
              <a:t>Α.1  Δώσε επιλογές ως προς την αντίληψη</a:t>
            </a:r>
            <a:endParaRPr lang="en-US" sz="2000" b="1" dirty="0" smtClean="0">
              <a:solidFill>
                <a:schemeClr val="accent2">
                  <a:lumMod val="60000"/>
                  <a:lumOff val="40000"/>
                </a:schemeClr>
              </a:solidFill>
            </a:endParaRPr>
          </a:p>
          <a:p>
            <a:pPr marL="990600" lvl="1" indent="-533400">
              <a:buNone/>
            </a:pPr>
            <a:r>
              <a:rPr lang="el-GR" sz="1600" b="1" dirty="0" smtClean="0">
                <a:solidFill>
                  <a:schemeClr val="bg2">
                    <a:lumMod val="60000"/>
                    <a:lumOff val="40000"/>
                  </a:schemeClr>
                </a:solidFill>
              </a:rPr>
              <a:t>Α.1.1 Επιλογές χρήστη ως προς την απεικόνιση των πληροφοριών</a:t>
            </a:r>
            <a:r>
              <a:rPr lang="en-US" sz="1800" b="1" dirty="0" smtClean="0">
                <a:solidFill>
                  <a:schemeClr val="bg2">
                    <a:lumMod val="60000"/>
                    <a:lumOff val="40000"/>
                  </a:schemeClr>
                </a:solidFill>
              </a:rPr>
              <a:t> </a:t>
            </a:r>
            <a:endParaRPr lang="el-GR" sz="1800" b="1" dirty="0" smtClean="0">
              <a:solidFill>
                <a:schemeClr val="bg2">
                  <a:lumMod val="60000"/>
                  <a:lumOff val="40000"/>
                </a:schemeClr>
              </a:solidFill>
            </a:endParaRPr>
          </a:p>
          <a:p>
            <a:pPr marL="990600" lvl="1" indent="-533400">
              <a:lnSpc>
                <a:spcPct val="90000"/>
              </a:lnSpc>
              <a:buFontTx/>
              <a:buNone/>
            </a:pPr>
            <a:r>
              <a:rPr lang="el-GR" sz="1600" dirty="0" smtClean="0"/>
              <a:t>             Οι πληροφορίες θα πρέπει να απεικονίζονται με ένα ευέλικτο τρόπο έτσι ώστε να μπορούν να μεταβληθούν τα παρακάτω:</a:t>
            </a:r>
          </a:p>
          <a:p>
            <a:pPr marL="1390650" lvl="2" indent="-533400">
              <a:lnSpc>
                <a:spcPct val="90000"/>
              </a:lnSpc>
              <a:buNone/>
            </a:pPr>
            <a:r>
              <a:rPr lang="en-US" sz="1400" dirty="0" smtClean="0">
                <a:solidFill>
                  <a:schemeClr val="accent6">
                    <a:lumMod val="75000"/>
                  </a:schemeClr>
                </a:solidFill>
              </a:rPr>
              <a:t> </a:t>
            </a:r>
            <a:r>
              <a:rPr lang="el-GR" sz="1400" dirty="0" smtClean="0">
                <a:solidFill>
                  <a:schemeClr val="accent6">
                    <a:lumMod val="75000"/>
                  </a:schemeClr>
                </a:solidFill>
              </a:rPr>
              <a:t>Α.1.1.1 Το μέγεθος του κειμένου και των εικόνων</a:t>
            </a:r>
            <a:r>
              <a:rPr lang="en-US" sz="1400" dirty="0" smtClean="0">
                <a:solidFill>
                  <a:schemeClr val="accent6">
                    <a:lumMod val="75000"/>
                  </a:schemeClr>
                </a:solidFill>
              </a:rPr>
              <a:t> </a:t>
            </a:r>
          </a:p>
          <a:p>
            <a:pPr marL="1371600" lvl="2" indent="-457200">
              <a:lnSpc>
                <a:spcPct val="90000"/>
              </a:lnSpc>
              <a:buNone/>
            </a:pPr>
            <a:r>
              <a:rPr lang="el-GR" sz="1400" dirty="0" smtClean="0">
                <a:solidFill>
                  <a:schemeClr val="accent6">
                    <a:lumMod val="75000"/>
                  </a:schemeClr>
                </a:solidFill>
              </a:rPr>
              <a:t>Α.1.1.2 Η ένταση της ομιλίας ή των ήχων</a:t>
            </a:r>
            <a:endParaRPr lang="en-US" sz="1400" dirty="0" smtClean="0">
              <a:solidFill>
                <a:schemeClr val="accent6">
                  <a:lumMod val="75000"/>
                </a:schemeClr>
              </a:solidFill>
            </a:endParaRPr>
          </a:p>
          <a:p>
            <a:pPr marL="1371600" lvl="2" indent="-457200">
              <a:lnSpc>
                <a:spcPct val="90000"/>
              </a:lnSpc>
              <a:buNone/>
            </a:pPr>
            <a:r>
              <a:rPr lang="el-GR" sz="1400" dirty="0" smtClean="0">
                <a:solidFill>
                  <a:schemeClr val="accent6">
                    <a:lumMod val="75000"/>
                  </a:schemeClr>
                </a:solidFill>
              </a:rPr>
              <a:t>Α.1.1.3 Η αντίθεση μεταξύ χρώματος υποβάθρου και χρώματος κειμένου ή εικόνας</a:t>
            </a:r>
            <a:r>
              <a:rPr lang="en-US" sz="1400" dirty="0" smtClean="0">
                <a:solidFill>
                  <a:schemeClr val="accent6">
                    <a:lumMod val="75000"/>
                  </a:schemeClr>
                </a:solidFill>
              </a:rPr>
              <a:t> </a:t>
            </a:r>
          </a:p>
          <a:p>
            <a:pPr marL="1371600" lvl="2" indent="-457200">
              <a:lnSpc>
                <a:spcPct val="90000"/>
              </a:lnSpc>
              <a:buNone/>
            </a:pPr>
            <a:r>
              <a:rPr lang="el-GR" sz="1400" dirty="0" smtClean="0">
                <a:solidFill>
                  <a:schemeClr val="accent6">
                    <a:lumMod val="75000"/>
                  </a:schemeClr>
                </a:solidFill>
              </a:rPr>
              <a:t>Α.1.1.4 Το χρώμα που χρησιμοποιείται για να δηλώνει έμφαση</a:t>
            </a:r>
            <a:r>
              <a:rPr lang="en-US" sz="1400" dirty="0" smtClean="0">
                <a:solidFill>
                  <a:schemeClr val="accent6">
                    <a:lumMod val="75000"/>
                  </a:schemeClr>
                </a:solidFill>
              </a:rPr>
              <a:t> </a:t>
            </a:r>
          </a:p>
          <a:p>
            <a:pPr marL="1371600" lvl="2" indent="-457200">
              <a:lnSpc>
                <a:spcPct val="90000"/>
              </a:lnSpc>
              <a:buNone/>
            </a:pPr>
            <a:r>
              <a:rPr lang="el-GR" sz="1400" dirty="0" smtClean="0">
                <a:solidFill>
                  <a:schemeClr val="accent6">
                    <a:lumMod val="75000"/>
                  </a:schemeClr>
                </a:solidFill>
              </a:rPr>
              <a:t>Α.1.1.5 Την ταχύτητα των </a:t>
            </a:r>
            <a:r>
              <a:rPr lang="en-US" sz="1400" dirty="0" smtClean="0">
                <a:solidFill>
                  <a:schemeClr val="accent6">
                    <a:lumMod val="75000"/>
                  </a:schemeClr>
                </a:solidFill>
              </a:rPr>
              <a:t>video, </a:t>
            </a:r>
            <a:r>
              <a:rPr lang="el-GR" sz="1400" dirty="0" smtClean="0">
                <a:solidFill>
                  <a:schemeClr val="accent6">
                    <a:lumMod val="75000"/>
                  </a:schemeClr>
                </a:solidFill>
              </a:rPr>
              <a:t>κινούμενων σχεδίων, ήχων, προσομοιώσεων, κλπ</a:t>
            </a:r>
            <a:endParaRPr lang="en-US" sz="1400" dirty="0" smtClean="0">
              <a:solidFill>
                <a:schemeClr val="accent6">
                  <a:lumMod val="75000"/>
                </a:schemeClr>
              </a:solidFill>
            </a:endParaRPr>
          </a:p>
          <a:p>
            <a:pPr marL="1371600" lvl="2" indent="-457200">
              <a:lnSpc>
                <a:spcPct val="90000"/>
              </a:lnSpc>
              <a:buNone/>
            </a:pPr>
            <a:r>
              <a:rPr lang="el-GR" sz="1200" dirty="0" smtClean="0">
                <a:solidFill>
                  <a:schemeClr val="accent6">
                    <a:lumMod val="75000"/>
                  </a:schemeClr>
                </a:solidFill>
              </a:rPr>
              <a:t>Α.1.1.6 Η διάταξη των οπτικών αντικειμένων </a:t>
            </a:r>
            <a:r>
              <a:rPr lang="en-US" sz="1200" dirty="0" smtClean="0">
                <a:solidFill>
                  <a:schemeClr val="accent6">
                    <a:lumMod val="75000"/>
                  </a:schemeClr>
                </a:solidFill>
              </a:rPr>
              <a:t>  </a:t>
            </a:r>
          </a:p>
          <a:p>
            <a:pPr marL="990600" lvl="1" indent="-533400">
              <a:buNone/>
            </a:pPr>
            <a:r>
              <a:rPr lang="el-GR" sz="1800" b="1" dirty="0" smtClean="0">
                <a:solidFill>
                  <a:schemeClr val="bg2">
                    <a:lumMod val="60000"/>
                    <a:lumOff val="40000"/>
                  </a:schemeClr>
                </a:solidFill>
              </a:rPr>
              <a:t>Α.1.2 Εναλλακτικές επιλογές για τις ακουστικές πληροφορίες </a:t>
            </a:r>
          </a:p>
          <a:p>
            <a:pPr marL="990600" lvl="1" indent="-533400">
              <a:buNone/>
            </a:pPr>
            <a:r>
              <a:rPr lang="el-GR" sz="1600" b="1" dirty="0" smtClean="0">
                <a:solidFill>
                  <a:schemeClr val="bg2">
                    <a:lumMod val="60000"/>
                    <a:lumOff val="40000"/>
                  </a:schemeClr>
                </a:solidFill>
              </a:rPr>
              <a:t>            </a:t>
            </a:r>
            <a:r>
              <a:rPr lang="el-GR" sz="1600" b="1" dirty="0" smtClean="0">
                <a:solidFill>
                  <a:schemeClr val="accent6">
                    <a:lumMod val="75000"/>
                  </a:schemeClr>
                </a:solidFill>
              </a:rPr>
              <a:t>…………………….</a:t>
            </a:r>
            <a:endParaRPr lang="en-US" sz="1600" b="1" dirty="0" smtClean="0">
              <a:solidFill>
                <a:schemeClr val="accent6">
                  <a:lumMod val="75000"/>
                </a:schemeClr>
              </a:solidFill>
            </a:endParaRPr>
          </a:p>
          <a:p>
            <a:pPr marL="990600" lvl="1" indent="-533400">
              <a:buNone/>
            </a:pPr>
            <a:r>
              <a:rPr lang="el-GR" sz="1800" b="1" dirty="0" smtClean="0">
                <a:solidFill>
                  <a:schemeClr val="bg2">
                    <a:lumMod val="60000"/>
                    <a:lumOff val="40000"/>
                  </a:schemeClr>
                </a:solidFill>
              </a:rPr>
              <a:t>Α.1.3 Εναλλακτικές επιλογές για τις οπτικές πληροφορίες </a:t>
            </a:r>
          </a:p>
          <a:p>
            <a:pPr marL="990600" lvl="1" indent="-533400">
              <a:buNone/>
            </a:pPr>
            <a:r>
              <a:rPr lang="el-GR" sz="1600" b="1" dirty="0" smtClean="0">
                <a:solidFill>
                  <a:schemeClr val="bg2">
                    <a:lumMod val="60000"/>
                    <a:lumOff val="40000"/>
                  </a:schemeClr>
                </a:solidFill>
              </a:rPr>
              <a:t>             </a:t>
            </a:r>
            <a:r>
              <a:rPr lang="el-GR" sz="1600" b="1" dirty="0" smtClean="0">
                <a:solidFill>
                  <a:schemeClr val="accent6">
                    <a:lumMod val="75000"/>
                  </a:schemeClr>
                </a:solidFill>
              </a:rPr>
              <a:t>……………………..</a:t>
            </a:r>
          </a:p>
          <a:p>
            <a:pPr marL="609600" indent="-609600">
              <a:buNone/>
            </a:pPr>
            <a:r>
              <a:rPr lang="el-GR" sz="2000" b="1" dirty="0" smtClean="0">
                <a:solidFill>
                  <a:schemeClr val="accent2">
                    <a:lumMod val="60000"/>
                    <a:lumOff val="40000"/>
                  </a:schemeClr>
                </a:solidFill>
              </a:rPr>
              <a:t>Α.2 Δώσε επιλογές για τη γλώσσα και τα σύμβολα</a:t>
            </a:r>
          </a:p>
          <a:p>
            <a:pPr marL="609600" indent="-609600">
              <a:buNone/>
            </a:pPr>
            <a:r>
              <a:rPr lang="el-GR" sz="2000" b="1" dirty="0" smtClean="0">
                <a:solidFill>
                  <a:srgbClr val="0070C0"/>
                </a:solidFill>
              </a:rPr>
              <a:t>           ……………………</a:t>
            </a:r>
          </a:p>
          <a:p>
            <a:pPr marL="609600" indent="-609600">
              <a:buNone/>
            </a:pPr>
            <a:r>
              <a:rPr lang="el-GR" sz="2000" b="1" dirty="0" smtClean="0">
                <a:solidFill>
                  <a:schemeClr val="accent2">
                    <a:lumMod val="60000"/>
                    <a:lumOff val="40000"/>
                  </a:schemeClr>
                </a:solidFill>
              </a:rPr>
              <a:t>                     </a:t>
            </a:r>
            <a:r>
              <a:rPr lang="el-GR" sz="2000" b="1" dirty="0" smtClean="0">
                <a:solidFill>
                  <a:schemeClr val="accent6">
                    <a:lumMod val="75000"/>
                  </a:schemeClr>
                </a:solidFill>
              </a:rPr>
              <a:t>………………………..</a:t>
            </a:r>
          </a:p>
          <a:p>
            <a:pPr marL="609600" indent="-609600">
              <a:buNone/>
            </a:pPr>
            <a:r>
              <a:rPr lang="el-GR" sz="2000" b="1" dirty="0" smtClean="0">
                <a:solidFill>
                  <a:schemeClr val="accent2">
                    <a:lumMod val="60000"/>
                    <a:lumOff val="40000"/>
                  </a:schemeClr>
                </a:solidFill>
              </a:rPr>
              <a:t>Α.3 Δώσε επιλογές ως προς την κατανόηση</a:t>
            </a:r>
            <a:endParaRPr lang="el-GR" sz="2800" b="1" dirty="0" smtClean="0">
              <a:solidFill>
                <a:schemeClr val="accent2">
                  <a:lumMod val="60000"/>
                  <a:lumOff val="40000"/>
                </a:schemeClr>
              </a:solidFill>
            </a:endParaRPr>
          </a:p>
          <a:p>
            <a:pPr>
              <a:buNone/>
            </a:pP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6" descr="PHANTOM%20Omni%20Image"/>
          <p:cNvPicPr>
            <a:picLocks noGrp="1" noChangeAspect="1" noChangeArrowheads="1"/>
          </p:cNvPicPr>
          <p:nvPr>
            <p:ph sz="quarter" idx="4294967295"/>
          </p:nvPr>
        </p:nvPicPr>
        <p:blipFill>
          <a:blip r:embed="rId2" cstate="print"/>
          <a:srcRect/>
          <a:stretch>
            <a:fillRect/>
          </a:stretch>
        </p:blipFill>
        <p:spPr>
          <a:xfrm>
            <a:off x="5929313" y="5426075"/>
            <a:ext cx="1944687" cy="1431925"/>
          </a:xfrm>
        </p:spPr>
      </p:pic>
      <p:sp>
        <p:nvSpPr>
          <p:cNvPr id="2" name="1 - Τίτλος"/>
          <p:cNvSpPr>
            <a:spLocks noGrp="1"/>
          </p:cNvSpPr>
          <p:nvPr>
            <p:ph type="title"/>
          </p:nvPr>
        </p:nvSpPr>
        <p:spPr>
          <a:xfrm>
            <a:off x="0" y="142875"/>
            <a:ext cx="9144000" cy="511175"/>
          </a:xfrm>
        </p:spPr>
        <p:txBody>
          <a:bodyPr rtlCol="0">
            <a:noAutofit/>
          </a:bodyPr>
          <a:lstStyle/>
          <a:p>
            <a:pPr lvl="1" eaLnBrk="1" fontAlgn="auto" hangingPunct="1">
              <a:spcAft>
                <a:spcPts val="0"/>
              </a:spcAft>
              <a:defRPr/>
            </a:pPr>
            <a:r>
              <a:rPr lang="el-GR" sz="1800" b="1" dirty="0">
                <a:solidFill>
                  <a:srgbClr val="FFFF00"/>
                </a:solidFill>
              </a:rPr>
              <a:t>Υποστηρικτικές Τεχνολογίες Πληροφορικής για Πρόσβαση </a:t>
            </a:r>
            <a:r>
              <a:rPr lang="el-GR" sz="1800" b="1" dirty="0" smtClean="0">
                <a:solidFill>
                  <a:srgbClr val="FFFF00"/>
                </a:solidFill>
              </a:rPr>
              <a:t>σε στο Περιεχόμενο Μαθημάτων </a:t>
            </a:r>
            <a:r>
              <a:rPr lang="el-GR" sz="1600" b="1" dirty="0">
                <a:solidFill>
                  <a:srgbClr val="FFFF00"/>
                </a:solidFill>
              </a:rPr>
              <a:t/>
            </a:r>
            <a:br>
              <a:rPr lang="el-GR" sz="1600" b="1" dirty="0">
                <a:solidFill>
                  <a:srgbClr val="FFFF00"/>
                </a:solidFill>
              </a:rPr>
            </a:br>
            <a:endParaRPr lang="el-GR" sz="2000" b="1" dirty="0">
              <a:solidFill>
                <a:srgbClr val="FFFF00"/>
              </a:solidFill>
            </a:endParaRPr>
          </a:p>
        </p:txBody>
      </p:sp>
      <p:pic>
        <p:nvPicPr>
          <p:cNvPr id="50179" name="Picture 4" descr="Fast and responsive Braille output."/>
          <p:cNvPicPr>
            <a:picLocks noChangeAspect="1" noChangeArrowheads="1"/>
          </p:cNvPicPr>
          <p:nvPr/>
        </p:nvPicPr>
        <p:blipFill>
          <a:blip r:embed="rId3" cstate="print"/>
          <a:srcRect/>
          <a:stretch>
            <a:fillRect/>
          </a:stretch>
        </p:blipFill>
        <p:spPr bwMode="auto">
          <a:xfrm rot="2865673">
            <a:off x="6655594" y="3774281"/>
            <a:ext cx="2243138" cy="1654175"/>
          </a:xfrm>
          <a:prstGeom prst="rect">
            <a:avLst/>
          </a:prstGeom>
          <a:noFill/>
          <a:ln w="9525">
            <a:noFill/>
            <a:miter lim="800000"/>
            <a:headEnd/>
            <a:tailEnd/>
          </a:ln>
        </p:spPr>
      </p:pic>
      <p:pic>
        <p:nvPicPr>
          <p:cNvPr id="50180" name="Picture 6" descr="brailledisplay15"/>
          <p:cNvPicPr>
            <a:picLocks noChangeAspect="1" noChangeArrowheads="1"/>
          </p:cNvPicPr>
          <p:nvPr/>
        </p:nvPicPr>
        <p:blipFill>
          <a:blip r:embed="rId4" cstate="print"/>
          <a:srcRect/>
          <a:stretch>
            <a:fillRect/>
          </a:stretch>
        </p:blipFill>
        <p:spPr bwMode="auto">
          <a:xfrm>
            <a:off x="6500813" y="2643188"/>
            <a:ext cx="1755775" cy="1785937"/>
          </a:xfrm>
          <a:prstGeom prst="rect">
            <a:avLst/>
          </a:prstGeom>
          <a:noFill/>
          <a:ln w="9525">
            <a:noFill/>
            <a:miter lim="800000"/>
            <a:headEnd/>
            <a:tailEnd/>
          </a:ln>
        </p:spPr>
      </p:pic>
      <p:pic>
        <p:nvPicPr>
          <p:cNvPr id="50181" name="Picture 8" descr="images4"/>
          <p:cNvPicPr>
            <a:picLocks noChangeAspect="1" noChangeArrowheads="1"/>
          </p:cNvPicPr>
          <p:nvPr/>
        </p:nvPicPr>
        <p:blipFill>
          <a:blip r:embed="rId5" cstate="print"/>
          <a:srcRect/>
          <a:stretch>
            <a:fillRect/>
          </a:stretch>
        </p:blipFill>
        <p:spPr bwMode="auto">
          <a:xfrm>
            <a:off x="6858000" y="1143000"/>
            <a:ext cx="1223963" cy="777875"/>
          </a:xfrm>
          <a:prstGeom prst="rect">
            <a:avLst/>
          </a:prstGeom>
          <a:noFill/>
          <a:ln w="9525">
            <a:noFill/>
            <a:miter lim="800000"/>
            <a:headEnd/>
            <a:tailEnd/>
          </a:ln>
        </p:spPr>
      </p:pic>
      <p:pic>
        <p:nvPicPr>
          <p:cNvPr id="50182" name="Picture 6" descr="braille pda"/>
          <p:cNvPicPr>
            <a:picLocks noChangeAspect="1" noChangeArrowheads="1"/>
          </p:cNvPicPr>
          <p:nvPr/>
        </p:nvPicPr>
        <p:blipFill>
          <a:blip r:embed="rId6" cstate="print"/>
          <a:srcRect/>
          <a:stretch>
            <a:fillRect/>
          </a:stretch>
        </p:blipFill>
        <p:spPr bwMode="auto">
          <a:xfrm>
            <a:off x="0" y="5211763"/>
            <a:ext cx="1570038" cy="1646237"/>
          </a:xfrm>
          <a:prstGeom prst="rect">
            <a:avLst/>
          </a:prstGeom>
          <a:noFill/>
          <a:ln w="9525">
            <a:noFill/>
            <a:miter lim="800000"/>
            <a:headEnd/>
            <a:tailEnd/>
          </a:ln>
        </p:spPr>
      </p:pic>
      <p:pic>
        <p:nvPicPr>
          <p:cNvPr id="50183" name="Picture 4" descr="1"/>
          <p:cNvPicPr>
            <a:picLocks noChangeAspect="1" noChangeArrowheads="1"/>
          </p:cNvPicPr>
          <p:nvPr/>
        </p:nvPicPr>
        <p:blipFill>
          <a:blip r:embed="rId7" cstate="print"/>
          <a:srcRect/>
          <a:stretch>
            <a:fillRect/>
          </a:stretch>
        </p:blipFill>
        <p:spPr bwMode="auto">
          <a:xfrm>
            <a:off x="3429000" y="2928938"/>
            <a:ext cx="1916113" cy="1643062"/>
          </a:xfrm>
          <a:prstGeom prst="rect">
            <a:avLst/>
          </a:prstGeom>
          <a:noFill/>
          <a:ln w="9525">
            <a:noFill/>
            <a:miter lim="800000"/>
            <a:headEnd/>
            <a:tailEnd/>
          </a:ln>
        </p:spPr>
      </p:pic>
      <p:pic>
        <p:nvPicPr>
          <p:cNvPr id="50184" name="Picture 8" descr="Success_Teresa"/>
          <p:cNvPicPr>
            <a:picLocks noChangeAspect="1" noChangeArrowheads="1"/>
          </p:cNvPicPr>
          <p:nvPr/>
        </p:nvPicPr>
        <p:blipFill>
          <a:blip r:embed="rId8" cstate="print"/>
          <a:srcRect/>
          <a:stretch>
            <a:fillRect/>
          </a:stretch>
        </p:blipFill>
        <p:spPr bwMode="auto">
          <a:xfrm>
            <a:off x="571500" y="2214563"/>
            <a:ext cx="1839913" cy="1385887"/>
          </a:xfrm>
          <a:prstGeom prst="rect">
            <a:avLst/>
          </a:prstGeom>
          <a:noFill/>
          <a:ln w="9525">
            <a:noFill/>
            <a:miter lim="800000"/>
            <a:headEnd/>
            <a:tailEnd/>
          </a:ln>
        </p:spPr>
      </p:pic>
      <p:pic>
        <p:nvPicPr>
          <p:cNvPr id="50185" name="Picture 9" descr="cyberl5"/>
          <p:cNvPicPr>
            <a:picLocks noChangeAspect="1" noChangeArrowheads="1" noCrop="1"/>
          </p:cNvPicPr>
          <p:nvPr/>
        </p:nvPicPr>
        <p:blipFill>
          <a:blip r:embed="rId9" cstate="print"/>
          <a:srcRect/>
          <a:stretch>
            <a:fillRect/>
          </a:stretch>
        </p:blipFill>
        <p:spPr bwMode="auto">
          <a:xfrm>
            <a:off x="142875" y="2000250"/>
            <a:ext cx="1714500" cy="385763"/>
          </a:xfrm>
          <a:prstGeom prst="rect">
            <a:avLst/>
          </a:prstGeom>
          <a:noFill/>
          <a:ln w="9525">
            <a:noFill/>
            <a:miter lim="800000"/>
            <a:headEnd/>
            <a:tailEnd/>
          </a:ln>
        </p:spPr>
      </p:pic>
      <p:pic>
        <p:nvPicPr>
          <p:cNvPr id="50186" name="Picture 7" descr="08A0096"/>
          <p:cNvPicPr>
            <a:picLocks noChangeAspect="1" noChangeArrowheads="1"/>
          </p:cNvPicPr>
          <p:nvPr/>
        </p:nvPicPr>
        <p:blipFill>
          <a:blip r:embed="rId10" cstate="print"/>
          <a:srcRect/>
          <a:stretch>
            <a:fillRect/>
          </a:stretch>
        </p:blipFill>
        <p:spPr bwMode="auto">
          <a:xfrm>
            <a:off x="3786188" y="6011863"/>
            <a:ext cx="1714500" cy="703262"/>
          </a:xfrm>
          <a:prstGeom prst="rect">
            <a:avLst/>
          </a:prstGeom>
          <a:noFill/>
          <a:ln w="9525">
            <a:noFill/>
            <a:miter lim="800000"/>
            <a:headEnd/>
            <a:tailEnd/>
          </a:ln>
        </p:spPr>
      </p:pic>
      <p:grpSp>
        <p:nvGrpSpPr>
          <p:cNvPr id="50187" name="12 - Ομάδα"/>
          <p:cNvGrpSpPr>
            <a:grpSpLocks/>
          </p:cNvGrpSpPr>
          <p:nvPr/>
        </p:nvGrpSpPr>
        <p:grpSpPr bwMode="auto">
          <a:xfrm>
            <a:off x="2714625" y="1500188"/>
            <a:ext cx="3357563" cy="1460500"/>
            <a:chOff x="2987675" y="620713"/>
            <a:chExt cx="5632450" cy="2482850"/>
          </a:xfrm>
        </p:grpSpPr>
        <p:pic>
          <p:nvPicPr>
            <p:cNvPr id="50191" name="Picture 2"/>
            <p:cNvPicPr>
              <a:picLocks noChangeAspect="1" noChangeArrowheads="1"/>
            </p:cNvPicPr>
            <p:nvPr/>
          </p:nvPicPr>
          <p:blipFill>
            <a:blip r:embed="rId11" cstate="print"/>
            <a:srcRect/>
            <a:stretch>
              <a:fillRect/>
            </a:stretch>
          </p:blipFill>
          <p:spPr bwMode="auto">
            <a:xfrm>
              <a:off x="5724525" y="620713"/>
              <a:ext cx="2520950" cy="1349375"/>
            </a:xfrm>
            <a:prstGeom prst="rect">
              <a:avLst/>
            </a:prstGeom>
            <a:noFill/>
            <a:ln w="9525">
              <a:noFill/>
              <a:miter lim="800000"/>
              <a:headEnd/>
              <a:tailEnd/>
            </a:ln>
          </p:spPr>
        </p:pic>
        <p:pic>
          <p:nvPicPr>
            <p:cNvPr id="50192" name="Picture 3"/>
            <p:cNvPicPr>
              <a:picLocks noChangeAspect="1" noChangeArrowheads="1"/>
            </p:cNvPicPr>
            <p:nvPr/>
          </p:nvPicPr>
          <p:blipFill>
            <a:blip r:embed="rId12" cstate="print"/>
            <a:srcRect/>
            <a:stretch>
              <a:fillRect/>
            </a:stretch>
          </p:blipFill>
          <p:spPr bwMode="auto">
            <a:xfrm>
              <a:off x="6588125" y="1916113"/>
              <a:ext cx="2032000" cy="750887"/>
            </a:xfrm>
            <a:prstGeom prst="rect">
              <a:avLst/>
            </a:prstGeom>
            <a:noFill/>
            <a:ln w="9525">
              <a:noFill/>
              <a:miter lim="800000"/>
              <a:headEnd/>
              <a:tailEnd/>
            </a:ln>
          </p:spPr>
        </p:pic>
        <p:pic>
          <p:nvPicPr>
            <p:cNvPr id="50193" name="Picture 4"/>
            <p:cNvPicPr>
              <a:picLocks noChangeAspect="1" noChangeArrowheads="1"/>
            </p:cNvPicPr>
            <p:nvPr/>
          </p:nvPicPr>
          <p:blipFill>
            <a:blip r:embed="rId13" cstate="print"/>
            <a:srcRect/>
            <a:stretch>
              <a:fillRect/>
            </a:stretch>
          </p:blipFill>
          <p:spPr bwMode="auto">
            <a:xfrm>
              <a:off x="2987675" y="2349500"/>
              <a:ext cx="2579688" cy="754063"/>
            </a:xfrm>
            <a:prstGeom prst="rect">
              <a:avLst/>
            </a:prstGeom>
            <a:noFill/>
            <a:ln w="9525">
              <a:noFill/>
              <a:miter lim="800000"/>
              <a:headEnd/>
              <a:tailEnd/>
            </a:ln>
          </p:spPr>
        </p:pic>
        <p:sp>
          <p:nvSpPr>
            <p:cNvPr id="50194" name="Line 5"/>
            <p:cNvSpPr>
              <a:spLocks noChangeShapeType="1"/>
            </p:cNvSpPr>
            <p:nvPr/>
          </p:nvSpPr>
          <p:spPr bwMode="auto">
            <a:xfrm flipV="1">
              <a:off x="3635375" y="765175"/>
              <a:ext cx="3168650" cy="1871663"/>
            </a:xfrm>
            <a:prstGeom prst="line">
              <a:avLst/>
            </a:prstGeom>
            <a:noFill/>
            <a:ln w="9525">
              <a:solidFill>
                <a:schemeClr val="tx1"/>
              </a:solidFill>
              <a:round/>
              <a:headEnd/>
              <a:tailEnd/>
            </a:ln>
          </p:spPr>
          <p:txBody>
            <a:bodyPr/>
            <a:lstStyle/>
            <a:p>
              <a:endParaRPr lang="el-GR"/>
            </a:p>
          </p:txBody>
        </p:sp>
        <p:sp>
          <p:nvSpPr>
            <p:cNvPr id="50195" name="Line 6"/>
            <p:cNvSpPr>
              <a:spLocks noChangeShapeType="1"/>
            </p:cNvSpPr>
            <p:nvPr/>
          </p:nvSpPr>
          <p:spPr bwMode="auto">
            <a:xfrm flipV="1">
              <a:off x="4787900" y="765175"/>
              <a:ext cx="2016125" cy="1871663"/>
            </a:xfrm>
            <a:prstGeom prst="line">
              <a:avLst/>
            </a:prstGeom>
            <a:noFill/>
            <a:ln w="9525">
              <a:solidFill>
                <a:schemeClr val="tx1"/>
              </a:solidFill>
              <a:round/>
              <a:headEnd/>
              <a:tailEnd/>
            </a:ln>
          </p:spPr>
          <p:txBody>
            <a:bodyPr/>
            <a:lstStyle/>
            <a:p>
              <a:endParaRPr lang="el-GR"/>
            </a:p>
          </p:txBody>
        </p:sp>
      </p:grpSp>
      <p:pic>
        <p:nvPicPr>
          <p:cNvPr id="50188" name="Picture 8" descr="HeadMaster Plus">
            <a:hlinkClick r:id="rId14"/>
          </p:cNvPr>
          <p:cNvPicPr>
            <a:picLocks noChangeAspect="1" noChangeArrowheads="1"/>
          </p:cNvPicPr>
          <p:nvPr/>
        </p:nvPicPr>
        <p:blipFill>
          <a:blip r:embed="rId15" cstate="print"/>
          <a:srcRect/>
          <a:stretch>
            <a:fillRect/>
          </a:stretch>
        </p:blipFill>
        <p:spPr bwMode="auto">
          <a:xfrm>
            <a:off x="714375" y="3857625"/>
            <a:ext cx="1214438" cy="1068388"/>
          </a:xfrm>
          <a:prstGeom prst="rect">
            <a:avLst/>
          </a:prstGeom>
          <a:noFill/>
          <a:ln w="9525">
            <a:noFill/>
            <a:miter lim="800000"/>
            <a:headEnd/>
            <a:tailEnd/>
          </a:ln>
        </p:spPr>
      </p:pic>
      <p:pic>
        <p:nvPicPr>
          <p:cNvPr id="50189" name="Picture 13" descr="switchPod2">
            <a:hlinkClick r:id="rId16"/>
          </p:cNvPr>
          <p:cNvPicPr>
            <a:picLocks noChangeAspect="1" noChangeArrowheads="1"/>
          </p:cNvPicPr>
          <p:nvPr/>
        </p:nvPicPr>
        <p:blipFill>
          <a:blip r:embed="rId17" cstate="print"/>
          <a:srcRect/>
          <a:stretch>
            <a:fillRect/>
          </a:stretch>
        </p:blipFill>
        <p:spPr bwMode="auto">
          <a:xfrm>
            <a:off x="2335213" y="4857750"/>
            <a:ext cx="1236662" cy="1285875"/>
          </a:xfrm>
          <a:prstGeom prst="rect">
            <a:avLst/>
          </a:prstGeom>
          <a:noFill/>
          <a:ln w="9525">
            <a:noFill/>
            <a:miter lim="800000"/>
            <a:headEnd/>
            <a:tailEnd/>
          </a:ln>
        </p:spPr>
      </p:pic>
      <p:pic>
        <p:nvPicPr>
          <p:cNvPr id="50190" name="Picture 4" descr="kittykeyboard"/>
          <p:cNvPicPr>
            <a:picLocks noChangeAspect="1" noChangeArrowheads="1"/>
          </p:cNvPicPr>
          <p:nvPr/>
        </p:nvPicPr>
        <p:blipFill>
          <a:blip r:embed="rId18" cstate="print"/>
          <a:srcRect/>
          <a:stretch>
            <a:fillRect/>
          </a:stretch>
        </p:blipFill>
        <p:spPr bwMode="auto">
          <a:xfrm>
            <a:off x="2311400" y="714375"/>
            <a:ext cx="974725"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favourites page in the WWAAC browser"/>
          <p:cNvPicPr>
            <a:picLocks noChangeAspect="1" noChangeArrowheads="1"/>
          </p:cNvPicPr>
          <p:nvPr/>
        </p:nvPicPr>
        <p:blipFill>
          <a:blip r:embed="rId2" cstate="print"/>
          <a:srcRect/>
          <a:stretch>
            <a:fillRect/>
          </a:stretch>
        </p:blipFill>
        <p:spPr bwMode="auto">
          <a:xfrm>
            <a:off x="6729413" y="1000125"/>
            <a:ext cx="2271712" cy="1528763"/>
          </a:xfrm>
          <a:prstGeom prst="rect">
            <a:avLst/>
          </a:prstGeom>
          <a:noFill/>
          <a:ln w="9525">
            <a:noFill/>
            <a:miter lim="800000"/>
            <a:headEnd/>
            <a:tailEnd/>
          </a:ln>
        </p:spPr>
      </p:pic>
      <p:sp>
        <p:nvSpPr>
          <p:cNvPr id="5" name="1 - Τίτλος"/>
          <p:cNvSpPr txBox="1">
            <a:spLocks/>
          </p:cNvSpPr>
          <p:nvPr/>
        </p:nvSpPr>
        <p:spPr>
          <a:xfrm>
            <a:off x="1428750" y="60325"/>
            <a:ext cx="8229600" cy="511175"/>
          </a:xfrm>
          <a:prstGeom prst="rect">
            <a:avLst/>
          </a:prstGeom>
        </p:spPr>
        <p:txBody>
          <a:bodyPr anchor="ctr"/>
          <a:lstStyle/>
          <a:p>
            <a:pPr marL="0" lvl="1" algn="ctr" fontAlgn="auto">
              <a:spcAft>
                <a:spcPts val="0"/>
              </a:spcAft>
              <a:defRPr/>
            </a:pPr>
            <a:r>
              <a:rPr lang="el-GR" b="1" kern="0" dirty="0">
                <a:solidFill>
                  <a:srgbClr val="00B0F0"/>
                </a:solidFill>
                <a:latin typeface="+mn-lt"/>
                <a:cs typeface="+mn-cs"/>
              </a:rPr>
              <a:t>Υποστηρικτικές Τεχνολογίες Πληροφορικής για Πρόσβαση </a:t>
            </a:r>
            <a:r>
              <a:rPr lang="el-GR" sz="1600" kern="0" dirty="0">
                <a:solidFill>
                  <a:srgbClr val="FFC000"/>
                </a:solidFill>
                <a:latin typeface="+mn-lt"/>
                <a:cs typeface="+mn-cs"/>
              </a:rPr>
              <a:t/>
            </a:r>
            <a:br>
              <a:rPr lang="el-GR" sz="1600" kern="0" dirty="0">
                <a:solidFill>
                  <a:srgbClr val="FFC000"/>
                </a:solidFill>
                <a:latin typeface="+mn-lt"/>
                <a:cs typeface="+mn-cs"/>
              </a:rPr>
            </a:br>
            <a:endParaRPr lang="el-GR" sz="2000" kern="0" dirty="0">
              <a:solidFill>
                <a:srgbClr val="FFC000"/>
              </a:solidFill>
              <a:latin typeface="+mn-lt"/>
              <a:cs typeface="+mn-cs"/>
            </a:endParaRPr>
          </a:p>
        </p:txBody>
      </p:sp>
      <p:pic>
        <p:nvPicPr>
          <p:cNvPr id="51203" name="Picture 10" descr="DEMOSTHeNES Speech Composer">
            <a:hlinkClick r:id="" action="ppaction://noaction">
              <a:snd r:embed="rId3" name="demosthenis.wav"/>
            </a:hlinkClick>
          </p:cNvPr>
          <p:cNvPicPr>
            <a:picLocks noChangeAspect="1" noChangeArrowheads="1"/>
          </p:cNvPicPr>
          <p:nvPr/>
        </p:nvPicPr>
        <p:blipFill>
          <a:blip r:embed="rId4" cstate="print"/>
          <a:srcRect/>
          <a:stretch>
            <a:fillRect/>
          </a:stretch>
        </p:blipFill>
        <p:spPr bwMode="auto">
          <a:xfrm>
            <a:off x="142875" y="714375"/>
            <a:ext cx="1800225" cy="739775"/>
          </a:xfrm>
          <a:prstGeom prst="rect">
            <a:avLst/>
          </a:prstGeom>
          <a:noFill/>
          <a:ln w="9525">
            <a:noFill/>
            <a:miter lim="800000"/>
            <a:headEnd/>
            <a:tailEnd/>
          </a:ln>
        </p:spPr>
      </p:pic>
      <p:pic>
        <p:nvPicPr>
          <p:cNvPr id="51204" name="Picture 2" descr="http://t2.gstatic.com/images?q=tbn:igZKnIWyNtxy9M:http://images.snapfiles.com/screenfiles/4nmagnify.jpg&amp;t=1"/>
          <p:cNvPicPr>
            <a:picLocks noChangeAspect="1" noChangeArrowheads="1"/>
          </p:cNvPicPr>
          <p:nvPr/>
        </p:nvPicPr>
        <p:blipFill>
          <a:blip r:embed="rId5" cstate="print"/>
          <a:srcRect/>
          <a:stretch>
            <a:fillRect/>
          </a:stretch>
        </p:blipFill>
        <p:spPr bwMode="auto">
          <a:xfrm>
            <a:off x="587375" y="1857375"/>
            <a:ext cx="1412875" cy="1457325"/>
          </a:xfrm>
          <a:prstGeom prst="rect">
            <a:avLst/>
          </a:prstGeom>
          <a:noFill/>
          <a:ln w="9525">
            <a:noFill/>
            <a:miter lim="800000"/>
            <a:headEnd/>
            <a:tailEnd/>
          </a:ln>
        </p:spPr>
      </p:pic>
      <p:pic>
        <p:nvPicPr>
          <p:cNvPr id="51205" name="Picture 4" descr="στιγμιότυπο λογισμικού"/>
          <p:cNvPicPr>
            <a:picLocks noChangeAspect="1" noChangeArrowheads="1"/>
          </p:cNvPicPr>
          <p:nvPr/>
        </p:nvPicPr>
        <p:blipFill>
          <a:blip r:embed="rId6" cstate="print"/>
          <a:srcRect/>
          <a:stretch>
            <a:fillRect/>
          </a:stretch>
        </p:blipFill>
        <p:spPr bwMode="auto">
          <a:xfrm>
            <a:off x="357188" y="3967163"/>
            <a:ext cx="1368425" cy="747712"/>
          </a:xfrm>
          <a:prstGeom prst="rect">
            <a:avLst/>
          </a:prstGeom>
          <a:noFill/>
          <a:ln w="9525">
            <a:noFill/>
            <a:miter lim="800000"/>
            <a:headEnd/>
            <a:tailEnd/>
          </a:ln>
        </p:spPr>
      </p:pic>
      <p:pic>
        <p:nvPicPr>
          <p:cNvPr id="51206" name="Picture 6" descr="στιγμιότυπο λογισμικού"/>
          <p:cNvPicPr>
            <a:picLocks noChangeAspect="1" noChangeArrowheads="1"/>
          </p:cNvPicPr>
          <p:nvPr/>
        </p:nvPicPr>
        <p:blipFill>
          <a:blip r:embed="rId7" cstate="print"/>
          <a:srcRect/>
          <a:stretch>
            <a:fillRect/>
          </a:stretch>
        </p:blipFill>
        <p:spPr bwMode="auto">
          <a:xfrm>
            <a:off x="4000500" y="5786438"/>
            <a:ext cx="885825" cy="952500"/>
          </a:xfrm>
          <a:prstGeom prst="rect">
            <a:avLst/>
          </a:prstGeom>
          <a:noFill/>
          <a:ln w="9525">
            <a:noFill/>
            <a:miter lim="800000"/>
            <a:headEnd/>
            <a:tailEnd/>
          </a:ln>
        </p:spPr>
      </p:pic>
      <p:pic>
        <p:nvPicPr>
          <p:cNvPr id="51207" name="Picture 8" descr="στιγμιότυπο λογισμικού"/>
          <p:cNvPicPr>
            <a:picLocks noChangeAspect="1" noChangeArrowheads="1"/>
          </p:cNvPicPr>
          <p:nvPr/>
        </p:nvPicPr>
        <p:blipFill>
          <a:blip r:embed="rId8" cstate="print"/>
          <a:srcRect/>
          <a:stretch>
            <a:fillRect/>
          </a:stretch>
        </p:blipFill>
        <p:spPr bwMode="auto">
          <a:xfrm>
            <a:off x="4857750" y="4572000"/>
            <a:ext cx="1238250" cy="885825"/>
          </a:xfrm>
          <a:prstGeom prst="rect">
            <a:avLst/>
          </a:prstGeom>
          <a:noFill/>
          <a:ln w="9525">
            <a:noFill/>
            <a:miter lim="800000"/>
            <a:headEnd/>
            <a:tailEnd/>
          </a:ln>
        </p:spPr>
      </p:pic>
      <p:pic>
        <p:nvPicPr>
          <p:cNvPr id="51208" name="Picture 12" descr="Screenshot"/>
          <p:cNvPicPr>
            <a:picLocks noChangeAspect="1" noChangeArrowheads="1"/>
          </p:cNvPicPr>
          <p:nvPr/>
        </p:nvPicPr>
        <p:blipFill>
          <a:blip r:embed="rId9" cstate="print"/>
          <a:srcRect/>
          <a:stretch>
            <a:fillRect/>
          </a:stretch>
        </p:blipFill>
        <p:spPr bwMode="auto">
          <a:xfrm>
            <a:off x="2214563" y="4357688"/>
            <a:ext cx="1517650" cy="1214437"/>
          </a:xfrm>
          <a:prstGeom prst="rect">
            <a:avLst/>
          </a:prstGeom>
          <a:noFill/>
          <a:ln w="9525">
            <a:noFill/>
            <a:miter lim="800000"/>
            <a:headEnd/>
            <a:tailEnd/>
          </a:ln>
        </p:spPr>
      </p:pic>
      <p:pic>
        <p:nvPicPr>
          <p:cNvPr id="51209" name="Picture 16" descr="Bliss communication aid"/>
          <p:cNvPicPr>
            <a:picLocks noChangeAspect="1" noChangeArrowheads="1"/>
          </p:cNvPicPr>
          <p:nvPr/>
        </p:nvPicPr>
        <p:blipFill>
          <a:blip r:embed="rId10" cstate="print"/>
          <a:srcRect/>
          <a:stretch>
            <a:fillRect/>
          </a:stretch>
        </p:blipFill>
        <p:spPr bwMode="auto">
          <a:xfrm>
            <a:off x="6215063" y="3286125"/>
            <a:ext cx="1357312" cy="1023938"/>
          </a:xfrm>
          <a:prstGeom prst="rect">
            <a:avLst/>
          </a:prstGeom>
          <a:noFill/>
          <a:ln w="9525">
            <a:noFill/>
            <a:miter lim="800000"/>
            <a:headEnd/>
            <a:tailEnd/>
          </a:ln>
        </p:spPr>
      </p:pic>
      <p:pic>
        <p:nvPicPr>
          <p:cNvPr id="51210" name="Picture 20" descr="MAKATON communication aid"/>
          <p:cNvPicPr>
            <a:picLocks noChangeAspect="1" noChangeArrowheads="1"/>
          </p:cNvPicPr>
          <p:nvPr/>
        </p:nvPicPr>
        <p:blipFill>
          <a:blip r:embed="rId11" cstate="print"/>
          <a:srcRect/>
          <a:stretch>
            <a:fillRect/>
          </a:stretch>
        </p:blipFill>
        <p:spPr bwMode="auto">
          <a:xfrm>
            <a:off x="7715250" y="3071813"/>
            <a:ext cx="1143000" cy="862012"/>
          </a:xfrm>
          <a:prstGeom prst="rect">
            <a:avLst/>
          </a:prstGeom>
          <a:noFill/>
          <a:ln w="9525">
            <a:noFill/>
            <a:miter lim="800000"/>
            <a:headEnd/>
            <a:tailEnd/>
          </a:ln>
        </p:spPr>
      </p:pic>
      <p:pic>
        <p:nvPicPr>
          <p:cNvPr id="51211" name="Picture 22" descr="Greek virtual keyboard"/>
          <p:cNvPicPr>
            <a:picLocks noChangeAspect="1" noChangeArrowheads="1"/>
          </p:cNvPicPr>
          <p:nvPr/>
        </p:nvPicPr>
        <p:blipFill>
          <a:blip r:embed="rId12" cstate="print"/>
          <a:srcRect/>
          <a:stretch>
            <a:fillRect/>
          </a:stretch>
        </p:blipFill>
        <p:spPr bwMode="auto">
          <a:xfrm>
            <a:off x="2071688" y="6067425"/>
            <a:ext cx="1047750" cy="790575"/>
          </a:xfrm>
          <a:prstGeom prst="rect">
            <a:avLst/>
          </a:prstGeom>
          <a:noFill/>
          <a:ln w="9525">
            <a:noFill/>
            <a:miter lim="800000"/>
            <a:headEnd/>
            <a:tailEnd/>
          </a:ln>
        </p:spPr>
      </p:pic>
      <p:pic>
        <p:nvPicPr>
          <p:cNvPr id="51212" name="Picture 4" descr="word-prediction"/>
          <p:cNvPicPr>
            <a:picLocks noChangeAspect="1" noChangeArrowheads="1"/>
          </p:cNvPicPr>
          <p:nvPr/>
        </p:nvPicPr>
        <p:blipFill>
          <a:blip r:embed="rId13" cstate="print"/>
          <a:srcRect/>
          <a:stretch>
            <a:fillRect/>
          </a:stretch>
        </p:blipFill>
        <p:spPr bwMode="auto">
          <a:xfrm>
            <a:off x="0" y="5429250"/>
            <a:ext cx="1509713" cy="1404938"/>
          </a:xfrm>
          <a:prstGeom prst="rect">
            <a:avLst/>
          </a:prstGeom>
          <a:noFill/>
          <a:ln w="9525">
            <a:noFill/>
            <a:miter lim="800000"/>
            <a:headEnd/>
            <a:tailEnd/>
          </a:ln>
        </p:spPr>
      </p:pic>
      <p:pic>
        <p:nvPicPr>
          <p:cNvPr id="51213" name="Picture 3"/>
          <p:cNvPicPr>
            <a:picLocks noChangeAspect="1" noChangeArrowheads="1"/>
          </p:cNvPicPr>
          <p:nvPr/>
        </p:nvPicPr>
        <p:blipFill>
          <a:blip r:embed="rId14" cstate="print"/>
          <a:srcRect/>
          <a:stretch>
            <a:fillRect/>
          </a:stretch>
        </p:blipFill>
        <p:spPr bwMode="auto">
          <a:xfrm>
            <a:off x="2489200" y="2582863"/>
            <a:ext cx="2940050" cy="1274762"/>
          </a:xfrm>
          <a:prstGeom prst="rect">
            <a:avLst/>
          </a:prstGeom>
          <a:noFill/>
          <a:ln w="9525">
            <a:noFill/>
            <a:miter lim="800000"/>
            <a:headEnd/>
            <a:tailEnd/>
          </a:ln>
        </p:spPr>
      </p:pic>
      <p:sp>
        <p:nvSpPr>
          <p:cNvPr id="51214" name="24 - Ορθογώνιο"/>
          <p:cNvSpPr>
            <a:spLocks noChangeArrowheads="1"/>
          </p:cNvSpPr>
          <p:nvPr/>
        </p:nvSpPr>
        <p:spPr bwMode="auto">
          <a:xfrm>
            <a:off x="2286000" y="2286000"/>
            <a:ext cx="3000375" cy="584200"/>
          </a:xfrm>
          <a:prstGeom prst="rect">
            <a:avLst/>
          </a:prstGeom>
          <a:noFill/>
          <a:ln w="9525">
            <a:noFill/>
            <a:miter lim="800000"/>
            <a:headEnd/>
            <a:tailEnd/>
          </a:ln>
        </p:spPr>
        <p:txBody>
          <a:bodyPr>
            <a:spAutoFit/>
          </a:bodyPr>
          <a:lstStyle/>
          <a:p>
            <a:r>
              <a:rPr lang="el-GR" sz="1600">
                <a:solidFill>
                  <a:srgbClr val="FFFF00"/>
                </a:solidFill>
                <a:latin typeface="Calibri" pitchFamily="34" charset="0"/>
              </a:rPr>
              <a:t>     Έλεγχος κέρσορα με φωνή</a:t>
            </a:r>
            <a:br>
              <a:rPr lang="el-GR" sz="1600">
                <a:solidFill>
                  <a:srgbClr val="FFFF00"/>
                </a:solidFill>
                <a:latin typeface="Calibri" pitchFamily="34" charset="0"/>
              </a:rPr>
            </a:br>
            <a:endParaRPr lang="el-GR" sz="1600">
              <a:solidFill>
                <a:srgbClr val="FFFF00"/>
              </a:solidFill>
              <a:latin typeface="Calibri" pitchFamily="34" charset="0"/>
            </a:endParaRPr>
          </a:p>
        </p:txBody>
      </p:sp>
      <p:sp>
        <p:nvSpPr>
          <p:cNvPr id="51215" name="25 - Ορθογώνιο"/>
          <p:cNvSpPr>
            <a:spLocks noChangeArrowheads="1"/>
          </p:cNvSpPr>
          <p:nvPr/>
        </p:nvSpPr>
        <p:spPr bwMode="auto">
          <a:xfrm>
            <a:off x="-71438" y="5130800"/>
            <a:ext cx="3000376" cy="584200"/>
          </a:xfrm>
          <a:prstGeom prst="rect">
            <a:avLst/>
          </a:prstGeom>
          <a:noFill/>
          <a:ln w="9525">
            <a:noFill/>
            <a:miter lim="800000"/>
            <a:headEnd/>
            <a:tailEnd/>
          </a:ln>
        </p:spPr>
        <p:txBody>
          <a:bodyPr>
            <a:spAutoFit/>
          </a:bodyPr>
          <a:lstStyle/>
          <a:p>
            <a:r>
              <a:rPr lang="el-GR" sz="1600">
                <a:solidFill>
                  <a:srgbClr val="FFFF00"/>
                </a:solidFill>
                <a:latin typeface="Calibri" pitchFamily="34" charset="0"/>
              </a:rPr>
              <a:t>Επιτάχυνση γραφής</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16" name="26 - Ορθογώνιο"/>
          <p:cNvSpPr>
            <a:spLocks noChangeArrowheads="1"/>
          </p:cNvSpPr>
          <p:nvPr/>
        </p:nvSpPr>
        <p:spPr bwMode="auto">
          <a:xfrm>
            <a:off x="0" y="214313"/>
            <a:ext cx="1785938" cy="523875"/>
          </a:xfrm>
          <a:prstGeom prst="rect">
            <a:avLst/>
          </a:prstGeom>
          <a:noFill/>
          <a:ln w="9525">
            <a:noFill/>
            <a:miter lim="800000"/>
            <a:headEnd/>
            <a:tailEnd/>
          </a:ln>
        </p:spPr>
        <p:txBody>
          <a:bodyPr>
            <a:spAutoFit/>
          </a:bodyPr>
          <a:lstStyle/>
          <a:p>
            <a:pPr algn="ctr"/>
            <a:r>
              <a:rPr lang="el-GR" sz="1400">
                <a:solidFill>
                  <a:srgbClr val="FFFF00"/>
                </a:solidFill>
                <a:latin typeface="Calibri" pitchFamily="34" charset="0"/>
              </a:rPr>
              <a:t>Μετατροπή κειμένου </a:t>
            </a:r>
          </a:p>
          <a:p>
            <a:pPr algn="ctr"/>
            <a:r>
              <a:rPr lang="el-GR" sz="1400">
                <a:solidFill>
                  <a:srgbClr val="FFFF00"/>
                </a:solidFill>
                <a:latin typeface="Calibri" pitchFamily="34" charset="0"/>
              </a:rPr>
              <a:t>σε συνθετική ομιλία</a:t>
            </a:r>
          </a:p>
        </p:txBody>
      </p:sp>
      <p:sp>
        <p:nvSpPr>
          <p:cNvPr id="51217" name="27 - Ορθογώνιο"/>
          <p:cNvSpPr>
            <a:spLocks noChangeArrowheads="1"/>
          </p:cNvSpPr>
          <p:nvPr/>
        </p:nvSpPr>
        <p:spPr bwMode="auto">
          <a:xfrm>
            <a:off x="6929438" y="714375"/>
            <a:ext cx="3000375" cy="584200"/>
          </a:xfrm>
          <a:prstGeom prst="rect">
            <a:avLst/>
          </a:prstGeom>
          <a:noFill/>
          <a:ln w="9525">
            <a:noFill/>
            <a:miter lim="800000"/>
            <a:headEnd/>
            <a:tailEnd/>
          </a:ln>
        </p:spPr>
        <p:txBody>
          <a:bodyPr>
            <a:spAutoFit/>
          </a:bodyPr>
          <a:lstStyle/>
          <a:p>
            <a:r>
              <a:rPr lang="el-GR" sz="1600">
                <a:solidFill>
                  <a:srgbClr val="FFFF00"/>
                </a:solidFill>
                <a:latin typeface="Calibri" pitchFamily="34" charset="0"/>
              </a:rPr>
              <a:t>Ειδικοί </a:t>
            </a:r>
            <a:r>
              <a:rPr lang="en-US" sz="1600">
                <a:solidFill>
                  <a:srgbClr val="FFFF00"/>
                </a:solidFill>
                <a:latin typeface="Calibri" pitchFamily="34" charset="0"/>
              </a:rPr>
              <a:t>browsers</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18" name="28 - Ορθογώνιο"/>
          <p:cNvSpPr>
            <a:spLocks noChangeArrowheads="1"/>
          </p:cNvSpPr>
          <p:nvPr/>
        </p:nvSpPr>
        <p:spPr bwMode="auto">
          <a:xfrm>
            <a:off x="6000750" y="2786063"/>
            <a:ext cx="3000375" cy="338137"/>
          </a:xfrm>
          <a:prstGeom prst="rect">
            <a:avLst/>
          </a:prstGeom>
          <a:noFill/>
          <a:ln w="9525">
            <a:noFill/>
            <a:miter lim="800000"/>
            <a:headEnd/>
            <a:tailEnd/>
          </a:ln>
        </p:spPr>
        <p:txBody>
          <a:bodyPr>
            <a:spAutoFit/>
          </a:bodyPr>
          <a:lstStyle/>
          <a:p>
            <a:r>
              <a:rPr lang="el-GR" sz="1600">
                <a:solidFill>
                  <a:srgbClr val="FFFF00"/>
                </a:solidFill>
                <a:latin typeface="Calibri" pitchFamily="34" charset="0"/>
              </a:rPr>
              <a:t>Εναλλακτική Επικοινωνία</a:t>
            </a:r>
          </a:p>
        </p:txBody>
      </p:sp>
      <p:sp>
        <p:nvSpPr>
          <p:cNvPr id="51219" name="29 - Ορθογώνιο"/>
          <p:cNvSpPr>
            <a:spLocks noChangeArrowheads="1"/>
          </p:cNvSpPr>
          <p:nvPr/>
        </p:nvSpPr>
        <p:spPr bwMode="auto">
          <a:xfrm>
            <a:off x="1928813" y="4089400"/>
            <a:ext cx="3000375" cy="554038"/>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Έλεγχος με κίνηση ματιών</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20" name="30 - Ορθογώνιο"/>
          <p:cNvSpPr>
            <a:spLocks noChangeArrowheads="1"/>
          </p:cNvSpPr>
          <p:nvPr/>
        </p:nvSpPr>
        <p:spPr bwMode="auto">
          <a:xfrm>
            <a:off x="1714500" y="5803900"/>
            <a:ext cx="3000375" cy="554038"/>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Εικονικό πληκτρολόγιο</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21" name="31 - Ορθογώνιο"/>
          <p:cNvSpPr>
            <a:spLocks noChangeArrowheads="1"/>
          </p:cNvSpPr>
          <p:nvPr/>
        </p:nvSpPr>
        <p:spPr bwMode="auto">
          <a:xfrm>
            <a:off x="285750" y="3476625"/>
            <a:ext cx="1643063" cy="523875"/>
          </a:xfrm>
          <a:prstGeom prst="rect">
            <a:avLst/>
          </a:prstGeom>
          <a:noFill/>
          <a:ln w="9525">
            <a:noFill/>
            <a:miter lim="800000"/>
            <a:headEnd/>
            <a:tailEnd/>
          </a:ln>
        </p:spPr>
        <p:txBody>
          <a:bodyPr>
            <a:spAutoFit/>
          </a:bodyPr>
          <a:lstStyle/>
          <a:p>
            <a:pPr algn="ctr"/>
            <a:r>
              <a:rPr lang="el-GR" sz="1400">
                <a:solidFill>
                  <a:srgbClr val="FFFF00"/>
                </a:solidFill>
                <a:latin typeface="Calibri" pitchFamily="34" charset="0"/>
              </a:rPr>
              <a:t>Ρύθμιση χρωμάτων</a:t>
            </a:r>
          </a:p>
          <a:p>
            <a:pPr algn="ctr"/>
            <a:r>
              <a:rPr lang="el-GR" sz="1400">
                <a:solidFill>
                  <a:srgbClr val="FFFF00"/>
                </a:solidFill>
                <a:latin typeface="Calibri" pitchFamily="34" charset="0"/>
              </a:rPr>
              <a:t> &amp; αντίθεσης</a:t>
            </a:r>
            <a:endParaRPr lang="el-GR" sz="1600">
              <a:solidFill>
                <a:srgbClr val="FFFF00"/>
              </a:solidFill>
              <a:latin typeface="Calibri" pitchFamily="34" charset="0"/>
            </a:endParaRPr>
          </a:p>
        </p:txBody>
      </p:sp>
      <p:sp>
        <p:nvSpPr>
          <p:cNvPr id="51222" name="32 - Ορθογώνιο"/>
          <p:cNvSpPr>
            <a:spLocks noChangeArrowheads="1"/>
          </p:cNvSpPr>
          <p:nvPr/>
        </p:nvSpPr>
        <p:spPr bwMode="auto">
          <a:xfrm>
            <a:off x="500063" y="1589088"/>
            <a:ext cx="3000375" cy="554037"/>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Μεγέθυνση οθόνης</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23" name="33 - Ορθογώνιο"/>
          <p:cNvSpPr>
            <a:spLocks noChangeArrowheads="1"/>
          </p:cNvSpPr>
          <p:nvPr/>
        </p:nvSpPr>
        <p:spPr bwMode="auto">
          <a:xfrm>
            <a:off x="3857625" y="5518150"/>
            <a:ext cx="3000375" cy="554038"/>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Ρύθμιση ποντικιού</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24" name="34 - Ορθογώνιο"/>
          <p:cNvSpPr>
            <a:spLocks noChangeArrowheads="1"/>
          </p:cNvSpPr>
          <p:nvPr/>
        </p:nvSpPr>
        <p:spPr bwMode="auto">
          <a:xfrm>
            <a:off x="4714875" y="4303713"/>
            <a:ext cx="3000375" cy="554037"/>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Ρύθμιση κέρσορα</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pic>
        <p:nvPicPr>
          <p:cNvPr id="51225" name="Picture 5"/>
          <p:cNvPicPr>
            <a:picLocks noGrp="1" noChangeAspect="1" noChangeArrowheads="1"/>
          </p:cNvPicPr>
          <p:nvPr>
            <p:ph idx="4294967295"/>
          </p:nvPr>
        </p:nvPicPr>
        <p:blipFill>
          <a:blip r:embed="rId15" cstate="print"/>
          <a:srcRect/>
          <a:stretch>
            <a:fillRect/>
          </a:stretch>
        </p:blipFill>
        <p:spPr>
          <a:xfrm>
            <a:off x="3286125" y="714375"/>
            <a:ext cx="2025650" cy="1471613"/>
          </a:xfrm>
        </p:spPr>
      </p:pic>
      <p:sp>
        <p:nvSpPr>
          <p:cNvPr id="51226" name="37 - Ορθογώνιο"/>
          <p:cNvSpPr>
            <a:spLocks noChangeArrowheads="1"/>
          </p:cNvSpPr>
          <p:nvPr/>
        </p:nvSpPr>
        <p:spPr bwMode="auto">
          <a:xfrm>
            <a:off x="3286125" y="428625"/>
            <a:ext cx="3000375" cy="554038"/>
          </a:xfrm>
          <a:prstGeom prst="rect">
            <a:avLst/>
          </a:prstGeom>
          <a:noFill/>
          <a:ln w="9525">
            <a:noFill/>
            <a:miter lim="800000"/>
            <a:headEnd/>
            <a:tailEnd/>
          </a:ln>
        </p:spPr>
        <p:txBody>
          <a:bodyPr>
            <a:spAutoFit/>
          </a:bodyPr>
          <a:lstStyle/>
          <a:p>
            <a:r>
              <a:rPr lang="el-GR" sz="1400">
                <a:solidFill>
                  <a:srgbClr val="FFFF00"/>
                </a:solidFill>
                <a:latin typeface="Calibri" pitchFamily="34" charset="0"/>
              </a:rPr>
              <a:t>Μεταφραστής </a:t>
            </a:r>
            <a:r>
              <a:rPr lang="en-US" sz="1400">
                <a:solidFill>
                  <a:srgbClr val="FFFF00"/>
                </a:solidFill>
                <a:latin typeface="Calibri" pitchFamily="34" charset="0"/>
              </a:rPr>
              <a:t>Braille</a:t>
            </a:r>
            <a:r>
              <a:rPr lang="el-GR" sz="1600" b="1">
                <a:solidFill>
                  <a:srgbClr val="FFFF00"/>
                </a:solidFill>
                <a:latin typeface="Calibri" pitchFamily="34" charset="0"/>
              </a:rPr>
              <a:t/>
            </a:r>
            <a:br>
              <a:rPr lang="el-GR" sz="1600" b="1">
                <a:solidFill>
                  <a:srgbClr val="FFFF00"/>
                </a:solidFill>
                <a:latin typeface="Calibri" pitchFamily="34" charset="0"/>
              </a:rPr>
            </a:br>
            <a:endParaRPr lang="el-GR" sz="1600">
              <a:solidFill>
                <a:srgbClr val="FFFF00"/>
              </a:solidFill>
              <a:latin typeface="Calibri" pitchFamily="34" charset="0"/>
            </a:endParaRPr>
          </a:p>
        </p:txBody>
      </p:sp>
      <p:sp>
        <p:nvSpPr>
          <p:cNvPr id="51227" name="AutoShape 2"/>
          <p:cNvSpPr>
            <a:spLocks noChangeArrowheads="1"/>
          </p:cNvSpPr>
          <p:nvPr/>
        </p:nvSpPr>
        <p:spPr bwMode="auto">
          <a:xfrm>
            <a:off x="6705600" y="4643438"/>
            <a:ext cx="2305050" cy="1374775"/>
          </a:xfrm>
          <a:prstGeom prst="downArrowCallout">
            <a:avLst>
              <a:gd name="adj1" fmla="val 8803"/>
              <a:gd name="adj2" fmla="val 11450"/>
              <a:gd name="adj3" fmla="val 9241"/>
              <a:gd name="adj4" fmla="val 83079"/>
            </a:avLst>
          </a:prstGeom>
          <a:solidFill>
            <a:schemeClr val="accent1"/>
          </a:solidFill>
          <a:ln w="9525">
            <a:solidFill>
              <a:schemeClr val="tx1"/>
            </a:solidFill>
            <a:miter lim="800000"/>
            <a:headEnd/>
            <a:tailEnd/>
          </a:ln>
        </p:spPr>
        <p:txBody>
          <a:bodyPr wrap="none" anchor="ctr"/>
          <a:lstStyle/>
          <a:p>
            <a:endParaRPr lang="el-GR">
              <a:latin typeface="Calibri" pitchFamily="34" charset="0"/>
            </a:endParaRPr>
          </a:p>
        </p:txBody>
      </p:sp>
      <p:pic>
        <p:nvPicPr>
          <p:cNvPr id="51228" name="Picture 5"/>
          <p:cNvPicPr>
            <a:picLocks noGrp="1" noChangeAspect="1" noChangeArrowheads="1"/>
          </p:cNvPicPr>
          <p:nvPr>
            <p:ph type="clipArt" sz="half" idx="4294967295"/>
          </p:nvPr>
        </p:nvPicPr>
        <p:blipFill>
          <a:blip r:embed="rId16" cstate="print"/>
          <a:srcRect/>
          <a:stretch>
            <a:fillRect/>
          </a:stretch>
        </p:blipFill>
        <p:spPr>
          <a:xfrm>
            <a:off x="6572250" y="4530725"/>
            <a:ext cx="2571750" cy="1268413"/>
          </a:xfrm>
        </p:spPr>
      </p:pic>
      <p:sp>
        <p:nvSpPr>
          <p:cNvPr id="51229" name="Text Box 6"/>
          <p:cNvSpPr txBox="1">
            <a:spLocks noChangeArrowheads="1"/>
          </p:cNvSpPr>
          <p:nvPr/>
        </p:nvSpPr>
        <p:spPr bwMode="auto">
          <a:xfrm>
            <a:off x="6572250" y="6005513"/>
            <a:ext cx="2349500" cy="622300"/>
          </a:xfrm>
          <a:prstGeom prst="rect">
            <a:avLst/>
          </a:prstGeom>
          <a:noFill/>
          <a:ln w="9525">
            <a:noFill/>
            <a:miter lim="800000"/>
            <a:headEnd/>
            <a:tailEnd/>
          </a:ln>
        </p:spPr>
        <p:txBody>
          <a:bodyPr>
            <a:spAutoFit/>
          </a:bodyPr>
          <a:lstStyle/>
          <a:p>
            <a:pPr algn="ctr">
              <a:spcBef>
                <a:spcPct val="50000"/>
              </a:spcBef>
            </a:pPr>
            <a:r>
              <a:rPr lang="el-GR" sz="1400">
                <a:solidFill>
                  <a:srgbClr val="FFFF00"/>
                </a:solidFill>
              </a:rPr>
              <a:t>Λογισμικό Ανάγνωσης Οθόνης (</a:t>
            </a:r>
            <a:r>
              <a:rPr lang="en-US" sz="1400">
                <a:solidFill>
                  <a:srgbClr val="FFFF00"/>
                </a:solidFill>
              </a:rPr>
              <a:t>screen reader)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a:xfrm>
            <a:off x="214313" y="0"/>
            <a:ext cx="8229600" cy="764704"/>
          </a:xfrm>
        </p:spPr>
        <p:txBody>
          <a:bodyPr/>
          <a:lstStyle/>
          <a:p>
            <a:pPr algn="l" eaLnBrk="1" hangingPunct="1"/>
            <a:r>
              <a:rPr lang="en-US" sz="4000" dirty="0" smtClean="0">
                <a:solidFill>
                  <a:srgbClr val="FFFF00"/>
                </a:solidFill>
              </a:rPr>
              <a:t>http://access.uoa.gr/ATHENA/</a:t>
            </a:r>
            <a:endParaRPr lang="el-GR" dirty="0" smtClean="0">
              <a:solidFill>
                <a:srgbClr val="FFFF00"/>
              </a:solidFill>
            </a:endParaRPr>
          </a:p>
        </p:txBody>
      </p:sp>
      <p:sp>
        <p:nvSpPr>
          <p:cNvPr id="52226" name="2 - Θέση περιεχομένου"/>
          <p:cNvSpPr>
            <a:spLocks noGrp="1"/>
          </p:cNvSpPr>
          <p:nvPr>
            <p:ph idx="1"/>
          </p:nvPr>
        </p:nvSpPr>
        <p:spPr/>
        <p:txBody>
          <a:bodyPr/>
          <a:lstStyle/>
          <a:p>
            <a:pPr eaLnBrk="1" hangingPunct="1"/>
            <a:endParaRPr lang="el-GR" smtClean="0"/>
          </a:p>
        </p:txBody>
      </p:sp>
      <p:pic>
        <p:nvPicPr>
          <p:cNvPr id="1027" name="Picture 3"/>
          <p:cNvPicPr>
            <a:picLocks noChangeAspect="1" noChangeArrowheads="1"/>
          </p:cNvPicPr>
          <p:nvPr/>
        </p:nvPicPr>
        <p:blipFill>
          <a:blip r:embed="rId2" cstate="print"/>
          <a:srcRect/>
          <a:stretch>
            <a:fillRect/>
          </a:stretch>
        </p:blipFill>
        <p:spPr bwMode="auto">
          <a:xfrm>
            <a:off x="2109291" y="764704"/>
            <a:ext cx="6671643" cy="609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1989138"/>
            <a:ext cx="8662988" cy="1139825"/>
          </a:xfrm>
        </p:spPr>
        <p:txBody>
          <a:bodyPr/>
          <a:lstStyle/>
          <a:p>
            <a:r>
              <a:rPr lang="el-GR" sz="2800" dirty="0" smtClean="0">
                <a:solidFill>
                  <a:srgbClr val="FFFF00"/>
                </a:solidFill>
                <a:effectLst/>
                <a:latin typeface="Times New Roman" pitchFamily="18" charset="0"/>
                <a:cs typeface="Times New Roman" pitchFamily="18" charset="0"/>
              </a:rPr>
              <a:t>Αποτελεσματικότητα στις σπουδές </a:t>
            </a:r>
            <a:br>
              <a:rPr lang="el-GR" sz="2800" dirty="0" smtClean="0">
                <a:solidFill>
                  <a:srgbClr val="FFFF00"/>
                </a:solidFill>
                <a:effectLst/>
                <a:latin typeface="Times New Roman" pitchFamily="18" charset="0"/>
                <a:cs typeface="Times New Roman" pitchFamily="18" charset="0"/>
              </a:rPr>
            </a:br>
            <a:r>
              <a:rPr lang="el-GR" sz="2800" dirty="0" smtClean="0">
                <a:solidFill>
                  <a:srgbClr val="FFFF00"/>
                </a:solidFill>
                <a:effectLst/>
                <a:latin typeface="Times New Roman" pitchFamily="18" charset="0"/>
                <a:cs typeface="Times New Roman" pitchFamily="18" charset="0"/>
              </a:rPr>
              <a:t>φοιτητών </a:t>
            </a:r>
            <a:r>
              <a:rPr lang="el-GR" sz="2800" dirty="0">
                <a:solidFill>
                  <a:srgbClr val="FFFF00"/>
                </a:solidFill>
                <a:effectLst/>
                <a:latin typeface="Times New Roman" pitchFamily="18" charset="0"/>
                <a:cs typeface="Times New Roman" pitchFamily="18" charset="0"/>
              </a:rPr>
              <a:t>με σοβαρές αναπηρίες </a:t>
            </a:r>
            <a:r>
              <a:rPr lang="el-GR" sz="2400" dirty="0">
                <a:solidFill>
                  <a:srgbClr val="FFFF00"/>
                </a:solidFill>
                <a:effectLst/>
                <a:latin typeface="Times New Roman" pitchFamily="18" charset="0"/>
                <a:cs typeface="Times New Roman" pitchFamily="18" charset="0"/>
              </a:rPr>
              <a:t/>
            </a:r>
            <a:br>
              <a:rPr lang="el-GR" sz="24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r>
              <a:rPr lang="el-GR" sz="4000" dirty="0">
                <a:solidFill>
                  <a:srgbClr val="FFFF00"/>
                </a:solidFill>
                <a:effectLst/>
                <a:latin typeface="Times New Roman" pitchFamily="18" charset="0"/>
                <a:cs typeface="Times New Roman" pitchFamily="18" charset="0"/>
              </a:rPr>
              <a:t/>
            </a:r>
            <a:br>
              <a:rPr lang="el-GR" sz="4000" dirty="0">
                <a:solidFill>
                  <a:srgbClr val="FFFF00"/>
                </a:solidFill>
                <a:effectLst/>
                <a:latin typeface="Times New Roman" pitchFamily="18" charset="0"/>
                <a:cs typeface="Times New Roman" pitchFamily="18" charset="0"/>
              </a:rPr>
            </a:br>
            <a:endParaRPr lang="en-US" sz="2800" i="1" dirty="0">
              <a:solidFill>
                <a:schemeClr val="tx1"/>
              </a:solidFill>
              <a:effectLst/>
              <a:latin typeface="Times New Roman" pitchFamily="18" charset="0"/>
              <a:cs typeface="Times New Roman" pitchFamily="18" charset="0"/>
            </a:endParaRPr>
          </a:p>
        </p:txBody>
      </p:sp>
      <p:pic>
        <p:nvPicPr>
          <p:cNvPr id="550915" name="Picture 3" descr="ipod-library-interactivevoices-blog-783633"/>
          <p:cNvPicPr>
            <a:picLocks noChangeAspect="1" noChangeArrowheads="1"/>
          </p:cNvPicPr>
          <p:nvPr/>
        </p:nvPicPr>
        <p:blipFill>
          <a:blip r:embed="rId3" cstate="print"/>
          <a:srcRect/>
          <a:stretch>
            <a:fillRect/>
          </a:stretch>
        </p:blipFill>
        <p:spPr bwMode="auto">
          <a:xfrm>
            <a:off x="468313" y="2708275"/>
            <a:ext cx="857250" cy="1190625"/>
          </a:xfrm>
          <a:prstGeom prst="rect">
            <a:avLst/>
          </a:prstGeom>
          <a:noFill/>
        </p:spPr>
      </p:pic>
      <p:pic>
        <p:nvPicPr>
          <p:cNvPr id="550916" name="Picture 4" descr="IS647-023"/>
          <p:cNvPicPr>
            <a:picLocks noChangeAspect="1" noChangeArrowheads="1"/>
          </p:cNvPicPr>
          <p:nvPr/>
        </p:nvPicPr>
        <p:blipFill>
          <a:blip r:embed="rId4" cstate="print"/>
          <a:srcRect/>
          <a:stretch>
            <a:fillRect/>
          </a:stretch>
        </p:blipFill>
        <p:spPr bwMode="auto">
          <a:xfrm>
            <a:off x="7885113" y="2924175"/>
            <a:ext cx="876300" cy="1320800"/>
          </a:xfrm>
          <a:prstGeom prst="rect">
            <a:avLst/>
          </a:prstGeom>
          <a:noFill/>
        </p:spPr>
      </p:pic>
      <p:pic>
        <p:nvPicPr>
          <p:cNvPr id="550917" name="Picture 5" descr="DSCN1775"/>
          <p:cNvPicPr>
            <a:picLocks noChangeAspect="1" noChangeArrowheads="1"/>
          </p:cNvPicPr>
          <p:nvPr/>
        </p:nvPicPr>
        <p:blipFill>
          <a:blip r:embed="rId5" cstate="print"/>
          <a:srcRect/>
          <a:stretch>
            <a:fillRect/>
          </a:stretch>
        </p:blipFill>
        <p:spPr bwMode="auto">
          <a:xfrm>
            <a:off x="2268538" y="1844675"/>
            <a:ext cx="2006600" cy="1504950"/>
          </a:xfrm>
          <a:prstGeom prst="rect">
            <a:avLst/>
          </a:prstGeom>
          <a:noFill/>
        </p:spPr>
      </p:pic>
      <p:pic>
        <p:nvPicPr>
          <p:cNvPr id="550918" name="Picture 6" descr="DSCN1766"/>
          <p:cNvPicPr>
            <a:picLocks noChangeAspect="1" noChangeArrowheads="1"/>
          </p:cNvPicPr>
          <p:nvPr/>
        </p:nvPicPr>
        <p:blipFill>
          <a:blip r:embed="rId6" cstate="print"/>
          <a:srcRect/>
          <a:stretch>
            <a:fillRect/>
          </a:stretch>
        </p:blipFill>
        <p:spPr bwMode="auto">
          <a:xfrm>
            <a:off x="6084888" y="5229225"/>
            <a:ext cx="1655762" cy="1241425"/>
          </a:xfrm>
          <a:prstGeom prst="rect">
            <a:avLst/>
          </a:prstGeom>
          <a:noFill/>
        </p:spPr>
      </p:pic>
      <p:pic>
        <p:nvPicPr>
          <p:cNvPr id="550919" name="Picture 7" descr="DSCN2086"/>
          <p:cNvPicPr>
            <a:picLocks noChangeAspect="1" noChangeArrowheads="1"/>
          </p:cNvPicPr>
          <p:nvPr/>
        </p:nvPicPr>
        <p:blipFill>
          <a:blip r:embed="rId7" cstate="print"/>
          <a:srcRect/>
          <a:stretch>
            <a:fillRect/>
          </a:stretch>
        </p:blipFill>
        <p:spPr bwMode="auto">
          <a:xfrm>
            <a:off x="4643438" y="3284538"/>
            <a:ext cx="1287462" cy="1717675"/>
          </a:xfrm>
          <a:prstGeom prst="rect">
            <a:avLst/>
          </a:prstGeom>
          <a:noFill/>
        </p:spPr>
      </p:pic>
      <p:pic>
        <p:nvPicPr>
          <p:cNvPr id="550920" name="Picture 8" descr="DSCN2073"/>
          <p:cNvPicPr>
            <a:picLocks noChangeAspect="1" noChangeArrowheads="1"/>
          </p:cNvPicPr>
          <p:nvPr/>
        </p:nvPicPr>
        <p:blipFill>
          <a:blip r:embed="rId8" cstate="print"/>
          <a:srcRect/>
          <a:stretch>
            <a:fillRect/>
          </a:stretch>
        </p:blipFill>
        <p:spPr bwMode="auto">
          <a:xfrm>
            <a:off x="1187450" y="4508500"/>
            <a:ext cx="1790700" cy="1343025"/>
          </a:xfrm>
          <a:prstGeom prst="rect">
            <a:avLst/>
          </a:prstGeom>
          <a:noFill/>
        </p:spPr>
      </p:pic>
      <p:pic>
        <p:nvPicPr>
          <p:cNvPr id="550921" name="Picture 9" descr="_39304534_sign203"/>
          <p:cNvPicPr>
            <a:picLocks noChangeAspect="1" noChangeArrowheads="1"/>
          </p:cNvPicPr>
          <p:nvPr/>
        </p:nvPicPr>
        <p:blipFill>
          <a:blip r:embed="rId9" cstate="print"/>
          <a:srcRect/>
          <a:stretch>
            <a:fillRect/>
          </a:stretch>
        </p:blipFill>
        <p:spPr bwMode="auto">
          <a:xfrm>
            <a:off x="5940425" y="1773238"/>
            <a:ext cx="1327150" cy="9937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a:xfrm>
            <a:off x="214313" y="-214313"/>
            <a:ext cx="8472487" cy="1143001"/>
          </a:xfrm>
        </p:spPr>
        <p:txBody>
          <a:bodyPr/>
          <a:lstStyle/>
          <a:p>
            <a:pPr eaLnBrk="1" hangingPunct="1"/>
            <a:r>
              <a:rPr lang="el-GR" sz="2600" dirty="0" smtClean="0">
                <a:solidFill>
                  <a:srgbClr val="FFFF00"/>
                </a:solidFill>
              </a:rPr>
              <a:t>Δέκα+1 μύθοι για την προσβασιμότητα περιεχομένου</a:t>
            </a:r>
          </a:p>
        </p:txBody>
      </p:sp>
      <p:sp>
        <p:nvSpPr>
          <p:cNvPr id="3" name="2 - Θέση περιεχομένου"/>
          <p:cNvSpPr>
            <a:spLocks noGrp="1"/>
          </p:cNvSpPr>
          <p:nvPr>
            <p:ph idx="1"/>
          </p:nvPr>
        </p:nvSpPr>
        <p:spPr>
          <a:xfrm>
            <a:off x="395536" y="857250"/>
            <a:ext cx="8677027" cy="6000750"/>
          </a:xfrm>
        </p:spPr>
        <p:txBody>
          <a:bodyPr rtlCol="0">
            <a:normAutofit fontScale="55000" lnSpcReduction="20000"/>
          </a:bodyPr>
          <a:lstStyle/>
          <a:p>
            <a:pPr marL="514350" indent="-514350" eaLnBrk="1" fontAlgn="auto" hangingPunct="1">
              <a:spcAft>
                <a:spcPts val="0"/>
              </a:spcAft>
              <a:buFont typeface="Arial" pitchFamily="34" charset="0"/>
              <a:buAutoNum type="arabicPeriod"/>
              <a:defRPr/>
            </a:pPr>
            <a:r>
              <a:rPr lang="el-GR" b="1" dirty="0" smtClean="0"/>
              <a:t>Η προσβασιμότητα αφορά μόνο τα Άτομα με Αναπηρία</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b="1" dirty="0" smtClean="0">
                <a:solidFill>
                  <a:srgbClr val="A3E7FF"/>
                </a:solidFill>
              </a:rPr>
              <a:t>Το </a:t>
            </a:r>
            <a:r>
              <a:rPr lang="el-GR" b="1" dirty="0" err="1" smtClean="0">
                <a:solidFill>
                  <a:srgbClr val="A3E7FF"/>
                </a:solidFill>
              </a:rPr>
              <a:t>προσβάσιμο</a:t>
            </a:r>
            <a:r>
              <a:rPr lang="el-GR" b="1" dirty="0" smtClean="0">
                <a:solidFill>
                  <a:srgbClr val="A3E7FF"/>
                </a:solidFill>
              </a:rPr>
              <a:t> περιεχόμενο είναι πληκτικό ή δεν έχει υψηλή αισθητική</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b="1" dirty="0" smtClean="0"/>
              <a:t>Η προσβασιμότητα είναι δύσκολο να επιτευχθεί</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sz="3300" b="1" dirty="0" smtClean="0">
                <a:solidFill>
                  <a:srgbClr val="A3E7FF"/>
                </a:solidFill>
              </a:rPr>
              <a:t>Άτομα με αναπηρία δεν πρόκειται να διαβάσουν το περιεχόμενό μου</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b="1" dirty="0" smtClean="0"/>
              <a:t>Θα πρέπει να  εστιαστώ στην πλειοψηφία, οι περισσότεροι άνθρωποι δεν  έχουν αναπηρία</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sz="3300" b="1" dirty="0" smtClean="0">
                <a:solidFill>
                  <a:srgbClr val="A3E7FF"/>
                </a:solidFill>
              </a:rPr>
              <a:t>Τα αρχεία τύπου </a:t>
            </a:r>
            <a:r>
              <a:rPr lang="en-US" sz="3300" b="1" dirty="0" smtClean="0">
                <a:solidFill>
                  <a:srgbClr val="A3E7FF"/>
                </a:solidFill>
              </a:rPr>
              <a:t>PDF </a:t>
            </a:r>
            <a:r>
              <a:rPr lang="el-GR" sz="3300" b="1" dirty="0" smtClean="0">
                <a:solidFill>
                  <a:srgbClr val="A3E7FF"/>
                </a:solidFill>
              </a:rPr>
              <a:t>και </a:t>
            </a:r>
            <a:r>
              <a:rPr lang="en-US" sz="3300" b="1" dirty="0" smtClean="0">
                <a:solidFill>
                  <a:srgbClr val="A3E7FF"/>
                </a:solidFill>
              </a:rPr>
              <a:t>Flash </a:t>
            </a:r>
            <a:r>
              <a:rPr lang="el-GR" sz="3300" b="1" dirty="0" smtClean="0">
                <a:solidFill>
                  <a:srgbClr val="A3E7FF"/>
                </a:solidFill>
              </a:rPr>
              <a:t>δεν μπορούν να γίνουν προσβάσιμα</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b="1" dirty="0" smtClean="0"/>
              <a:t>Δεν υπάρχει κάποιος που να με αναγκάσει να το κάνω. Γιατί να σκοτίζομαι;</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n-US" sz="3300" b="1" dirty="0" smtClean="0">
                <a:solidFill>
                  <a:srgbClr val="A3E7FF"/>
                </a:solidFill>
              </a:rPr>
              <a:t> </a:t>
            </a:r>
            <a:r>
              <a:rPr lang="el-GR" sz="3300" b="1" dirty="0" smtClean="0">
                <a:solidFill>
                  <a:srgbClr val="A3E7FF"/>
                </a:solidFill>
              </a:rPr>
              <a:t>Θα πρέπει να δημιουργήσω μια δεύτερη έκδοση του περιεχομένου μου  που να είναι προσβάσιμη</a:t>
            </a:r>
            <a:r>
              <a:rPr lang="en-US" sz="3300" b="1" dirty="0" smtClean="0">
                <a:solidFill>
                  <a:srgbClr val="A3E7FF"/>
                </a:solidFill>
              </a:rPr>
              <a:t>.</a:t>
            </a:r>
            <a:endParaRPr lang="el-GR" sz="3300" b="1" dirty="0" smtClean="0">
              <a:solidFill>
                <a:srgbClr val="A3E7FF"/>
              </a:solidFill>
            </a:endParaRP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b="1" dirty="0" smtClean="0"/>
              <a:t>Το κόστος ανάπτυξης </a:t>
            </a:r>
            <a:r>
              <a:rPr lang="el-GR" b="1" dirty="0" err="1" smtClean="0"/>
              <a:t>προσβάσιμου</a:t>
            </a:r>
            <a:r>
              <a:rPr lang="el-GR" b="1" dirty="0" smtClean="0"/>
              <a:t>  περιεχομένου είναι μεγάλο</a:t>
            </a:r>
          </a:p>
          <a:p>
            <a:pPr marL="514350" indent="-514350" eaLnBrk="1" fontAlgn="auto" hangingPunct="1">
              <a:spcAft>
                <a:spcPts val="0"/>
              </a:spcAft>
              <a:buFont typeface="Arial" pitchFamily="34" charset="0"/>
              <a:buAutoNum type="arabicPeriod"/>
              <a:defRPr/>
            </a:pPr>
            <a:endParaRPr lang="el-GR" sz="2500" b="1" dirty="0" smtClean="0"/>
          </a:p>
          <a:p>
            <a:pPr marL="514350" indent="-514350" eaLnBrk="1" fontAlgn="auto" hangingPunct="1">
              <a:spcAft>
                <a:spcPts val="0"/>
              </a:spcAft>
              <a:buFont typeface="Arial" pitchFamily="34" charset="0"/>
              <a:buAutoNum type="arabicPeriod"/>
              <a:defRPr/>
            </a:pPr>
            <a:r>
              <a:rPr lang="el-GR" sz="3300" b="1" dirty="0" smtClean="0">
                <a:solidFill>
                  <a:srgbClr val="A3E7FF"/>
                </a:solidFill>
              </a:rPr>
              <a:t>Τελικά, δεν θα έχω κέρδος / όφελος  από το </a:t>
            </a:r>
            <a:r>
              <a:rPr lang="el-GR" sz="3300" b="1" dirty="0" err="1" smtClean="0">
                <a:solidFill>
                  <a:srgbClr val="A3E7FF"/>
                </a:solidFill>
              </a:rPr>
              <a:t>προσβάσιμο</a:t>
            </a:r>
            <a:r>
              <a:rPr lang="el-GR" sz="3300" b="1" dirty="0" smtClean="0">
                <a:solidFill>
                  <a:srgbClr val="A3E7FF"/>
                </a:solidFill>
              </a:rPr>
              <a:t> περιεχόμενο των μαθημάτων  μου</a:t>
            </a:r>
          </a:p>
          <a:p>
            <a:pPr marL="514350" indent="-514350" eaLnBrk="1" fontAlgn="auto" hangingPunct="1">
              <a:spcAft>
                <a:spcPts val="0"/>
              </a:spcAft>
              <a:buFont typeface="Arial" pitchFamily="34" charset="0"/>
              <a:buAutoNum type="arabicPeriod"/>
              <a:defRPr/>
            </a:pPr>
            <a:endParaRPr lang="el-GR" sz="2500" b="1" dirty="0" smtClean="0">
              <a:solidFill>
                <a:srgbClr val="A3E7FF"/>
              </a:solidFill>
            </a:endParaRPr>
          </a:p>
          <a:p>
            <a:pPr marL="514350" indent="-514350" eaLnBrk="1" fontAlgn="auto" hangingPunct="1">
              <a:spcAft>
                <a:spcPts val="0"/>
              </a:spcAft>
              <a:buFont typeface="Arial" pitchFamily="34" charset="0"/>
              <a:buAutoNum type="arabicPeriod"/>
              <a:defRPr/>
            </a:pPr>
            <a:r>
              <a:rPr lang="el-GR" b="1" dirty="0" smtClean="0"/>
              <a:t>Κάθε ηλεκτρονικό αρχείο (π.χ. </a:t>
            </a:r>
            <a:r>
              <a:rPr lang="en-US" b="1" dirty="0" smtClean="0"/>
              <a:t>Word) </a:t>
            </a:r>
            <a:r>
              <a:rPr lang="de-DE" b="1" dirty="0" smtClean="0"/>
              <a:t> </a:t>
            </a:r>
            <a:r>
              <a:rPr lang="el-GR" b="1" dirty="0" smtClean="0"/>
              <a:t>είναι </a:t>
            </a:r>
            <a:r>
              <a:rPr lang="el-GR" b="1" dirty="0" err="1" smtClean="0"/>
              <a:t>προσβάσιμο</a:t>
            </a:r>
            <a:r>
              <a:rPr lang="el-GR" b="1" dirty="0" smtClean="0"/>
              <a:t>.</a:t>
            </a:r>
          </a:p>
          <a:p>
            <a:pPr marL="514350" indent="-514350" eaLnBrk="1" fontAlgn="auto" hangingPunct="1">
              <a:spcAft>
                <a:spcPts val="0"/>
              </a:spcAft>
              <a:buFont typeface="Arial" pitchFamily="34" charset="0"/>
              <a:buAutoNum type="arabicPeriod"/>
              <a:defRPr/>
            </a:pPr>
            <a:endParaRPr lang="el-GR" b="1" dirty="0" smtClean="0"/>
          </a:p>
          <a:p>
            <a:pPr marL="514350" indent="-514350" eaLnBrk="1" fontAlgn="auto" hangingPunct="1">
              <a:spcAft>
                <a:spcPts val="0"/>
              </a:spcAft>
              <a:buFont typeface="Arial" pitchFamily="34" charset="0"/>
              <a:buAutoNum type="arabicPeriod"/>
              <a:defRPr/>
            </a:pP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p:nvPr>
        </p:nvSpPr>
        <p:spPr>
          <a:xfrm>
            <a:off x="-324544" y="1916832"/>
            <a:ext cx="7772401" cy="2928937"/>
          </a:xfrm>
        </p:spPr>
        <p:txBody>
          <a:bodyPr/>
          <a:lstStyle/>
          <a:p>
            <a:pPr eaLnBrk="1" hangingPunct="1"/>
            <a:r>
              <a:rPr lang="el-GR" sz="3600" dirty="0" smtClean="0">
                <a:solidFill>
                  <a:srgbClr val="FFFF00"/>
                </a:solidFill>
              </a:rPr>
              <a:t/>
            </a:r>
            <a:br>
              <a:rPr lang="el-GR" sz="3600" dirty="0" smtClean="0">
                <a:solidFill>
                  <a:srgbClr val="FFFF00"/>
                </a:solidFill>
              </a:rPr>
            </a:br>
            <a:r>
              <a:rPr lang="el-GR" sz="3600" dirty="0" smtClean="0">
                <a:solidFill>
                  <a:srgbClr val="FFFF00"/>
                </a:solidFill>
              </a:rPr>
              <a:t/>
            </a:r>
            <a:br>
              <a:rPr lang="el-GR" sz="3600" dirty="0" smtClean="0">
                <a:solidFill>
                  <a:srgbClr val="FFFF00"/>
                </a:solidFill>
              </a:rPr>
            </a:br>
            <a:r>
              <a:rPr lang="el-GR" sz="3600" dirty="0" smtClean="0">
                <a:solidFill>
                  <a:srgbClr val="FFFF00"/>
                </a:solidFill>
              </a:rPr>
              <a:t/>
            </a:r>
            <a:br>
              <a:rPr lang="el-GR" sz="3600" dirty="0" smtClean="0">
                <a:solidFill>
                  <a:srgbClr val="FFFF00"/>
                </a:solidFill>
              </a:rPr>
            </a:br>
            <a:r>
              <a:rPr lang="el-GR" sz="3600" dirty="0" smtClean="0">
                <a:solidFill>
                  <a:srgbClr val="FFFF00"/>
                </a:solidFill>
              </a:rPr>
              <a:t/>
            </a:r>
            <a:br>
              <a:rPr lang="el-GR" sz="3600" dirty="0" smtClean="0">
                <a:solidFill>
                  <a:srgbClr val="FFFF00"/>
                </a:solidFill>
              </a:rPr>
            </a:br>
            <a:r>
              <a:rPr lang="en-GB" sz="3600" dirty="0" smtClean="0">
                <a:solidFill>
                  <a:srgbClr val="FFFF00"/>
                </a:solidFill>
              </a:rPr>
              <a:t>http://</a:t>
            </a:r>
            <a:r>
              <a:rPr lang="en-US" sz="3600" dirty="0" smtClean="0">
                <a:solidFill>
                  <a:srgbClr val="FFFF00"/>
                </a:solidFill>
              </a:rPr>
              <a:t>speech.di.uoa.gr</a:t>
            </a:r>
            <a:r>
              <a:rPr lang="el-GR" sz="3600" dirty="0" smtClean="0">
                <a:solidFill>
                  <a:srgbClr val="FFFF00"/>
                </a:solidFill>
              </a:rPr>
              <a:t/>
            </a:r>
            <a:br>
              <a:rPr lang="el-GR" sz="3600" dirty="0" smtClean="0">
                <a:solidFill>
                  <a:srgbClr val="FFFF00"/>
                </a:solidFill>
              </a:rPr>
            </a:br>
            <a:r>
              <a:rPr lang="el-GR" sz="2400" dirty="0" smtClean="0">
                <a:solidFill>
                  <a:schemeClr val="accent3">
                    <a:lumMod val="40000"/>
                    <a:lumOff val="60000"/>
                  </a:schemeClr>
                </a:solidFill>
              </a:rPr>
              <a:t>Εργαστήριο Φωνής &amp; </a:t>
            </a:r>
            <a:r>
              <a:rPr lang="el-GR" sz="2400" dirty="0" err="1" smtClean="0">
                <a:solidFill>
                  <a:schemeClr val="accent3">
                    <a:lumMod val="40000"/>
                    <a:lumOff val="60000"/>
                  </a:schemeClr>
                </a:solidFill>
              </a:rPr>
              <a:t>Προσβ@σιμότητας</a:t>
            </a:r>
            <a:r>
              <a:rPr lang="el-GR" sz="2400" dirty="0" smtClean="0">
                <a:solidFill>
                  <a:schemeClr val="accent3">
                    <a:lumMod val="40000"/>
                    <a:lumOff val="60000"/>
                  </a:schemeClr>
                </a:solidFill>
              </a:rPr>
              <a:t/>
            </a:r>
            <a:br>
              <a:rPr lang="el-GR" sz="2400" dirty="0" smtClean="0">
                <a:solidFill>
                  <a:schemeClr val="accent3">
                    <a:lumMod val="40000"/>
                    <a:lumOff val="60000"/>
                  </a:schemeClr>
                </a:solidFill>
              </a:rPr>
            </a:br>
            <a:r>
              <a:rPr lang="el-GR" sz="2400" dirty="0" smtClean="0">
                <a:solidFill>
                  <a:schemeClr val="accent3">
                    <a:lumMod val="40000"/>
                    <a:lumOff val="60000"/>
                  </a:schemeClr>
                </a:solidFill>
              </a:rPr>
              <a:t>Τμήμα Πληροφορικής &amp; Τηλεπικοινωνιών</a:t>
            </a:r>
            <a:r>
              <a:rPr lang="en-US" dirty="0" smtClean="0"/>
              <a:t/>
            </a:r>
            <a:br>
              <a:rPr lang="en-US" dirty="0" smtClean="0"/>
            </a:br>
            <a:r>
              <a:rPr lang="el-GR" dirty="0" smtClean="0"/>
              <a:t/>
            </a:r>
            <a:br>
              <a:rPr lang="el-GR" dirty="0" smtClean="0"/>
            </a:br>
            <a:r>
              <a:rPr lang="el-GR" dirty="0" smtClean="0"/>
              <a:t/>
            </a:r>
            <a:br>
              <a:rPr lang="el-GR" dirty="0" smtClean="0"/>
            </a:br>
            <a:r>
              <a:rPr lang="en-US" sz="3600" dirty="0" smtClean="0">
                <a:solidFill>
                  <a:srgbClr val="FFFF00"/>
                </a:solidFill>
              </a:rPr>
              <a:t>http://</a:t>
            </a:r>
            <a:r>
              <a:rPr lang="en-GB" sz="3600" dirty="0" smtClean="0">
                <a:solidFill>
                  <a:srgbClr val="FFFF00"/>
                </a:solidFill>
              </a:rPr>
              <a:t>access.uoa.gr</a:t>
            </a:r>
            <a:r>
              <a:rPr lang="el-GR" sz="3600" dirty="0" smtClean="0">
                <a:solidFill>
                  <a:srgbClr val="FFFF00"/>
                </a:solidFill>
              </a:rPr>
              <a:t/>
            </a:r>
            <a:br>
              <a:rPr lang="el-GR" sz="3600" dirty="0" smtClean="0">
                <a:solidFill>
                  <a:srgbClr val="FFFF00"/>
                </a:solidFill>
              </a:rPr>
            </a:br>
            <a:r>
              <a:rPr lang="el-GR" sz="2400" dirty="0" smtClean="0">
                <a:solidFill>
                  <a:schemeClr val="accent3">
                    <a:lumMod val="40000"/>
                    <a:lumOff val="60000"/>
                  </a:schemeClr>
                </a:solidFill>
              </a:rPr>
              <a:t>Μονάδα Προσβασιμότητας  </a:t>
            </a:r>
            <a:br>
              <a:rPr lang="el-GR" sz="2400" dirty="0" smtClean="0">
                <a:solidFill>
                  <a:schemeClr val="accent3">
                    <a:lumMod val="40000"/>
                    <a:lumOff val="60000"/>
                  </a:schemeClr>
                </a:solidFill>
              </a:rPr>
            </a:br>
            <a:r>
              <a:rPr lang="el-GR" sz="2400" dirty="0" smtClean="0">
                <a:solidFill>
                  <a:schemeClr val="accent3">
                    <a:lumMod val="40000"/>
                    <a:lumOff val="60000"/>
                  </a:schemeClr>
                </a:solidFill>
              </a:rPr>
              <a:t>για Φοιτητές με  Αναπηρία</a:t>
            </a:r>
            <a:r>
              <a:rPr lang="el-GR" dirty="0" smtClean="0">
                <a:solidFill>
                  <a:schemeClr val="accent3">
                    <a:lumMod val="40000"/>
                    <a:lumOff val="60000"/>
                  </a:schemeClr>
                </a:solidFill>
              </a:rPr>
              <a:t/>
            </a:r>
            <a:br>
              <a:rPr lang="el-GR" dirty="0" smtClean="0">
                <a:solidFill>
                  <a:schemeClr val="accent3">
                    <a:lumMod val="40000"/>
                    <a:lumOff val="60000"/>
                  </a:schemeClr>
                </a:solidFill>
              </a:rPr>
            </a:br>
            <a:endParaRPr lang="el-GR" dirty="0" smtClean="0">
              <a:solidFill>
                <a:srgbClr val="FFFF00"/>
              </a:solidFill>
            </a:endParaRPr>
          </a:p>
        </p:txBody>
      </p:sp>
      <p:pic>
        <p:nvPicPr>
          <p:cNvPr id="55299" name="Picture 10" descr="logo"/>
          <p:cNvPicPr>
            <a:picLocks noChangeAspect="1" noChangeArrowheads="1"/>
          </p:cNvPicPr>
          <p:nvPr/>
        </p:nvPicPr>
        <p:blipFill>
          <a:blip r:embed="rId2" cstate="print"/>
          <a:srcRect/>
          <a:stretch>
            <a:fillRect/>
          </a:stretch>
        </p:blipFill>
        <p:spPr bwMode="auto">
          <a:xfrm>
            <a:off x="5940152" y="4941168"/>
            <a:ext cx="1646237" cy="1006475"/>
          </a:xfrm>
          <a:prstGeom prst="rect">
            <a:avLst/>
          </a:prstGeom>
          <a:noFill/>
          <a:ln w="9525">
            <a:noFill/>
            <a:miter lim="800000"/>
            <a:headEnd/>
            <a:tailEnd/>
          </a:ln>
        </p:spPr>
      </p:pic>
      <p:sp>
        <p:nvSpPr>
          <p:cNvPr id="8" name="1 - Τίτλος"/>
          <p:cNvSpPr txBox="1">
            <a:spLocks/>
          </p:cNvSpPr>
          <p:nvPr/>
        </p:nvSpPr>
        <p:spPr>
          <a:xfrm>
            <a:off x="323528" y="260648"/>
            <a:ext cx="8229600" cy="1143001"/>
          </a:xfrm>
          <a:prstGeom prst="rect">
            <a:avLst/>
          </a:prstGeom>
        </p:spPr>
        <p:txBody>
          <a:bodyPr anchor="ctr">
            <a:normAutofit/>
          </a:bodyPr>
          <a:lstStyle/>
          <a:p>
            <a:pPr algn="ctr" fontAlgn="auto">
              <a:spcAft>
                <a:spcPts val="0"/>
              </a:spcAft>
              <a:defRPr/>
            </a:pPr>
            <a:r>
              <a:rPr lang="el-GR" sz="4400" b="1" dirty="0">
                <a:solidFill>
                  <a:srgbClr val="00B0F0"/>
                </a:solidFill>
                <a:latin typeface="Corbel" pitchFamily="34" charset="0"/>
                <a:ea typeface="+mj-ea"/>
                <a:cs typeface="+mj-cs"/>
              </a:rPr>
              <a:t>Περισσότερες Πληροφορίες</a:t>
            </a:r>
          </a:p>
        </p:txBody>
      </p:sp>
      <p:pic>
        <p:nvPicPr>
          <p:cNvPr id="6" name="Picture 2" descr="Λογότυπο Εργαστηρίου Φωνής και Προσβασιμότητας"/>
          <p:cNvPicPr>
            <a:picLocks noChangeAspect="1" noChangeArrowheads="1"/>
          </p:cNvPicPr>
          <p:nvPr/>
        </p:nvPicPr>
        <p:blipFill>
          <a:blip r:embed="rId3" cstate="print"/>
          <a:srcRect/>
          <a:stretch>
            <a:fillRect/>
          </a:stretch>
        </p:blipFill>
        <p:spPr bwMode="auto">
          <a:xfrm>
            <a:off x="6588224" y="2132856"/>
            <a:ext cx="1512168" cy="151216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l-GR" dirty="0" smtClean="0">
                <a:solidFill>
                  <a:srgbClr val="FFFF00"/>
                </a:solidFill>
              </a:rPr>
              <a:t>Κεντρικό Μητρώο Ελληνικών Ανοικτών Μαθημάτων </a:t>
            </a:r>
            <a:endParaRPr lang="el-GR" dirty="0">
              <a:solidFill>
                <a:srgbClr val="FFFF00"/>
              </a:solidFill>
            </a:endParaRPr>
          </a:p>
        </p:txBody>
      </p:sp>
      <p:sp>
        <p:nvSpPr>
          <p:cNvPr id="3" name="Content Placeholder 2"/>
          <p:cNvSpPr>
            <a:spLocks noGrp="1"/>
          </p:cNvSpPr>
          <p:nvPr>
            <p:ph idx="1"/>
          </p:nvPr>
        </p:nvSpPr>
        <p:spPr>
          <a:xfrm>
            <a:off x="467544" y="1196752"/>
            <a:ext cx="8229600" cy="4525963"/>
          </a:xfrm>
        </p:spPr>
        <p:txBody>
          <a:bodyPr>
            <a:normAutofit/>
          </a:bodyPr>
          <a:lstStyle/>
          <a:p>
            <a:pPr marL="0" indent="0">
              <a:buNone/>
            </a:pPr>
            <a:r>
              <a:rPr lang="el-GR" sz="2000" dirty="0"/>
              <a:t>Το έργο “</a:t>
            </a:r>
            <a:r>
              <a:rPr lang="el-GR" sz="2000" b="1" dirty="0"/>
              <a:t>Κεντρικό Μητρώο Ελληνικών Ανοικτών Μαθημάτων</a:t>
            </a:r>
            <a:r>
              <a:rPr lang="el-GR" sz="2000" dirty="0"/>
              <a:t>”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0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dirty="0"/>
          </a:p>
        </p:txBody>
      </p:sp>
      <p:pic>
        <p:nvPicPr>
          <p:cNvPr id="7" name="Εικόνα 6" descr="Περιγραφή: Άδειες χρήσης Creative Comm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879370"/>
            <a:ext cx="1247775" cy="436245"/>
          </a:xfrm>
          <a:prstGeom prst="rect">
            <a:avLst/>
          </a:prstGeom>
          <a:noFill/>
          <a:ln>
            <a:noFill/>
          </a:ln>
        </p:spPr>
      </p:pic>
      <p:pic>
        <p:nvPicPr>
          <p:cNvPr id="8" name="Picture 12"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4160" y="2989580"/>
            <a:ext cx="4936192" cy="1231508"/>
          </a:xfrm>
          <a:prstGeom prst="rect">
            <a:avLst/>
          </a:prstGeom>
          <a:noFill/>
          <a:ln>
            <a:noFill/>
          </a:ln>
        </p:spPr>
      </p:pic>
    </p:spTree>
    <p:extLst>
      <p:ext uri="{BB962C8B-B14F-4D97-AF65-F5344CB8AC3E}">
        <p14:creationId xmlns:p14="http://schemas.microsoft.com/office/powerpoint/2010/main" val="266277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0" y="260648"/>
            <a:ext cx="9144000" cy="778098"/>
          </a:xfrm>
        </p:spPr>
        <p:txBody>
          <a:bodyPr/>
          <a:lstStyle/>
          <a:p>
            <a:pPr eaLnBrk="1" hangingPunct="1"/>
            <a:r>
              <a:rPr lang="el-GR" sz="4000" dirty="0" smtClean="0">
                <a:solidFill>
                  <a:srgbClr val="FFFF00"/>
                </a:solidFill>
              </a:rPr>
              <a:t>Προσβασιμότητα</a:t>
            </a:r>
          </a:p>
        </p:txBody>
      </p:sp>
      <p:sp>
        <p:nvSpPr>
          <p:cNvPr id="3" name="2 - Θέση περιεχομένου"/>
          <p:cNvSpPr>
            <a:spLocks noGrp="1"/>
          </p:cNvSpPr>
          <p:nvPr>
            <p:ph idx="1"/>
          </p:nvPr>
        </p:nvSpPr>
        <p:spPr>
          <a:xfrm>
            <a:off x="251520" y="1600200"/>
            <a:ext cx="8678168" cy="4525963"/>
          </a:xfrm>
        </p:spPr>
        <p:txBody>
          <a:bodyPr rtlCol="0">
            <a:normAutofit fontScale="77500" lnSpcReduction="20000"/>
          </a:bodyPr>
          <a:lstStyle/>
          <a:p>
            <a:pPr eaLnBrk="1" fontAlgn="auto" hangingPunct="1">
              <a:spcAft>
                <a:spcPts val="0"/>
              </a:spcAft>
              <a:buFont typeface="Arial" pitchFamily="34" charset="0"/>
              <a:buNone/>
              <a:defRPr/>
            </a:pPr>
            <a:r>
              <a:rPr lang="el-GR" b="1" dirty="0" smtClean="0"/>
              <a:t>Σχεδίαση και Ανάπτυξη Περιεχομένου  Μαθημάτων</a:t>
            </a:r>
          </a:p>
          <a:p>
            <a:pPr eaLnBrk="1" fontAlgn="auto" hangingPunct="1">
              <a:spcAft>
                <a:spcPts val="0"/>
              </a:spcAft>
              <a:buFont typeface="Arial" pitchFamily="34" charset="0"/>
              <a:buNone/>
              <a:defRPr/>
            </a:pPr>
            <a:endParaRPr lang="el-GR" b="1" dirty="0" smtClean="0"/>
          </a:p>
          <a:p>
            <a:pPr eaLnBrk="1" fontAlgn="auto" hangingPunct="1">
              <a:spcAft>
                <a:spcPts val="0"/>
              </a:spcAft>
              <a:buFont typeface="Arial" pitchFamily="34" charset="0"/>
              <a:buNone/>
              <a:defRPr/>
            </a:pPr>
            <a:r>
              <a:rPr lang="el-GR" b="1" dirty="0"/>
              <a:t> </a:t>
            </a:r>
            <a:r>
              <a:rPr lang="el-GR" b="1" dirty="0" smtClean="0"/>
              <a:t>      έτσι ώστε να μπορούν </a:t>
            </a:r>
          </a:p>
          <a:p>
            <a:pPr eaLnBrk="1" fontAlgn="auto" hangingPunct="1">
              <a:spcAft>
                <a:spcPts val="0"/>
              </a:spcAft>
              <a:buFont typeface="Arial" pitchFamily="34" charset="0"/>
              <a:buNone/>
              <a:defRPr/>
            </a:pPr>
            <a:endParaRPr lang="el-GR" b="1" dirty="0"/>
          </a:p>
          <a:p>
            <a:pPr eaLnBrk="1" fontAlgn="auto" hangingPunct="1">
              <a:spcAft>
                <a:spcPts val="0"/>
              </a:spcAft>
              <a:buFont typeface="Arial" pitchFamily="34" charset="0"/>
              <a:buNone/>
              <a:defRPr/>
            </a:pPr>
            <a:r>
              <a:rPr lang="el-GR" b="1" dirty="0" smtClean="0"/>
              <a:t>            να το χρησιμοποιούν </a:t>
            </a:r>
            <a:r>
              <a:rPr lang="el-GR" b="1" dirty="0" smtClean="0">
                <a:solidFill>
                  <a:srgbClr val="00B0F0"/>
                </a:solidFill>
              </a:rPr>
              <a:t>αποτελεσματικά</a:t>
            </a:r>
          </a:p>
          <a:p>
            <a:pPr eaLnBrk="1" fontAlgn="auto" hangingPunct="1">
              <a:spcAft>
                <a:spcPts val="0"/>
              </a:spcAft>
              <a:buFont typeface="Arial" pitchFamily="34" charset="0"/>
              <a:buNone/>
              <a:defRPr/>
            </a:pPr>
            <a:endParaRPr lang="el-GR" b="1" dirty="0" smtClean="0"/>
          </a:p>
          <a:p>
            <a:pPr eaLnBrk="1" fontAlgn="auto" hangingPunct="1">
              <a:spcAft>
                <a:spcPts val="0"/>
              </a:spcAft>
              <a:buFont typeface="Arial" pitchFamily="34" charset="0"/>
              <a:buNone/>
              <a:defRPr/>
            </a:pPr>
            <a:r>
              <a:rPr lang="el-GR" b="1" dirty="0" smtClean="0"/>
              <a:t>                       περισσότεροι </a:t>
            </a:r>
            <a:r>
              <a:rPr lang="el-GR" b="1" dirty="0" smtClean="0">
                <a:solidFill>
                  <a:srgbClr val="00B0F0"/>
                </a:solidFill>
              </a:rPr>
              <a:t>άνθρωποι</a:t>
            </a:r>
          </a:p>
          <a:p>
            <a:pPr eaLnBrk="1" fontAlgn="auto" hangingPunct="1">
              <a:spcAft>
                <a:spcPts val="0"/>
              </a:spcAft>
              <a:buFont typeface="Arial" pitchFamily="34" charset="0"/>
              <a:buNone/>
              <a:defRPr/>
            </a:pPr>
            <a:endParaRPr lang="el-GR" b="1" dirty="0" smtClean="0"/>
          </a:p>
          <a:p>
            <a:pPr eaLnBrk="1" fontAlgn="auto" hangingPunct="1">
              <a:spcAft>
                <a:spcPts val="0"/>
              </a:spcAft>
              <a:buFont typeface="Arial" pitchFamily="34" charset="0"/>
              <a:buNone/>
              <a:defRPr/>
            </a:pPr>
            <a:r>
              <a:rPr lang="el-GR" b="1" dirty="0" smtClean="0"/>
              <a:t>                              σε περισσότερες </a:t>
            </a:r>
            <a:r>
              <a:rPr lang="el-GR" b="1" dirty="0" smtClean="0">
                <a:solidFill>
                  <a:srgbClr val="00B0F0"/>
                </a:solidFill>
              </a:rPr>
              <a:t>περιστάσεις</a:t>
            </a:r>
            <a:r>
              <a:rPr lang="el-GR" b="1" dirty="0" smtClean="0"/>
              <a:t>  </a:t>
            </a:r>
            <a:r>
              <a:rPr lang="el-GR" sz="2800" b="1" dirty="0" smtClean="0">
                <a:solidFill>
                  <a:srgbClr val="00B0F0"/>
                </a:solidFill>
              </a:rPr>
              <a:t>ή πλαίσια χρήσης</a:t>
            </a:r>
          </a:p>
          <a:p>
            <a:pPr eaLnBrk="1" fontAlgn="auto" hangingPunct="1">
              <a:spcAft>
                <a:spcPts val="0"/>
              </a:spcAft>
              <a:buFont typeface="Arial" pitchFamily="34" charset="0"/>
              <a:buNone/>
              <a:defRPr/>
            </a:pPr>
            <a:r>
              <a:rPr lang="en-US" b="1" dirty="0" smtClean="0"/>
              <a:t/>
            </a:r>
            <a:br>
              <a:rPr lang="en-US" b="1" dirty="0" smtClean="0"/>
            </a:br>
            <a:endParaRPr lang="en-US" b="1" dirty="0" smtClean="0"/>
          </a:p>
          <a:p>
            <a:pPr eaLnBrk="1" fontAlgn="auto" hangingPunct="1">
              <a:spcAft>
                <a:spcPts val="0"/>
              </a:spcAft>
              <a:buFont typeface="Arial" pitchFamily="34" charset="0"/>
              <a:buChar char="•"/>
              <a:defRPr/>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457200" y="71438"/>
            <a:ext cx="8229600" cy="837282"/>
          </a:xfrm>
        </p:spPr>
        <p:txBody>
          <a:bodyPr/>
          <a:lstStyle/>
          <a:p>
            <a:pPr eaLnBrk="1" hangingPunct="1"/>
            <a:r>
              <a:rPr lang="el-GR" dirty="0" smtClean="0"/>
              <a:t> </a:t>
            </a:r>
            <a:r>
              <a:rPr lang="el-GR" dirty="0" smtClean="0">
                <a:solidFill>
                  <a:srgbClr val="FFFF00"/>
                </a:solidFill>
              </a:rPr>
              <a:t>περισσότεροι</a:t>
            </a:r>
            <a:r>
              <a:rPr lang="el-GR" dirty="0" smtClean="0"/>
              <a:t> </a:t>
            </a:r>
            <a:r>
              <a:rPr lang="el-GR" dirty="0" smtClean="0">
                <a:solidFill>
                  <a:srgbClr val="00B0F0"/>
                </a:solidFill>
              </a:rPr>
              <a:t>άνθρωποι</a:t>
            </a:r>
            <a:endParaRPr lang="el-GR" dirty="0" smtClean="0"/>
          </a:p>
        </p:txBody>
      </p:sp>
      <p:sp>
        <p:nvSpPr>
          <p:cNvPr id="3" name="2 - Θέση περιεχομένου"/>
          <p:cNvSpPr>
            <a:spLocks noGrp="1"/>
          </p:cNvSpPr>
          <p:nvPr>
            <p:ph idx="1"/>
          </p:nvPr>
        </p:nvSpPr>
        <p:spPr>
          <a:xfrm>
            <a:off x="899593" y="980728"/>
            <a:ext cx="7687196" cy="5688632"/>
          </a:xfrm>
        </p:spPr>
        <p:txBody>
          <a:bodyPr rtlCol="0">
            <a:normAutofit fontScale="40000" lnSpcReduction="20000"/>
          </a:bodyPr>
          <a:lstStyle/>
          <a:p>
            <a:pPr eaLnBrk="1" fontAlgn="auto" hangingPunct="1">
              <a:spcAft>
                <a:spcPts val="0"/>
              </a:spcAft>
              <a:buFont typeface="Arial" pitchFamily="34" charset="0"/>
              <a:buNone/>
              <a:defRPr/>
            </a:pPr>
            <a:r>
              <a:rPr lang="el-GR" sz="6000" b="1" dirty="0" smtClean="0"/>
              <a:t>Άτομα με Αναπηρία :</a:t>
            </a:r>
          </a:p>
          <a:p>
            <a:pPr eaLnBrk="1" fontAlgn="auto" hangingPunct="1">
              <a:spcAft>
                <a:spcPts val="0"/>
              </a:spcAft>
              <a:buFont typeface="Arial" pitchFamily="34" charset="0"/>
              <a:buNone/>
              <a:defRPr/>
            </a:pPr>
            <a:endParaRPr lang="el-GR" sz="3000" b="1" dirty="0" smtClean="0"/>
          </a:p>
          <a:p>
            <a:pPr eaLnBrk="1" fontAlgn="auto" hangingPunct="1">
              <a:spcAft>
                <a:spcPts val="0"/>
              </a:spcAft>
              <a:buFont typeface="Arial" pitchFamily="34" charset="0"/>
              <a:buChar char="•"/>
              <a:defRPr/>
            </a:pPr>
            <a:r>
              <a:rPr lang="el-GR" sz="5000" b="1" dirty="0" smtClean="0"/>
              <a:t>Αισθητηριακή</a:t>
            </a:r>
          </a:p>
          <a:p>
            <a:pPr lvl="1" eaLnBrk="1" fontAlgn="auto" hangingPunct="1">
              <a:spcAft>
                <a:spcPts val="0"/>
              </a:spcAft>
              <a:buFont typeface="Arial" pitchFamily="34" charset="0"/>
              <a:buChar char="–"/>
              <a:defRPr/>
            </a:pPr>
            <a:r>
              <a:rPr lang="el-GR" sz="4500" dirty="0" smtClean="0"/>
              <a:t>Τύφλωση ή χαμηλή όραση</a:t>
            </a:r>
            <a:r>
              <a:rPr lang="en-US" sz="4500" dirty="0" smtClean="0"/>
              <a:t> </a:t>
            </a:r>
            <a:r>
              <a:rPr lang="el-GR" sz="4500" dirty="0" smtClean="0"/>
              <a:t>ή αχρωματοψία</a:t>
            </a:r>
          </a:p>
          <a:p>
            <a:pPr lvl="1" eaLnBrk="1" fontAlgn="auto" hangingPunct="1">
              <a:spcAft>
                <a:spcPts val="0"/>
              </a:spcAft>
              <a:buFont typeface="Arial" pitchFamily="34" charset="0"/>
              <a:buChar char="–"/>
              <a:defRPr/>
            </a:pPr>
            <a:r>
              <a:rPr lang="el-GR" sz="4500" dirty="0" smtClean="0"/>
              <a:t>Κώφωση ή βαρηκοΐα</a:t>
            </a:r>
          </a:p>
          <a:p>
            <a:pPr eaLnBrk="1" fontAlgn="auto" hangingPunct="1">
              <a:spcAft>
                <a:spcPts val="0"/>
              </a:spcAft>
              <a:buFont typeface="Arial" pitchFamily="34" charset="0"/>
              <a:buChar char="•"/>
              <a:defRPr/>
            </a:pPr>
            <a:endParaRPr lang="el-GR" sz="4500" dirty="0" smtClean="0"/>
          </a:p>
          <a:p>
            <a:pPr eaLnBrk="1" fontAlgn="auto" hangingPunct="1">
              <a:spcAft>
                <a:spcPts val="0"/>
              </a:spcAft>
              <a:buFont typeface="Arial" pitchFamily="34" charset="0"/>
              <a:buChar char="•"/>
              <a:defRPr/>
            </a:pPr>
            <a:r>
              <a:rPr lang="el-GR" sz="5000" b="1" dirty="0" smtClean="0"/>
              <a:t>Κινητική</a:t>
            </a:r>
          </a:p>
          <a:p>
            <a:pPr lvl="1" eaLnBrk="1" fontAlgn="auto" hangingPunct="1">
              <a:spcAft>
                <a:spcPts val="0"/>
              </a:spcAft>
              <a:buFont typeface="Arial" pitchFamily="34" charset="0"/>
              <a:buChar char="–"/>
              <a:defRPr/>
            </a:pPr>
            <a:r>
              <a:rPr lang="el-GR" sz="4500" dirty="0" smtClean="0"/>
              <a:t>Επιδεξιότητα χεριών</a:t>
            </a:r>
          </a:p>
          <a:p>
            <a:pPr lvl="1" eaLnBrk="1" fontAlgn="auto" hangingPunct="1">
              <a:spcAft>
                <a:spcPts val="0"/>
              </a:spcAft>
              <a:buFont typeface="Arial" pitchFamily="34" charset="0"/>
              <a:buChar char="–"/>
              <a:defRPr/>
            </a:pPr>
            <a:r>
              <a:rPr lang="el-GR" sz="4500" dirty="0" smtClean="0"/>
              <a:t>Τέντωμα και φτάσιμο</a:t>
            </a:r>
          </a:p>
          <a:p>
            <a:pPr lvl="1" eaLnBrk="1" fontAlgn="auto" hangingPunct="1">
              <a:spcAft>
                <a:spcPts val="0"/>
              </a:spcAft>
              <a:buFont typeface="Arial" pitchFamily="34" charset="0"/>
              <a:buChar char="–"/>
              <a:defRPr/>
            </a:pPr>
            <a:r>
              <a:rPr lang="el-GR" sz="4500" dirty="0" smtClean="0"/>
              <a:t>Μετακίνηση</a:t>
            </a:r>
          </a:p>
          <a:p>
            <a:pPr eaLnBrk="1" fontAlgn="auto" hangingPunct="1">
              <a:spcAft>
                <a:spcPts val="0"/>
              </a:spcAft>
              <a:buFont typeface="Arial" pitchFamily="34" charset="0"/>
              <a:buChar char="•"/>
              <a:defRPr/>
            </a:pPr>
            <a:endParaRPr lang="el-GR" sz="4500" dirty="0" smtClean="0"/>
          </a:p>
          <a:p>
            <a:pPr eaLnBrk="1" fontAlgn="auto" hangingPunct="1">
              <a:spcAft>
                <a:spcPts val="0"/>
              </a:spcAft>
              <a:buFont typeface="Arial" pitchFamily="34" charset="0"/>
              <a:buChar char="•"/>
              <a:defRPr/>
            </a:pPr>
            <a:r>
              <a:rPr lang="el-GR" sz="5000" b="1" dirty="0" err="1" smtClean="0"/>
              <a:t>Γνωσιακή</a:t>
            </a:r>
            <a:r>
              <a:rPr lang="el-GR" sz="5000" b="1" dirty="0" smtClean="0"/>
              <a:t> / νευρολογική</a:t>
            </a:r>
          </a:p>
          <a:p>
            <a:pPr lvl="1" eaLnBrk="1" fontAlgn="auto" hangingPunct="1">
              <a:spcAft>
                <a:spcPts val="0"/>
              </a:spcAft>
              <a:buFont typeface="Arial" pitchFamily="34" charset="0"/>
              <a:buChar char="–"/>
              <a:defRPr/>
            </a:pPr>
            <a:r>
              <a:rPr lang="el-GR" sz="4500" dirty="0" smtClean="0"/>
              <a:t>Δυσλεξία</a:t>
            </a:r>
          </a:p>
          <a:p>
            <a:pPr lvl="1" eaLnBrk="1" fontAlgn="auto" hangingPunct="1">
              <a:spcAft>
                <a:spcPts val="0"/>
              </a:spcAft>
              <a:buFont typeface="Arial" pitchFamily="34" charset="0"/>
              <a:buChar char="–"/>
              <a:defRPr/>
            </a:pPr>
            <a:r>
              <a:rPr lang="el-GR" sz="4500" dirty="0" smtClean="0"/>
              <a:t>Γλωσσική  / επικοινωνία</a:t>
            </a:r>
          </a:p>
          <a:p>
            <a:pPr lvl="1" eaLnBrk="1" fontAlgn="auto" hangingPunct="1">
              <a:spcAft>
                <a:spcPts val="0"/>
              </a:spcAft>
              <a:buFont typeface="Arial" pitchFamily="34" charset="0"/>
              <a:buChar char="–"/>
              <a:defRPr/>
            </a:pPr>
            <a:r>
              <a:rPr lang="el-GR" sz="4500" dirty="0" smtClean="0"/>
              <a:t>Ελλειμματική</a:t>
            </a:r>
            <a:r>
              <a:rPr lang="en-US" sz="4500" dirty="0" smtClean="0"/>
              <a:t> </a:t>
            </a:r>
            <a:r>
              <a:rPr lang="el-GR" sz="4500" dirty="0" smtClean="0"/>
              <a:t>προσοχή</a:t>
            </a:r>
          </a:p>
          <a:p>
            <a:pPr lvl="1" eaLnBrk="1" fontAlgn="auto" hangingPunct="1">
              <a:spcAft>
                <a:spcPts val="0"/>
              </a:spcAft>
              <a:buFont typeface="Arial" pitchFamily="34" charset="0"/>
              <a:buChar char="–"/>
              <a:defRPr/>
            </a:pPr>
            <a:r>
              <a:rPr lang="el-GR" sz="4500" dirty="0" smtClean="0"/>
              <a:t>Μνήμη</a:t>
            </a:r>
          </a:p>
          <a:p>
            <a:pPr lvl="1" eaLnBrk="1" fontAlgn="auto" hangingPunct="1">
              <a:spcAft>
                <a:spcPts val="0"/>
              </a:spcAft>
              <a:buFont typeface="Arial" pitchFamily="34" charset="0"/>
              <a:buChar char="–"/>
              <a:defRPr/>
            </a:pPr>
            <a:r>
              <a:rPr lang="el-GR" sz="4500" dirty="0" smtClean="0"/>
              <a:t>Κατανόηση</a:t>
            </a:r>
          </a:p>
          <a:p>
            <a:pPr eaLnBrk="1" fontAlgn="auto" hangingPunct="1">
              <a:spcAft>
                <a:spcPts val="0"/>
              </a:spcAft>
              <a:buFont typeface="Arial" pitchFamily="34" charset="0"/>
              <a:buChar char="•"/>
              <a:defRPr/>
            </a:pPr>
            <a:endParaRPr lang="el-GR" sz="4500" dirty="0"/>
          </a:p>
          <a:p>
            <a:pPr eaLnBrk="1" fontAlgn="auto" hangingPunct="1">
              <a:spcAft>
                <a:spcPts val="0"/>
              </a:spcAft>
              <a:buFont typeface="Arial" pitchFamily="34" charset="0"/>
              <a:buChar char="•"/>
              <a:defRPr/>
            </a:pPr>
            <a:r>
              <a:rPr lang="el-GR" sz="5000" b="1" dirty="0" err="1" smtClean="0"/>
              <a:t>Πολυαναπηρίες</a:t>
            </a:r>
            <a:r>
              <a:rPr lang="el-GR" sz="4500" dirty="0" smtClean="0"/>
              <a:t>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Τίτλος"/>
          <p:cNvSpPr>
            <a:spLocks noGrp="1"/>
          </p:cNvSpPr>
          <p:nvPr>
            <p:ph type="title"/>
          </p:nvPr>
        </p:nvSpPr>
        <p:spPr>
          <a:xfrm>
            <a:off x="500063" y="0"/>
            <a:ext cx="8229600" cy="1143000"/>
          </a:xfrm>
        </p:spPr>
        <p:txBody>
          <a:bodyPr/>
          <a:lstStyle/>
          <a:p>
            <a:pPr eaLnBrk="1" hangingPunct="1"/>
            <a:r>
              <a:rPr lang="el-GR" dirty="0" smtClean="0">
                <a:solidFill>
                  <a:srgbClr val="FFFF00"/>
                </a:solidFill>
              </a:rPr>
              <a:t> περισσότεροι </a:t>
            </a:r>
            <a:r>
              <a:rPr lang="el-GR" dirty="0" smtClean="0">
                <a:solidFill>
                  <a:srgbClr val="00B0F0"/>
                </a:solidFill>
              </a:rPr>
              <a:t>άνθρωποι</a:t>
            </a:r>
            <a:endParaRPr lang="el-GR" dirty="0" smtClean="0"/>
          </a:p>
        </p:txBody>
      </p:sp>
      <p:sp>
        <p:nvSpPr>
          <p:cNvPr id="19458" name="2 - Θέση περιεχομένου"/>
          <p:cNvSpPr>
            <a:spLocks noGrp="1"/>
          </p:cNvSpPr>
          <p:nvPr>
            <p:ph idx="1"/>
          </p:nvPr>
        </p:nvSpPr>
        <p:spPr>
          <a:xfrm>
            <a:off x="1285875" y="4357688"/>
            <a:ext cx="7858125" cy="3311525"/>
          </a:xfrm>
        </p:spPr>
        <p:txBody>
          <a:bodyPr/>
          <a:lstStyle/>
          <a:p>
            <a:pPr eaLnBrk="1" hangingPunct="1">
              <a:buFont typeface="Arial" charset="0"/>
              <a:buNone/>
            </a:pPr>
            <a:r>
              <a:rPr lang="el-GR" dirty="0" smtClean="0"/>
              <a:t>Άτομα με Αναπηρία:  &gt; 10 % πληθυσμού</a:t>
            </a:r>
          </a:p>
          <a:p>
            <a:pPr eaLnBrk="1" hangingPunct="1">
              <a:buFont typeface="Arial" charset="0"/>
              <a:buNone/>
            </a:pPr>
            <a:endParaRPr lang="el-GR" dirty="0" smtClean="0"/>
          </a:p>
          <a:p>
            <a:pPr eaLnBrk="1" hangingPunct="1">
              <a:buFont typeface="Arial" charset="0"/>
              <a:buNone/>
            </a:pPr>
            <a:r>
              <a:rPr lang="el-GR" dirty="0" smtClean="0"/>
              <a:t>Φοιτητές με Αναπηρία: 1 στους 50</a:t>
            </a:r>
          </a:p>
          <a:p>
            <a:pPr eaLnBrk="1" hangingPunct="1"/>
            <a:endParaRPr lang="el-GR" dirty="0" smtClean="0"/>
          </a:p>
          <a:p>
            <a:pPr eaLnBrk="1" hangingPunct="1">
              <a:buFont typeface="Arial" charset="0"/>
              <a:buNone/>
            </a:pPr>
            <a:endParaRPr lang="el-GR" sz="2800" dirty="0" smtClean="0"/>
          </a:p>
          <a:p>
            <a:pPr eaLnBrk="1" hangingPunct="1"/>
            <a:endParaRPr lang="el-GR" dirty="0" smtClean="0"/>
          </a:p>
        </p:txBody>
      </p:sp>
      <p:pic>
        <p:nvPicPr>
          <p:cNvPr id="19459" name="Picture 2" descr="mhtml:file://C:\GEORGIOS%202009\hmerides\2010%20ΚΥΠΡΟΣ\Ηλεκτρονική%20Προσβασιμότητα.mht!http://truerespect.com.cy/images/stories/logismik.jpg"/>
          <p:cNvPicPr>
            <a:picLocks noChangeAspect="1" noChangeArrowheads="1"/>
          </p:cNvPicPr>
          <p:nvPr/>
        </p:nvPicPr>
        <p:blipFill>
          <a:blip r:embed="rId2" cstate="print"/>
          <a:srcRect/>
          <a:stretch>
            <a:fillRect/>
          </a:stretch>
        </p:blipFill>
        <p:spPr bwMode="auto">
          <a:xfrm>
            <a:off x="3143250" y="2214563"/>
            <a:ext cx="1857375" cy="1581150"/>
          </a:xfrm>
          <a:prstGeom prst="rect">
            <a:avLst/>
          </a:prstGeom>
          <a:noFill/>
          <a:ln w="9525">
            <a:noFill/>
            <a:miter lim="800000"/>
            <a:headEnd/>
            <a:tailEnd/>
          </a:ln>
        </p:spPr>
      </p:pic>
      <p:pic>
        <p:nvPicPr>
          <p:cNvPr id="19460" name="Picture 5" descr="K:\Seagate Backup\KOUPE-VAIO\C\Master FOTOGRAFIES\monada\Χρήση υπολογιστή μόνο με κίνηση της κεφαλής.jpg"/>
          <p:cNvPicPr>
            <a:picLocks noChangeAspect="1" noChangeArrowheads="1"/>
          </p:cNvPicPr>
          <p:nvPr/>
        </p:nvPicPr>
        <p:blipFill>
          <a:blip r:embed="rId3" cstate="print"/>
          <a:srcRect/>
          <a:stretch>
            <a:fillRect/>
          </a:stretch>
        </p:blipFill>
        <p:spPr bwMode="auto">
          <a:xfrm>
            <a:off x="5500688" y="1071563"/>
            <a:ext cx="2792412" cy="1893887"/>
          </a:xfrm>
          <a:prstGeom prst="rect">
            <a:avLst/>
          </a:prstGeom>
          <a:noFill/>
          <a:ln w="9525">
            <a:noFill/>
            <a:miter lim="800000"/>
            <a:headEnd/>
            <a:tailEnd/>
          </a:ln>
        </p:spPr>
      </p:pic>
      <p:pic>
        <p:nvPicPr>
          <p:cNvPr id="19461" name="Picture 7" descr="http://in.reuters.com/resources/r/?m=02&amp;d=20100723&amp;t=2&amp;i=161984792&amp;w=460&amp;fh=&amp;fw=&amp;ll=&amp;pl=&amp;r=img-2010-07-24T040734Z_01_NOOTR_RTRMDNC_0_India-503646-1"/>
          <p:cNvPicPr>
            <a:picLocks noChangeAspect="1" noChangeArrowheads="1"/>
          </p:cNvPicPr>
          <p:nvPr/>
        </p:nvPicPr>
        <p:blipFill>
          <a:blip r:embed="rId4" cstate="print"/>
          <a:srcRect/>
          <a:stretch>
            <a:fillRect/>
          </a:stretch>
        </p:blipFill>
        <p:spPr bwMode="auto">
          <a:xfrm>
            <a:off x="285750" y="1357313"/>
            <a:ext cx="241617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a:xfrm>
            <a:off x="428625" y="142875"/>
            <a:ext cx="8229600" cy="1143000"/>
          </a:xfrm>
        </p:spPr>
        <p:txBody>
          <a:bodyPr/>
          <a:lstStyle/>
          <a:p>
            <a:pPr eaLnBrk="1" hangingPunct="1"/>
            <a:r>
              <a:rPr lang="el-GR" dirty="0" smtClean="0">
                <a:solidFill>
                  <a:srgbClr val="FFFF00"/>
                </a:solidFill>
              </a:rPr>
              <a:t>περισσότεροι</a:t>
            </a:r>
            <a:r>
              <a:rPr lang="el-GR" dirty="0" smtClean="0"/>
              <a:t> </a:t>
            </a:r>
            <a:r>
              <a:rPr lang="el-GR" dirty="0" smtClean="0">
                <a:solidFill>
                  <a:srgbClr val="00B0F0"/>
                </a:solidFill>
              </a:rPr>
              <a:t>άνθρωποι</a:t>
            </a:r>
            <a:endParaRPr lang="el-GR" dirty="0" smtClean="0"/>
          </a:p>
        </p:txBody>
      </p:sp>
      <p:sp>
        <p:nvSpPr>
          <p:cNvPr id="20482" name="2 - Θέση περιεχομένου"/>
          <p:cNvSpPr>
            <a:spLocks noGrp="1"/>
          </p:cNvSpPr>
          <p:nvPr>
            <p:ph idx="1"/>
          </p:nvPr>
        </p:nvSpPr>
        <p:spPr>
          <a:xfrm>
            <a:off x="457200" y="1285875"/>
            <a:ext cx="8229600" cy="4840288"/>
          </a:xfrm>
        </p:spPr>
        <p:txBody>
          <a:bodyPr/>
          <a:lstStyle/>
          <a:p>
            <a:pPr eaLnBrk="1" hangingPunct="1"/>
            <a:r>
              <a:rPr lang="el-GR" dirty="0" smtClean="0"/>
              <a:t>Περιπτωσιακή ή περιστασιακή ανικανότητα</a:t>
            </a:r>
            <a:endParaRPr lang="de-DE" dirty="0" smtClean="0"/>
          </a:p>
          <a:p>
            <a:pPr eaLnBrk="1" hangingPunct="1"/>
            <a:r>
              <a:rPr lang="el-GR" dirty="0" smtClean="0"/>
              <a:t>Άτομα χωρίς γλωσσική ευχέρεια </a:t>
            </a:r>
            <a:endParaRPr lang="en-US" dirty="0" smtClean="0"/>
          </a:p>
          <a:p>
            <a:pPr eaLnBrk="1" hangingPunct="1"/>
            <a:r>
              <a:rPr lang="el-GR" dirty="0" smtClean="0"/>
              <a:t>Χρήστες παλαιότερης τεχνολογίας</a:t>
            </a:r>
          </a:p>
          <a:p>
            <a:pPr eaLnBrk="1" hangingPunct="1"/>
            <a:r>
              <a:rPr lang="el-GR" dirty="0" smtClean="0"/>
              <a:t>Χρήστες νέων συσκευών πληροφορικής</a:t>
            </a:r>
            <a:endParaRPr lang="en-US" dirty="0" smtClean="0"/>
          </a:p>
          <a:p>
            <a:pPr eaLnBrk="1" hangingPunct="1"/>
            <a:r>
              <a:rPr lang="el-GR" dirty="0" smtClean="0"/>
              <a:t>Νέοι ή μη συχνοί χρήστες πληροφορικής</a:t>
            </a:r>
          </a:p>
          <a:p>
            <a:pPr eaLnBrk="1" hangingPunct="1"/>
            <a:r>
              <a:rPr lang="el-GR" dirty="0" smtClean="0"/>
              <a:t>Χρήστες κινητών τηλεφώνων ή </a:t>
            </a:r>
            <a:r>
              <a:rPr lang="en-US" dirty="0" smtClean="0"/>
              <a:t>tablets</a:t>
            </a:r>
            <a:endParaRPr lang="de-DE" dirty="0" smtClean="0"/>
          </a:p>
          <a:p>
            <a:pPr eaLnBrk="1" hangingPunct="1"/>
            <a:r>
              <a:rPr lang="de-DE" dirty="0" smtClean="0"/>
              <a:t>……..</a:t>
            </a:r>
            <a:endParaRPr lang="el-GR" dirty="0" smtClean="0"/>
          </a:p>
          <a:p>
            <a:pPr eaLnBrk="1" hangingPunct="1"/>
            <a:r>
              <a:rPr lang="el-GR" dirty="0" smtClean="0"/>
              <a:t>Ηλικιωμένοι</a:t>
            </a:r>
            <a:r>
              <a:rPr lang="en-US" dirty="0" smtClean="0"/>
              <a:t> </a:t>
            </a:r>
            <a:r>
              <a:rPr lang="el-GR" sz="2000" dirty="0" smtClean="0"/>
              <a:t> </a:t>
            </a:r>
            <a:endParaRPr lang="el-GR" dirty="0" smtClean="0"/>
          </a:p>
          <a:p>
            <a:pPr eaLnBrk="1" hangingPunct="1"/>
            <a:endParaRPr lang="el-GR" dirty="0" smtClean="0"/>
          </a:p>
          <a:p>
            <a:pPr eaLnBrk="1" hangingPunct="1"/>
            <a:endParaRPr 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457200" y="274638"/>
            <a:ext cx="8229600" cy="850106"/>
          </a:xfrm>
        </p:spPr>
        <p:txBody>
          <a:bodyPr/>
          <a:lstStyle/>
          <a:p>
            <a:pPr eaLnBrk="1" hangingPunct="1"/>
            <a:r>
              <a:rPr lang="el-GR" sz="3200" dirty="0" smtClean="0">
                <a:solidFill>
                  <a:srgbClr val="FFFF00"/>
                </a:solidFill>
              </a:rPr>
              <a:t>περισσότερες</a:t>
            </a:r>
            <a:r>
              <a:rPr lang="el-GR" sz="3200" dirty="0" smtClean="0"/>
              <a:t> </a:t>
            </a:r>
            <a:r>
              <a:rPr lang="el-GR" sz="3200" dirty="0" smtClean="0">
                <a:solidFill>
                  <a:srgbClr val="00B0F0"/>
                </a:solidFill>
              </a:rPr>
              <a:t>περιστάσεις</a:t>
            </a:r>
            <a:r>
              <a:rPr lang="en-US" sz="3200" dirty="0" smtClean="0">
                <a:solidFill>
                  <a:srgbClr val="00B0F0"/>
                </a:solidFill>
              </a:rPr>
              <a:t> </a:t>
            </a:r>
            <a:r>
              <a:rPr lang="el-GR" sz="3200" dirty="0" smtClean="0">
                <a:solidFill>
                  <a:srgbClr val="00B0F0"/>
                </a:solidFill>
              </a:rPr>
              <a:t>ή πλαίσια χρήσης</a:t>
            </a:r>
            <a:endParaRPr lang="el-GR" sz="3200" dirty="0" smtClean="0"/>
          </a:p>
        </p:txBody>
      </p:sp>
      <p:pic>
        <p:nvPicPr>
          <p:cNvPr id="22530" name="Picture 4" descr="man in nice shirt using mobile device with stylus"/>
          <p:cNvPicPr>
            <a:picLocks noChangeAspect="1" noChangeArrowheads="1"/>
          </p:cNvPicPr>
          <p:nvPr/>
        </p:nvPicPr>
        <p:blipFill>
          <a:blip r:embed="rId2" cstate="print"/>
          <a:srcRect l="15820"/>
          <a:stretch>
            <a:fillRect/>
          </a:stretch>
        </p:blipFill>
        <p:spPr bwMode="auto">
          <a:xfrm>
            <a:off x="251520" y="3717032"/>
            <a:ext cx="2311400" cy="1828800"/>
          </a:xfrm>
          <a:prstGeom prst="rect">
            <a:avLst/>
          </a:prstGeom>
          <a:noFill/>
          <a:ln w="38100">
            <a:solidFill>
              <a:srgbClr val="9C2F00"/>
            </a:solidFill>
            <a:miter lim="800000"/>
            <a:headEnd/>
            <a:tailEnd/>
          </a:ln>
        </p:spPr>
      </p:pic>
      <p:pic>
        <p:nvPicPr>
          <p:cNvPr id="22531" name="Picture 2" descr="Ford VIRTTEX simulator"/>
          <p:cNvPicPr>
            <a:picLocks noChangeAspect="1" noChangeArrowheads="1"/>
          </p:cNvPicPr>
          <p:nvPr/>
        </p:nvPicPr>
        <p:blipFill>
          <a:blip r:embed="rId3" cstate="print"/>
          <a:srcRect/>
          <a:stretch>
            <a:fillRect/>
          </a:stretch>
        </p:blipFill>
        <p:spPr bwMode="auto">
          <a:xfrm>
            <a:off x="6948264" y="5229200"/>
            <a:ext cx="1995116" cy="1337267"/>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2214563" y="2786063"/>
            <a:ext cx="871537" cy="504825"/>
          </a:xfrm>
          <a:prstGeom prst="rect">
            <a:avLst/>
          </a:prstGeom>
          <a:noFill/>
          <a:ln w="9525">
            <a:noFill/>
            <a:miter lim="800000"/>
            <a:headEnd/>
            <a:tailEnd/>
          </a:ln>
        </p:spPr>
      </p:pic>
      <p:pic>
        <p:nvPicPr>
          <p:cNvPr id="22533" name="Picture 6" descr="http://t0.gstatic.com/images?q=tbn:r344Dt-OZyYu2M:http://mobile.globalthoughtz.com/files/2010/02/motorola-droid-google-maps-multitouch.jpg&amp;t=1"/>
          <p:cNvPicPr>
            <a:picLocks noChangeAspect="1" noChangeArrowheads="1"/>
          </p:cNvPicPr>
          <p:nvPr/>
        </p:nvPicPr>
        <p:blipFill>
          <a:blip r:embed="rId5" cstate="print"/>
          <a:srcRect/>
          <a:stretch>
            <a:fillRect/>
          </a:stretch>
        </p:blipFill>
        <p:spPr bwMode="auto">
          <a:xfrm>
            <a:off x="6012160" y="3284984"/>
            <a:ext cx="2476500" cy="1847850"/>
          </a:xfrm>
          <a:prstGeom prst="rect">
            <a:avLst/>
          </a:prstGeom>
          <a:noFill/>
          <a:ln w="9525">
            <a:noFill/>
            <a:miter lim="800000"/>
            <a:headEnd/>
            <a:tailEnd/>
          </a:ln>
        </p:spPr>
      </p:pic>
      <p:pic>
        <p:nvPicPr>
          <p:cNvPr id="22535" name="Picture 1028" descr="man in office at computer with a broken arm in sling"/>
          <p:cNvPicPr>
            <a:picLocks noGrp="1" noChangeAspect="1" noChangeArrowheads="1"/>
          </p:cNvPicPr>
          <p:nvPr>
            <p:ph idx="1"/>
          </p:nvPr>
        </p:nvPicPr>
        <p:blipFill>
          <a:blip r:embed="rId6" cstate="print"/>
          <a:srcRect t="4974" r="7150" b="5379"/>
          <a:stretch>
            <a:fillRect/>
          </a:stretch>
        </p:blipFill>
        <p:spPr>
          <a:xfrm>
            <a:off x="2987824" y="4293096"/>
            <a:ext cx="2819400" cy="2041525"/>
          </a:xfrm>
          <a:ln w="38100">
            <a:solidFill>
              <a:srgbClr val="9C2F00"/>
            </a:solidFill>
          </a:ln>
        </p:spPr>
      </p:pic>
      <p:pic>
        <p:nvPicPr>
          <p:cNvPr id="29698" name="Picture 2" descr="Notre Dame eReader Study"/>
          <p:cNvPicPr>
            <a:picLocks noChangeAspect="1" noChangeArrowheads="1"/>
          </p:cNvPicPr>
          <p:nvPr/>
        </p:nvPicPr>
        <p:blipFill>
          <a:blip r:embed="rId7" cstate="print"/>
          <a:srcRect/>
          <a:stretch>
            <a:fillRect/>
          </a:stretch>
        </p:blipFill>
        <p:spPr bwMode="auto">
          <a:xfrm>
            <a:off x="539552" y="1412776"/>
            <a:ext cx="2857500" cy="2038350"/>
          </a:xfrm>
          <a:prstGeom prst="rect">
            <a:avLst/>
          </a:prstGeom>
          <a:noFill/>
        </p:spPr>
      </p:pic>
      <p:pic>
        <p:nvPicPr>
          <p:cNvPr id="29702" name="Picture 6" descr="http://business.msstate.edu/img/Student_w_smart_phone-Drill_Field.jpg"/>
          <p:cNvPicPr>
            <a:picLocks noChangeAspect="1" noChangeArrowheads="1"/>
          </p:cNvPicPr>
          <p:nvPr/>
        </p:nvPicPr>
        <p:blipFill>
          <a:blip r:embed="rId8" cstate="print"/>
          <a:srcRect/>
          <a:stretch>
            <a:fillRect/>
          </a:stretch>
        </p:blipFill>
        <p:spPr bwMode="auto">
          <a:xfrm>
            <a:off x="4644008" y="1124744"/>
            <a:ext cx="2920625" cy="1944216"/>
          </a:xfrm>
          <a:prstGeom prst="rect">
            <a:avLst/>
          </a:prstGeom>
          <a:noFill/>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a:xfrm>
            <a:off x="285750" y="0"/>
            <a:ext cx="8858250" cy="550962"/>
          </a:xfrm>
        </p:spPr>
        <p:txBody>
          <a:bodyPr/>
          <a:lstStyle/>
          <a:p>
            <a:pPr eaLnBrk="1" hangingPunct="1"/>
            <a:r>
              <a:rPr lang="el-GR" sz="3200" dirty="0" smtClean="0">
                <a:solidFill>
                  <a:srgbClr val="FFFF00"/>
                </a:solidFill>
              </a:rPr>
              <a:t>Ποικιλία πλαισίων χρήσης </a:t>
            </a:r>
          </a:p>
        </p:txBody>
      </p:sp>
      <p:sp>
        <p:nvSpPr>
          <p:cNvPr id="3" name="2 - Θέση περιεχομένου"/>
          <p:cNvSpPr>
            <a:spLocks noGrp="1"/>
          </p:cNvSpPr>
          <p:nvPr>
            <p:ph idx="1"/>
          </p:nvPr>
        </p:nvSpPr>
        <p:spPr>
          <a:xfrm>
            <a:off x="285750" y="764704"/>
            <a:ext cx="8715375" cy="6093296"/>
          </a:xfrm>
        </p:spPr>
        <p:txBody>
          <a:bodyPr rtlCol="0">
            <a:normAutofit fontScale="40000" lnSpcReduction="20000"/>
          </a:bodyPr>
          <a:lstStyle/>
          <a:p>
            <a:pPr marL="411480" eaLnBrk="1" fontAlgn="auto" hangingPunct="1">
              <a:spcAft>
                <a:spcPts val="0"/>
              </a:spcAft>
              <a:buFont typeface="Wingdings" pitchFamily="2" charset="2"/>
              <a:buNone/>
              <a:defRPr/>
            </a:pPr>
            <a:r>
              <a:rPr lang="el-GR" sz="4200" dirty="0" smtClean="0"/>
              <a:t>περιπτώσεις όπου οι χρήστες:</a:t>
            </a:r>
          </a:p>
          <a:p>
            <a:pPr marL="411480" eaLnBrk="1" fontAlgn="auto" hangingPunct="1">
              <a:spcAft>
                <a:spcPts val="0"/>
              </a:spcAft>
              <a:buFont typeface="Wingdings"/>
              <a:buChar char=""/>
              <a:defRPr/>
            </a:pPr>
            <a:endParaRPr lang="el-GR" sz="4200" dirty="0" smtClean="0"/>
          </a:p>
          <a:p>
            <a:pPr eaLnBrk="1" fontAlgn="auto" hangingPunct="1">
              <a:spcAft>
                <a:spcPts val="0"/>
              </a:spcAft>
              <a:buFont typeface="Arial" pitchFamily="34" charset="0"/>
              <a:buChar char="•"/>
              <a:defRPr/>
            </a:pPr>
            <a:r>
              <a:rPr lang="el-GR" sz="4200" dirty="0" smtClean="0"/>
              <a:t>Ίσως δεν μπορούν εύκολα ή και καθόλου να δουν, να ακούσουν, να χειριστούν ή να επεξεργαστούν κάποιες μορφές πληροφορίας,</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έχουν δυσκολία να διαβάσουν ή να κατανοήσουν κείμενα,</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δεν μπορούν να χειριστούν το πληκτρολόγιο ή το ποντίκι</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διαθέτουν μικρή οθόνη, ή οθόνη χωρίς γραφικά ή χαμηλής ταχύτητας σύνδεση στο διαδίκτυο</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δεν μιλούν ή δεν καταλαβαίνουν με ευχέρεια τη γλώσσα στην οποία είναι γραμμένη μια πληροφορία</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βρίσκονται σε μια κατάσταση όπου τα μάτια τους ή και τα χέρια τους ή και τα αυτιά τους είναι απασχολημένα σε άλλες κύριες δραστηριότητες (π.χ. ενώ οδηγούν, όταν εργάζονται σε ένα θορυβώδες περιβάλλον)</a:t>
            </a:r>
          </a:p>
          <a:p>
            <a:pPr eaLnBrk="1" fontAlgn="auto" hangingPunct="1">
              <a:spcAft>
                <a:spcPts val="0"/>
              </a:spcAft>
              <a:buFont typeface="Arial" pitchFamily="34" charset="0"/>
              <a:buChar char="•"/>
              <a:defRPr/>
            </a:pPr>
            <a:endParaRPr lang="el-GR" sz="4200" dirty="0" smtClean="0"/>
          </a:p>
          <a:p>
            <a:pPr eaLnBrk="1" fontAlgn="auto" hangingPunct="1">
              <a:spcAft>
                <a:spcPts val="0"/>
              </a:spcAft>
              <a:buFont typeface="Arial" pitchFamily="34" charset="0"/>
              <a:buChar char="•"/>
              <a:defRPr/>
            </a:pPr>
            <a:r>
              <a:rPr lang="el-GR" sz="4200" dirty="0" smtClean="0"/>
              <a:t>Ίσως διαθέτουν μια παλαιότερη έκδοση ενός </a:t>
            </a:r>
            <a:r>
              <a:rPr lang="el-GR" sz="4200" dirty="0" err="1" smtClean="0"/>
              <a:t>φυλλομετρητή</a:t>
            </a:r>
            <a:r>
              <a:rPr lang="el-GR" sz="4200" dirty="0" smtClean="0"/>
              <a:t>, ή έναν εντελώς διαφορετικό </a:t>
            </a:r>
            <a:r>
              <a:rPr lang="el-GR" sz="4200" dirty="0" err="1" smtClean="0"/>
              <a:t>φυλλομετρητή</a:t>
            </a:r>
            <a:r>
              <a:rPr lang="el-GR" sz="4200" dirty="0" smtClean="0"/>
              <a:t>, ή έναν φωνητικό </a:t>
            </a:r>
            <a:r>
              <a:rPr lang="el-GR" sz="4200" dirty="0" err="1" smtClean="0"/>
              <a:t>φυλλομετρητή</a:t>
            </a:r>
            <a:r>
              <a:rPr lang="el-GR" sz="4200" dirty="0" smtClean="0"/>
              <a:t> ή ένα διαφορετικό λειτουργικό σύστημα.</a:t>
            </a:r>
          </a:p>
          <a:p>
            <a:pPr eaLnBrk="1" fontAlgn="auto" hangingPunct="1">
              <a:spcAft>
                <a:spcPts val="0"/>
              </a:spcAft>
              <a:buFont typeface="Wingdings" pitchFamily="2" charset="2"/>
              <a:buNone/>
              <a:defRPr/>
            </a:pPr>
            <a:r>
              <a:rPr lang="el-GR" dirty="0" smtClean="0"/>
              <a:t>  </a:t>
            </a:r>
          </a:p>
          <a:p>
            <a:pPr marL="740664" lvl="1" eaLnBrk="1" fontAlgn="auto" hangingPunct="1">
              <a:spcAft>
                <a:spcPts val="0"/>
              </a:spcAft>
              <a:buFont typeface="Wingdings"/>
              <a:buNone/>
              <a:defRPr/>
            </a:pPr>
            <a:r>
              <a:rPr lang="en-US" dirty="0" smtClean="0"/>
              <a:t>   </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2172</Words>
  <Application>Microsoft Office PowerPoint</Application>
  <PresentationFormat>Προβολή στην οθόνη (4:3)</PresentationFormat>
  <Paragraphs>365</Paragraphs>
  <Slides>38</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Προσβασιμότητα  Περιεχομένου  στα Ανοικτά Μαθήματα</vt:lpstr>
      <vt:lpstr>Παρουσίαση του PowerPoint</vt:lpstr>
      <vt:lpstr>Περιεχόμενο στα Ανοικτά Μαθήματα</vt:lpstr>
      <vt:lpstr>Προσβασιμότητα</vt:lpstr>
      <vt:lpstr> περισσότεροι άνθρωποι</vt:lpstr>
      <vt:lpstr> περισσότεροι άνθρωποι</vt:lpstr>
      <vt:lpstr>περισσότεροι άνθρωποι</vt:lpstr>
      <vt:lpstr>περισσότερες περιστάσεις ή πλαίσια χρήσης</vt:lpstr>
      <vt:lpstr>Ποικιλία πλαισίων χρήσης </vt:lpstr>
      <vt:lpstr> </vt:lpstr>
      <vt:lpstr>Προσβασιμότητα  Περιεχομένου Μαθημάτων </vt:lpstr>
      <vt:lpstr>Προσβασιμότητα Περιεχομένου Μαθημάτων</vt:lpstr>
      <vt:lpstr>Νομικό πλαίσιο </vt:lpstr>
      <vt:lpstr>Νομικό πλαίσιο </vt:lpstr>
      <vt:lpstr>Νομικό πλαίσιο </vt:lpstr>
      <vt:lpstr>Νομικό Πλαίσιο</vt:lpstr>
      <vt:lpstr>Νομικό Πλαίσιο</vt:lpstr>
      <vt:lpstr>Νομικό Πλαίσιο</vt:lpstr>
      <vt:lpstr>Οικονομική πλευρά</vt:lpstr>
      <vt:lpstr>Κόστος ανάπτυξης προσβάσιμου περιεχομένου</vt:lpstr>
      <vt:lpstr>Σχεδίαση για Όλους  (Design for All – D4All)</vt:lpstr>
      <vt:lpstr>Κέρδη από τη δημιουργία προσβάσιμου περιεχομένου</vt:lpstr>
      <vt:lpstr>Κέρδη από τη δημιουργία προσβάσιμου περιεχομένου</vt:lpstr>
      <vt:lpstr>Κοινωνική Πλευρά</vt:lpstr>
      <vt:lpstr>Συστατικά του Ιστού στα οποία απευθύνεται η προσβασιμότητα</vt:lpstr>
      <vt:lpstr>Οδηγίες  προσβασιμότητας  της Κοινοπραξίας του Παγκόσμιου Ιστού (W3C) </vt:lpstr>
      <vt:lpstr>Οδηγίες για την Προσβασιμότητα του Περιεχομένου του Ιστού 2.0 Web Content Accessibility Guidelines (WCAG) 2.0 Επίσημη Ελληνική Μετάφραση: http://www.w3c.gr/wai/ </vt:lpstr>
      <vt:lpstr>Προσβασιμότητα  εξασφάλιση συμβατότητας</vt:lpstr>
      <vt:lpstr>Παραδείγματα εφαρμογής καθολικής σχεδίασης</vt:lpstr>
      <vt:lpstr>Εφαρμογή της Καθολικής Σχεδίασης στη μάθηση</vt:lpstr>
      <vt:lpstr>Οδηγίες για την Εφαρμογή της Καθολικής Σχεδίασης στη μάθηση (παράδειγμα)</vt:lpstr>
      <vt:lpstr>Υποστηρικτικές Τεχνολογίες Πληροφορικής για Πρόσβαση σε στο Περιεχόμενο Μαθημάτων  </vt:lpstr>
      <vt:lpstr>Παρουσίαση του PowerPoint</vt:lpstr>
      <vt:lpstr>http://access.uoa.gr/ATHENA/</vt:lpstr>
      <vt:lpstr>Αποτελεσματικότητα στις σπουδές  φοιτητών με σοβαρές αναπηρίες        </vt:lpstr>
      <vt:lpstr>Δέκα+1 μύθοι για την προσβασιμότητα περιεχομένου</vt:lpstr>
      <vt:lpstr>    http://speech.di.uoa.gr Εργαστήριο Φωνής &amp; Προσβ@σιμότητας Τμήμα Πληροφορικής &amp; Τηλεπικοινωνιών   http://access.uoa.gr Μονάδα Προσβασιμότητας   για Φοιτητές με  Αναπηρία </vt:lpstr>
      <vt:lpstr>Κεντρικό Μητρώο Ελληνικών Ανοικτών Μαθημάτων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koupe</cp:lastModifiedBy>
  <cp:revision>166</cp:revision>
  <dcterms:created xsi:type="dcterms:W3CDTF">2010-11-12T19:41:35Z</dcterms:created>
  <dcterms:modified xsi:type="dcterms:W3CDTF">2014-02-26T19:04:12Z</dcterms:modified>
</cp:coreProperties>
</file>