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0"/>
  </p:notesMasterIdLst>
  <p:sldIdLst>
    <p:sldId id="350" r:id="rId3"/>
    <p:sldId id="351" r:id="rId4"/>
    <p:sldId id="258" r:id="rId5"/>
    <p:sldId id="339" r:id="rId6"/>
    <p:sldId id="259" r:id="rId7"/>
    <p:sldId id="312" r:id="rId8"/>
    <p:sldId id="267" r:id="rId9"/>
    <p:sldId id="313" r:id="rId10"/>
    <p:sldId id="314" r:id="rId11"/>
    <p:sldId id="315" r:id="rId12"/>
    <p:sldId id="316" r:id="rId13"/>
    <p:sldId id="317" r:id="rId14"/>
    <p:sldId id="318" r:id="rId15"/>
    <p:sldId id="322" r:id="rId16"/>
    <p:sldId id="323" r:id="rId17"/>
    <p:sldId id="324" r:id="rId18"/>
    <p:sldId id="326" r:id="rId19"/>
    <p:sldId id="328" r:id="rId20"/>
    <p:sldId id="329" r:id="rId21"/>
    <p:sldId id="327" r:id="rId22"/>
    <p:sldId id="330" r:id="rId23"/>
    <p:sldId id="331" r:id="rId24"/>
    <p:sldId id="332" r:id="rId25"/>
    <p:sldId id="340" r:id="rId26"/>
    <p:sldId id="333" r:id="rId27"/>
    <p:sldId id="334" r:id="rId28"/>
    <p:sldId id="335" r:id="rId29"/>
    <p:sldId id="336" r:id="rId30"/>
    <p:sldId id="337" r:id="rId31"/>
    <p:sldId id="338" r:id="rId32"/>
    <p:sldId id="341" r:id="rId33"/>
    <p:sldId id="342" r:id="rId34"/>
    <p:sldId id="343" r:id="rId35"/>
    <p:sldId id="344" r:id="rId36"/>
    <p:sldId id="345" r:id="rId37"/>
    <p:sldId id="346" r:id="rId38"/>
    <p:sldId id="352" r:id="rId39"/>
  </p:sldIdLst>
  <p:sldSz cx="9144000" cy="6858000" type="screen4x3"/>
  <p:notesSz cx="6858000" cy="9144000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3FCD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833" autoAdjust="0"/>
  </p:normalViewPr>
  <p:slideViewPr>
    <p:cSldViewPr>
      <p:cViewPr>
        <p:scale>
          <a:sx n="80" d="100"/>
          <a:sy n="80" d="100"/>
        </p:scale>
        <p:origin x="-1037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19E2-F835-46BA-A3F7-4D1C69317951}" type="datetimeFigureOut">
              <a:rPr lang="el-GR"/>
              <a:pPr>
                <a:defRPr/>
              </a:pPr>
              <a:t>26/2/2014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70B6FA-ACAF-4752-814D-2F4F974914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649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91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597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638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3D83B-78A8-4EBD-84C5-050C72441809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638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3D83B-78A8-4EBD-84C5-050C72441809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638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3D83B-78A8-4EBD-84C5-050C72441809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80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FFD4-1A83-447A-B524-9B2277A3DDDD}" type="datetimeFigureOut">
              <a:rPr lang="el-GR"/>
              <a:pPr>
                <a:defRPr/>
              </a:pPr>
              <a:t>26/2/2014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5013C-0741-4C73-9C04-932A71E01F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7329-B135-45DE-A808-8DDD8A776E6C}" type="datetimeFigureOut">
              <a:rPr lang="el-GR"/>
              <a:pPr>
                <a:defRPr/>
              </a:pPr>
              <a:t>26/2/2014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6DC7-29E4-443D-834D-8E642C737D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9B72-B1CA-4770-9D9F-BBF2817AAF8C}" type="datetimeFigureOut">
              <a:rPr lang="el-GR"/>
              <a:pPr>
                <a:defRPr/>
              </a:pPr>
              <a:t>26/2/2014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50C7-6ACC-46F5-8744-58E816F279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Corbel" pitchFamily="34" charset="0"/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7175-EA81-42F7-B299-325276891A77}" type="datetimeFigureOut">
              <a:rPr lang="el-GR"/>
              <a:pPr>
                <a:defRPr/>
              </a:pPr>
              <a:t>26/2/2014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371D-E272-445E-9690-BDBBE301CD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964F-6A3A-4B3A-BC58-A3E18D0D0FC8}" type="datetimeFigureOut">
              <a:rPr lang="el-GR"/>
              <a:pPr>
                <a:defRPr/>
              </a:pPr>
              <a:t>26/2/2014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70708-6EFA-44C7-A5C1-8464C975A2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29D9-2D28-4425-90FF-E2C71D6A78BB}" type="datetimeFigureOut">
              <a:rPr lang="el-GR"/>
              <a:pPr>
                <a:defRPr/>
              </a:pPr>
              <a:t>26/2/2014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06D8-0FC0-4BC7-9A46-07F220AC87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303A-D8E0-4724-9212-8FCEA19BF10D}" type="datetimeFigureOut">
              <a:rPr lang="el-GR"/>
              <a:pPr>
                <a:defRPr/>
              </a:pPr>
              <a:t>26/2/2014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7356-5566-463F-B05B-F4A9308F7D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20801-5ED4-4007-8FA7-81902C34FC23}" type="datetimeFigureOut">
              <a:rPr lang="el-GR"/>
              <a:pPr>
                <a:defRPr/>
              </a:pPr>
              <a:t>26/2/2014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AE80-0D08-44A1-87BA-9EFDE81690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26BC-8D5C-4A41-A844-CC81A6B834BD}" type="datetimeFigureOut">
              <a:rPr lang="el-GR"/>
              <a:pPr>
                <a:defRPr/>
              </a:pPr>
              <a:t>26/2/2014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D7C0-A2CE-4F01-920C-80F4FC65D1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D418-53F9-4160-A99D-A6BAF88E5287}" type="datetimeFigureOut">
              <a:rPr lang="el-GR"/>
              <a:pPr>
                <a:defRPr/>
              </a:pPr>
              <a:t>26/2/2014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4218-AAAF-495E-9069-435299014F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6440-2B7B-4643-8B8F-86E311BDEFD3}" type="datetimeFigureOut">
              <a:rPr lang="el-GR"/>
              <a:pPr>
                <a:defRPr/>
              </a:pPr>
              <a:t>26/2/2014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7CE8-5D28-43F2-B616-D929910715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24F976-DB04-49AE-8638-83BA54452294}" type="datetimeFigureOut">
              <a:rPr lang="el-GR"/>
              <a:pPr>
                <a:defRPr/>
              </a:pPr>
              <a:t>26/2/2014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D3A27-2846-4238-A872-0CF6CC9895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mailto:koupe@di.uoa.gr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eclass.gunet.gr/courses/OCGU103/" TargetMode="External"/><Relationship Id="rId7" Type="http://schemas.openxmlformats.org/officeDocument/2006/relationships/hyperlink" Target="http://opendefinition.org/butt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eedomdefined.org/Definition/El" TargetMode="External"/><Relationship Id="rId5" Type="http://schemas.openxmlformats.org/officeDocument/2006/relationships/hyperlink" Target="http://opendefinition.org/od/ellinika/" TargetMode="External"/><Relationship Id="rId4" Type="http://schemas.openxmlformats.org/officeDocument/2006/relationships/hyperlink" Target="http://creativecommons.org/licenses/by-sa/3.0/deed.el" TargetMode="Externa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.uoa.gr/ATHENA/gre/pages/download/26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ccess.uoa.gr/ATHENA/gre/pages/download/83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Κεντρικό Μητρώο Ελληνικών Ανοικτών Μαθημάτων</a:t>
            </a:r>
            <a:endParaRPr lang="el-GR" sz="2000" dirty="0">
              <a:solidFill>
                <a:schemeClr val="tx1"/>
              </a:solidFill>
            </a:endParaRPr>
          </a:p>
        </p:txBody>
      </p:sp>
      <p:pic>
        <p:nvPicPr>
          <p:cNvPr id="11" name="Εικόνα 10" descr="Λογότυπο-Κεντρικό Μητρώο Ελληνικών Ανοικτ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48680"/>
            <a:ext cx="2376263" cy="1883189"/>
          </a:xfrm>
          <a:prstGeom prst="rect">
            <a:avLst/>
          </a:prstGeom>
        </p:spPr>
      </p:pic>
      <p:sp>
        <p:nvSpPr>
          <p:cNvPr id="8" name="Τίτλος 1"/>
          <p:cNvSpPr txBox="1">
            <a:spLocks/>
          </p:cNvSpPr>
          <p:nvPr/>
        </p:nvSpPr>
        <p:spPr>
          <a:xfrm>
            <a:off x="166171" y="2780928"/>
            <a:ext cx="8964488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l-GR" sz="2600" b="1" spc="200" dirty="0" smtClean="0">
                <a:solidFill>
                  <a:srgbClr val="FFFF00"/>
                </a:solidFill>
                <a:latin typeface="Corbel" pitchFamily="34" charset="0"/>
              </a:rPr>
              <a:t>Δημιουργία </a:t>
            </a:r>
            <a:r>
              <a:rPr lang="el-GR" sz="2600" b="1" spc="200" dirty="0">
                <a:solidFill>
                  <a:srgbClr val="FFFF00"/>
                </a:solidFill>
                <a:latin typeface="Corbel" pitchFamily="34" charset="0"/>
              </a:rPr>
              <a:t>προσβάσιμων εγγράφων PDF </a:t>
            </a:r>
            <a:endParaRPr lang="el-GR" sz="2600" b="1" spc="200" dirty="0" smtClean="0">
              <a:solidFill>
                <a:srgbClr val="FFFF00"/>
              </a:solidFill>
              <a:latin typeface="Corbel" pitchFamily="34" charset="0"/>
            </a:endParaRPr>
          </a:p>
          <a:p>
            <a:pPr algn="ctr">
              <a:buNone/>
            </a:pPr>
            <a:r>
              <a:rPr lang="el-GR" sz="2600" b="1" spc="200" dirty="0" smtClean="0">
                <a:solidFill>
                  <a:srgbClr val="FFFF00"/>
                </a:solidFill>
                <a:latin typeface="Corbel" pitchFamily="34" charset="0"/>
              </a:rPr>
              <a:t>από </a:t>
            </a:r>
            <a:r>
              <a:rPr lang="el-GR" sz="2600" b="1" spc="200" dirty="0">
                <a:solidFill>
                  <a:srgbClr val="FFFF00"/>
                </a:solidFill>
                <a:latin typeface="Corbel" pitchFamily="34" charset="0"/>
              </a:rPr>
              <a:t>προσβάσιμα έγγραφα MS-Word 2010</a:t>
            </a:r>
          </a:p>
          <a:p>
            <a:pPr algn="ctr">
              <a:buNone/>
            </a:pPr>
            <a:r>
              <a:rPr lang="el-GR" b="1" spc="200" dirty="0" smtClean="0">
                <a:solidFill>
                  <a:srgbClr val="FFFF00"/>
                </a:solidFill>
                <a:latin typeface="Corbel" pitchFamily="34" charset="0"/>
              </a:rPr>
              <a:t>Έκδοση</a:t>
            </a:r>
            <a:r>
              <a:rPr lang="el-GR" sz="3200" b="1" spc="200" dirty="0" smtClean="0">
                <a:solidFill>
                  <a:srgbClr val="FFFF00"/>
                </a:solidFill>
                <a:latin typeface="Corbel" pitchFamily="34" charset="0"/>
              </a:rPr>
              <a:t> </a:t>
            </a:r>
            <a:r>
              <a:rPr lang="en-US" b="1" spc="200" dirty="0" smtClean="0">
                <a:solidFill>
                  <a:srgbClr val="FFFF00"/>
                </a:solidFill>
                <a:latin typeface="Corbel" pitchFamily="34" charset="0"/>
              </a:rPr>
              <a:t>1.0</a:t>
            </a:r>
            <a:endParaRPr lang="el-GR" sz="3200" spc="200" dirty="0" smtClean="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467544" y="429309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500"/>
              </a:spcBef>
            </a:pPr>
            <a:r>
              <a:rPr lang="el-GR" sz="2000" b="1" dirty="0" smtClean="0">
                <a:latin typeface="Corbel" pitchFamily="34" charset="0"/>
              </a:rPr>
              <a:t>Γεώργιος Κουρουπέτρογλου</a:t>
            </a:r>
          </a:p>
          <a:p>
            <a:pPr algn="ctr">
              <a:spcBef>
                <a:spcPts val="500"/>
              </a:spcBef>
            </a:pPr>
            <a:r>
              <a:rPr lang="en-US" sz="1600" smtClean="0">
                <a:hlinkClick r:id="rId5" tooltip="Γεώργιος Κουρουπέτρογλου"/>
              </a:rPr>
              <a:t>koupe@di.uoa.gr</a:t>
            </a:r>
            <a:endParaRPr lang="en-US" sz="1600" dirty="0" smtClean="0"/>
          </a:p>
        </p:txBody>
      </p:sp>
      <p:pic>
        <p:nvPicPr>
          <p:cNvPr id="6" name="Εικόνα 5" descr="Λογότυπο GUnet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50576"/>
            <a:ext cx="946773" cy="640988"/>
          </a:xfrm>
          <a:prstGeom prst="rect">
            <a:avLst/>
          </a:prstGeom>
        </p:spPr>
      </p:pic>
      <p:pic>
        <p:nvPicPr>
          <p:cNvPr id="10" name="Εικόνα 9" descr="Περιγραφή: Άδειες χρήσης Creative Common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45211"/>
            <a:ext cx="1296144" cy="43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2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064394"/>
            <a:ext cx="2854658" cy="61335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04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14536" y="188640"/>
            <a:ext cx="9129464" cy="837282"/>
          </a:xfrm>
        </p:spPr>
        <p:txBody>
          <a:bodyPr/>
          <a:lstStyle/>
          <a:p>
            <a:pPr eaLnBrk="1" hangingPunct="1"/>
            <a:r>
              <a:rPr lang="el-GR" sz="3600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</a:t>
            </a:r>
            <a:r>
              <a:rPr lang="el-GR" dirty="0" smtClean="0">
                <a:solidFill>
                  <a:srgbClr val="FFFF00"/>
                </a:solidFill>
              </a:rPr>
              <a:t>Accessibility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plugin </a:t>
            </a:r>
            <a:r>
              <a:rPr lang="en-US" dirty="0" smtClean="0">
                <a:solidFill>
                  <a:srgbClr val="FFFF00"/>
                </a:solidFill>
              </a:rPr>
              <a:t>(6/19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 smtClean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792088"/>
          </a:xfrm>
        </p:spPr>
        <p:txBody>
          <a:bodyPr rtlCol="0">
            <a:normAutofit fontScale="85000" lnSpcReduction="10000"/>
          </a:bodyPr>
          <a:lstStyle/>
          <a:p>
            <a:pPr lvl="1"/>
            <a:r>
              <a:rPr lang="el-GR" sz="2400" dirty="0"/>
              <a:t>Επιβεβαιώστε τις παραμέτρους εγκατάστασης κάνοντας κλικ στην επιλογή </a:t>
            </a:r>
            <a:r>
              <a:rPr lang="en-US" sz="2400" b="1" dirty="0"/>
              <a:t>Next </a:t>
            </a:r>
            <a:r>
              <a:rPr lang="el-GR" sz="2400" dirty="0"/>
              <a:t>για να εκκινήσει η εγκατάσταση του </a:t>
            </a:r>
            <a:r>
              <a:rPr lang="el-GR" sz="2400" dirty="0" smtClean="0"/>
              <a:t>εργαλείου</a:t>
            </a:r>
            <a:r>
              <a:rPr lang="en-US" sz="2400" dirty="0" smtClean="0"/>
              <a:t>.</a:t>
            </a:r>
            <a:endParaRPr lang="el-GR" sz="2600" dirty="0" smtClean="0"/>
          </a:p>
        </p:txBody>
      </p:sp>
      <p:pic>
        <p:nvPicPr>
          <p:cNvPr id="7" name="Εικόνα 6" descr="Οθόνη επιβεβαίωσης παραμέτρων εγκατάστασης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64" y="2276872"/>
            <a:ext cx="5221748" cy="4320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35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7282"/>
          </a:xfrm>
        </p:spPr>
        <p:txBody>
          <a:bodyPr/>
          <a:lstStyle/>
          <a:p>
            <a:pPr eaLnBrk="1" hangingPunct="1"/>
            <a:r>
              <a:rPr lang="el-GR" sz="3600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</a:t>
            </a:r>
            <a:r>
              <a:rPr lang="el-GR" dirty="0" smtClean="0">
                <a:solidFill>
                  <a:srgbClr val="FFFF00"/>
                </a:solidFill>
              </a:rPr>
              <a:t>Accessibility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plugin </a:t>
            </a:r>
            <a:r>
              <a:rPr lang="en-US" dirty="0" smtClean="0">
                <a:solidFill>
                  <a:srgbClr val="FFFF00"/>
                </a:solidFill>
              </a:rPr>
              <a:t>(7/19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 smtClean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792088"/>
          </a:xfrm>
        </p:spPr>
        <p:txBody>
          <a:bodyPr rtlCol="0">
            <a:normAutofit fontScale="85000" lnSpcReduction="10000"/>
          </a:bodyPr>
          <a:lstStyle/>
          <a:p>
            <a:pPr lvl="1"/>
            <a:r>
              <a:rPr lang="el-GR" sz="2400" dirty="0"/>
              <a:t>Μετά την επιτυχή εγκατάσταση του προγράμματος, εμφανίζεται η οθόνη ολοκλήρωσης εγκατάστασης. Κάντε κλικ στην επιλογή </a:t>
            </a:r>
            <a:r>
              <a:rPr lang="el-GR" sz="2400" dirty="0" err="1" smtClean="0"/>
              <a:t>Close</a:t>
            </a:r>
            <a:r>
              <a:rPr lang="en-US" sz="2400" dirty="0" smtClean="0"/>
              <a:t>.</a:t>
            </a:r>
            <a:endParaRPr lang="el-GR" sz="2600" dirty="0" smtClean="0"/>
          </a:p>
        </p:txBody>
      </p:sp>
      <p:pic>
        <p:nvPicPr>
          <p:cNvPr id="5" name="Εικόνα 4" descr="Οθόνης ολοκλήρωσης εγκατάστασης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8" y="2204864"/>
            <a:ext cx="5454718" cy="446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08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7282"/>
          </a:xfrm>
        </p:spPr>
        <p:txBody>
          <a:bodyPr/>
          <a:lstStyle/>
          <a:p>
            <a:pPr eaLnBrk="1" hangingPunct="1"/>
            <a:r>
              <a:rPr lang="el-GR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</a:t>
            </a:r>
            <a:r>
              <a:rPr lang="el-GR" dirty="0" smtClean="0">
                <a:solidFill>
                  <a:srgbClr val="FFFF00"/>
                </a:solidFill>
              </a:rPr>
              <a:t>Accessibility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plugin </a:t>
            </a:r>
            <a:r>
              <a:rPr lang="en-US" dirty="0" smtClean="0">
                <a:solidFill>
                  <a:srgbClr val="FFFF00"/>
                </a:solidFill>
              </a:rPr>
              <a:t>(8/19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 smtClean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792088"/>
          </a:xfrm>
        </p:spPr>
        <p:txBody>
          <a:bodyPr rtlCol="0">
            <a:normAutofit fontScale="77500" lnSpcReduction="20000"/>
          </a:bodyPr>
          <a:lstStyle/>
          <a:p>
            <a:pPr lvl="1"/>
            <a:r>
              <a:rPr lang="el-GR" sz="2400" dirty="0" smtClean="0"/>
              <a:t>Έπειτα </a:t>
            </a:r>
            <a:r>
              <a:rPr lang="el-GR" sz="2400" dirty="0"/>
              <a:t>από την επιτυχή εγκατάσταση του plug-in , εκκινήστε το Microsoft Word 2010. Θα παρατηρήσετε ότι έχει εμφανιστεί μία καινούργια καρτέλα με όνομα </a:t>
            </a:r>
            <a:r>
              <a:rPr lang="el-GR" sz="2400" dirty="0" smtClean="0"/>
              <a:t>Accessibility</a:t>
            </a:r>
            <a:r>
              <a:rPr lang="en-US" sz="2400" dirty="0" smtClean="0"/>
              <a:t>.</a:t>
            </a:r>
            <a:endParaRPr lang="el-GR" sz="2600" dirty="0" smtClean="0"/>
          </a:p>
        </p:txBody>
      </p:sp>
      <p:pic>
        <p:nvPicPr>
          <p:cNvPr id="6" name="Εικόνα 5" descr="Νέα καρτέλα με όνομα Accessibility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6173663" cy="18722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95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7282"/>
          </a:xfrm>
        </p:spPr>
        <p:txBody>
          <a:bodyPr/>
          <a:lstStyle/>
          <a:p>
            <a:pPr eaLnBrk="1" hangingPunct="1"/>
            <a:r>
              <a:rPr lang="el-GR" sz="3200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</a:t>
            </a:r>
            <a:r>
              <a:rPr lang="el-GR" dirty="0" smtClean="0">
                <a:solidFill>
                  <a:srgbClr val="FFFF00"/>
                </a:solidFill>
              </a:rPr>
              <a:t>Accessibility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plugin </a:t>
            </a:r>
            <a:r>
              <a:rPr lang="en-US" dirty="0" smtClean="0">
                <a:solidFill>
                  <a:srgbClr val="FFFF00"/>
                </a:solidFill>
              </a:rPr>
              <a:t>(9/19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 smtClean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792088"/>
          </a:xfrm>
        </p:spPr>
        <p:txBody>
          <a:bodyPr rtlCol="0">
            <a:normAutofit lnSpcReduction="10000"/>
          </a:bodyPr>
          <a:lstStyle/>
          <a:p>
            <a:pPr lvl="1"/>
            <a:r>
              <a:rPr lang="el-GR" sz="2400" dirty="0" smtClean="0"/>
              <a:t>Κάνοντας </a:t>
            </a:r>
            <a:r>
              <a:rPr lang="el-GR" sz="2400" dirty="0"/>
              <a:t>κλικ στην καρτέλα Accessibility εμφανίζονται οι διαθέσιμες επιλογές του </a:t>
            </a:r>
            <a:r>
              <a:rPr lang="el-GR" sz="2400" dirty="0" smtClean="0"/>
              <a:t>plug-in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600" dirty="0" smtClean="0"/>
          </a:p>
        </p:txBody>
      </p:sp>
      <p:pic>
        <p:nvPicPr>
          <p:cNvPr id="5" name="Εικόνα 4" descr="Διαθέσιμες επιλογές του plug-in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712" y="3284984"/>
            <a:ext cx="5760640" cy="1872208"/>
          </a:xfrm>
          <a:prstGeom prst="rect">
            <a:avLst/>
          </a:prstGeom>
        </p:spPr>
      </p:pic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377901" y="5517232"/>
            <a:ext cx="86409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l-GR" sz="2400" dirty="0" smtClean="0"/>
              <a:t>Κάντε </a:t>
            </a:r>
            <a:r>
              <a:rPr lang="el-GR" sz="2400" dirty="0"/>
              <a:t>κλικ στην επιλογή </a:t>
            </a:r>
            <a:r>
              <a:rPr lang="el-GR" sz="2400" dirty="0" err="1" smtClean="0"/>
              <a:t>Settings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6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Accessibility</a:t>
            </a:r>
            <a:r>
              <a:rPr lang="en-US" dirty="0">
                <a:solidFill>
                  <a:srgbClr val="FFFF00"/>
                </a:solidFill>
              </a:rPr>
              <a:t> plugin </a:t>
            </a:r>
            <a:r>
              <a:rPr lang="en-US" dirty="0" smtClean="0">
                <a:solidFill>
                  <a:srgbClr val="FFFF00"/>
                </a:solidFill>
              </a:rPr>
              <a:t>(10/19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792088"/>
          </a:xfrm>
        </p:spPr>
        <p:txBody>
          <a:bodyPr rtlCol="0">
            <a:normAutofit lnSpcReduction="10000"/>
          </a:bodyPr>
          <a:lstStyle/>
          <a:p>
            <a:pPr lvl="1"/>
            <a:r>
              <a:rPr lang="el-GR" sz="2400" dirty="0" smtClean="0"/>
              <a:t>Βεβαιωθείτε </a:t>
            </a:r>
            <a:r>
              <a:rPr lang="el-GR" sz="2400" dirty="0"/>
              <a:t>ότι είναι επιλεγμένες όλες οι διαθέσιμες επιλογές στην καρτέλα Accessibility </a:t>
            </a:r>
            <a:r>
              <a:rPr lang="el-GR" sz="2400" dirty="0" err="1" smtClean="0"/>
              <a:t>Checker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600" dirty="0" smtClean="0"/>
          </a:p>
        </p:txBody>
      </p:sp>
      <p:pic>
        <p:nvPicPr>
          <p:cNvPr id="5" name="Εικόνα 4" descr="Διαθέσιμες επιλογές ενότητας Settings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664" y="2268611"/>
            <a:ext cx="5904656" cy="3680669"/>
          </a:xfrm>
          <a:prstGeom prst="rect">
            <a:avLst/>
          </a:prstGeom>
        </p:spPr>
      </p:pic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403920" y="6040392"/>
            <a:ext cx="86409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l-GR" sz="2400" dirty="0"/>
              <a:t>Κάντε κλικ στην επιλογή ΟΚ για κλείσιμο του </a:t>
            </a:r>
            <a:r>
              <a:rPr lang="el-GR" sz="2400" dirty="0" smtClean="0"/>
              <a:t>παραθύρου</a:t>
            </a:r>
            <a:r>
              <a:rPr lang="en-US" sz="2400" dirty="0" smtClean="0"/>
              <a:t>.</a:t>
            </a:r>
            <a:endParaRPr lang="el-GR" sz="2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3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792088"/>
          </a:xfrm>
        </p:spPr>
        <p:txBody>
          <a:bodyPr rtlCol="0">
            <a:noAutofit/>
          </a:bodyPr>
          <a:lstStyle/>
          <a:p>
            <a:pPr marL="457200" lvl="1" indent="0" algn="ctr">
              <a:buNone/>
            </a:pPr>
            <a:r>
              <a:rPr lang="el-GR" sz="2400" dirty="0" smtClean="0">
                <a:solidFill>
                  <a:srgbClr val="FFFF00"/>
                </a:solidFill>
              </a:rPr>
              <a:t>Δημιουργία </a:t>
            </a:r>
            <a:r>
              <a:rPr lang="el-GR" sz="2400" dirty="0">
                <a:solidFill>
                  <a:srgbClr val="FFFF00"/>
                </a:solidFill>
              </a:rPr>
              <a:t>προσβάσιμου αρχείου MS-Word ή </a:t>
            </a:r>
            <a:r>
              <a:rPr lang="el-GR" sz="2400" dirty="0" smtClean="0">
                <a:solidFill>
                  <a:srgbClr val="FFFF00"/>
                </a:solidFill>
              </a:rPr>
              <a:t>MS-PowerPoint</a:t>
            </a:r>
          </a:p>
          <a:p>
            <a:pPr marL="457200" lvl="1" indent="0" algn="ctr">
              <a:buNone/>
            </a:pPr>
            <a:endParaRPr lang="el-GR" dirty="0">
              <a:solidFill>
                <a:srgbClr val="FFFF00"/>
              </a:solidFill>
            </a:endParaRPr>
          </a:p>
          <a:p>
            <a:pPr marL="457200" lvl="1" indent="0" algn="just">
              <a:buNone/>
            </a:pPr>
            <a:r>
              <a:rPr lang="el-GR" dirty="0" smtClean="0"/>
              <a:t>Ακολουθείστε </a:t>
            </a:r>
            <a:r>
              <a:rPr lang="el-GR" dirty="0"/>
              <a:t>τις σύντομες / αναλυτικές οδηγίες για τη δημιουργία </a:t>
            </a:r>
            <a:r>
              <a:rPr lang="el-GR" dirty="0" err="1" smtClean="0"/>
              <a:t>προσβάσιμων</a:t>
            </a:r>
            <a:r>
              <a:rPr lang="el-GR" dirty="0" smtClean="0"/>
              <a:t>:</a:t>
            </a:r>
          </a:p>
          <a:p>
            <a:pPr marL="457200" lvl="1" indent="0" algn="just">
              <a:buNone/>
            </a:pPr>
            <a:endParaRPr lang="el-GR" dirty="0" smtClean="0"/>
          </a:p>
          <a:p>
            <a:pPr lvl="1" algn="just"/>
            <a:r>
              <a:rPr lang="el-GR" dirty="0" smtClean="0"/>
              <a:t> </a:t>
            </a:r>
            <a:r>
              <a:rPr lang="el-GR" dirty="0"/>
              <a:t>εγγράφων με το MS-Word </a:t>
            </a:r>
            <a:r>
              <a:rPr lang="el-GR" dirty="0" smtClean="0"/>
              <a:t>2010 ή </a:t>
            </a:r>
          </a:p>
          <a:p>
            <a:pPr lvl="1" algn="just"/>
            <a:r>
              <a:rPr lang="el-GR" dirty="0" smtClean="0"/>
              <a:t>παρουσιάσεων </a:t>
            </a:r>
            <a:r>
              <a:rPr lang="el-GR" dirty="0"/>
              <a:t>με το MS-PowerPoint 2010.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Accessibility</a:t>
            </a:r>
            <a:r>
              <a:rPr lang="en-US" dirty="0">
                <a:solidFill>
                  <a:srgbClr val="FFFF00"/>
                </a:solidFill>
              </a:rPr>
              <a:t> plugin </a:t>
            </a:r>
            <a:r>
              <a:rPr lang="en-US" dirty="0" smtClean="0">
                <a:solidFill>
                  <a:srgbClr val="FFFF00"/>
                </a:solidFill>
              </a:rPr>
              <a:t>(11/19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48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 bwMode="auto">
          <a:xfrm>
            <a:off x="-108520" y="188640"/>
            <a:ext cx="9144000" cy="83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C000"/>
                </a:solidFill>
                <a:latin typeface="Corbe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l-GR" sz="3200" dirty="0" smtClean="0"/>
              <a:t> </a:t>
            </a:r>
            <a:r>
              <a:rPr lang="el-GR" dirty="0" smtClean="0">
                <a:solidFill>
                  <a:srgbClr val="FFFF00"/>
                </a:solidFill>
              </a:rPr>
              <a:t>ZHAW PowerPoint </a:t>
            </a:r>
            <a:r>
              <a:rPr lang="el-GR" dirty="0" err="1" smtClean="0">
                <a:solidFill>
                  <a:srgbClr val="FFFF00"/>
                </a:solidFill>
              </a:rPr>
              <a:t>and</a:t>
            </a:r>
            <a:r>
              <a:rPr lang="el-GR" dirty="0" smtClean="0">
                <a:solidFill>
                  <a:srgbClr val="FFFF00"/>
                </a:solidFill>
              </a:rPr>
              <a:t> Word Accessibility</a:t>
            </a:r>
            <a:r>
              <a:rPr lang="en-US" dirty="0" smtClean="0">
                <a:solidFill>
                  <a:srgbClr val="FFFF00"/>
                </a:solidFill>
              </a:rPr>
              <a:t> plugin (12/19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 smtClean="0">
              <a:solidFill>
                <a:srgbClr val="FFFF00"/>
              </a:solidFill>
            </a:endParaRPr>
          </a:p>
        </p:txBody>
      </p:sp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348680" y="1025922"/>
            <a:ext cx="8229600" cy="837282"/>
          </a:xfrm>
        </p:spPr>
        <p:txBody>
          <a:bodyPr/>
          <a:lstStyle/>
          <a:p>
            <a:pPr lvl="1" eaLnBrk="1" hangingPunct="1"/>
            <a:r>
              <a:rPr lang="el-GR" dirty="0" smtClean="0"/>
              <a:t> </a:t>
            </a:r>
            <a:r>
              <a:rPr lang="el-GR" sz="4000" dirty="0" smtClean="0">
                <a:solidFill>
                  <a:srgbClr val="FFFF00"/>
                </a:solidFill>
                <a:latin typeface="Corbel" pitchFamily="34" charset="0"/>
              </a:rPr>
              <a:t/>
            </a:r>
            <a:br>
              <a:rPr lang="el-GR" sz="4000" dirty="0" smtClean="0">
                <a:solidFill>
                  <a:srgbClr val="FFFF00"/>
                </a:solidFill>
                <a:latin typeface="Corbel" pitchFamily="34" charset="0"/>
              </a:rPr>
            </a:br>
            <a:r>
              <a:rPr lang="el-GR" sz="2800" dirty="0" smtClean="0">
                <a:solidFill>
                  <a:srgbClr val="FFFF00"/>
                </a:solidFill>
                <a:latin typeface="Corbel" pitchFamily="34" charset="0"/>
              </a:rPr>
              <a:t>Έλεγχος </a:t>
            </a:r>
            <a:r>
              <a:rPr lang="el-GR" sz="2800" dirty="0">
                <a:solidFill>
                  <a:srgbClr val="FFFF00"/>
                </a:solidFill>
                <a:latin typeface="Corbel" pitchFamily="34" charset="0"/>
              </a:rPr>
              <a:t>Βαθμού Προσβασιμότητας</a:t>
            </a:r>
            <a:br>
              <a:rPr lang="el-GR" sz="2800" dirty="0">
                <a:solidFill>
                  <a:srgbClr val="FFFF00"/>
                </a:solidFill>
                <a:latin typeface="Corbel" pitchFamily="34" charset="0"/>
              </a:rPr>
            </a:br>
            <a:endParaRPr lang="el-GR" sz="2800" dirty="0" smtClean="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70135" y="1772816"/>
            <a:ext cx="8640960" cy="792088"/>
          </a:xfrm>
        </p:spPr>
        <p:txBody>
          <a:bodyPr rtlCol="0">
            <a:normAutofit fontScale="25000" lnSpcReduction="20000"/>
          </a:bodyPr>
          <a:lstStyle/>
          <a:p>
            <a:pPr marL="457200" lvl="1" indent="0" algn="ctr">
              <a:buNone/>
            </a:pPr>
            <a:endParaRPr lang="el-GR" sz="11200" dirty="0">
              <a:solidFill>
                <a:srgbClr val="FFFF00"/>
              </a:solidFill>
            </a:endParaRPr>
          </a:p>
          <a:p>
            <a:pPr lvl="1"/>
            <a:endParaRPr lang="el-GR" sz="11200" dirty="0" smtClean="0"/>
          </a:p>
          <a:p>
            <a:pPr lvl="1"/>
            <a:r>
              <a:rPr lang="el-GR" sz="11200" dirty="0" smtClean="0"/>
              <a:t>Κάντε </a:t>
            </a:r>
            <a:r>
              <a:rPr lang="el-GR" sz="11200" dirty="0"/>
              <a:t>κλικ στην καρτέλα Accessibility.</a:t>
            </a:r>
          </a:p>
          <a:p>
            <a:pPr lvl="1"/>
            <a:r>
              <a:rPr lang="el-GR" sz="11200" dirty="0" smtClean="0"/>
              <a:t>Κάντε </a:t>
            </a:r>
            <a:r>
              <a:rPr lang="el-GR" sz="11200" dirty="0"/>
              <a:t>κλικ στην επιλογή </a:t>
            </a:r>
            <a:r>
              <a:rPr lang="el-GR" sz="11200" dirty="0" err="1"/>
              <a:t>Check</a:t>
            </a:r>
            <a:r>
              <a:rPr lang="el-GR" sz="11200" dirty="0"/>
              <a:t> </a:t>
            </a:r>
            <a:r>
              <a:rPr lang="el-GR" sz="11200" dirty="0" err="1" smtClean="0"/>
              <a:t>Document</a:t>
            </a:r>
            <a:r>
              <a:rPr lang="en-US" sz="11200" dirty="0" smtClean="0"/>
              <a:t>.</a:t>
            </a:r>
            <a:r>
              <a:rPr lang="el-GR" sz="11200" dirty="0" smtClean="0"/>
              <a:t> </a:t>
            </a:r>
            <a:endParaRPr lang="el-GR" sz="11200" dirty="0"/>
          </a:p>
        </p:txBody>
      </p:sp>
      <p:pic>
        <p:nvPicPr>
          <p:cNvPr id="5" name="Εικόνα 4" descr="Έλεγχος βαθμού προσβασιμότητας εγγράφου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7" y="4293096"/>
            <a:ext cx="6264696" cy="194421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55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Accessibility</a:t>
            </a:r>
            <a:r>
              <a:rPr lang="en-US" dirty="0">
                <a:solidFill>
                  <a:srgbClr val="FFFF00"/>
                </a:solidFill>
              </a:rPr>
              <a:t> plugin </a:t>
            </a:r>
            <a:r>
              <a:rPr lang="en-US" dirty="0" smtClean="0">
                <a:solidFill>
                  <a:srgbClr val="FFFF00"/>
                </a:solidFill>
              </a:rPr>
              <a:t>(13/19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28801"/>
            <a:ext cx="5472608" cy="4968552"/>
          </a:xfrm>
        </p:spPr>
        <p:txBody>
          <a:bodyPr rtlCol="0">
            <a:noAutofit/>
          </a:bodyPr>
          <a:lstStyle/>
          <a:p>
            <a:pPr lvl="1"/>
            <a:r>
              <a:rPr lang="el-GR" sz="2400" dirty="0" smtClean="0"/>
              <a:t>Για </a:t>
            </a:r>
            <a:r>
              <a:rPr lang="el-GR" sz="2400" dirty="0"/>
              <a:t>την ολοκλήρωση της διόρθωσης ενός σφάλματος ή μιας προειδοποίησης κάντε κλικ στην επιλογή </a:t>
            </a:r>
            <a:r>
              <a:rPr lang="en-US" sz="2400" b="1" dirty="0"/>
              <a:t>Apply</a:t>
            </a:r>
            <a:r>
              <a:rPr lang="el-GR" sz="2400" dirty="0"/>
              <a:t>.</a:t>
            </a:r>
          </a:p>
          <a:p>
            <a:pPr lvl="1"/>
            <a:endParaRPr lang="el-GR" sz="2400" dirty="0"/>
          </a:p>
          <a:p>
            <a:pPr lvl="1"/>
            <a:endParaRPr lang="el-GR" sz="2400" dirty="0" smtClean="0">
              <a:solidFill>
                <a:prstClr val="white"/>
              </a:solidFill>
            </a:endParaRPr>
          </a:p>
          <a:p>
            <a:pPr lvl="1"/>
            <a:endParaRPr lang="el-GR" sz="2600" dirty="0">
              <a:solidFill>
                <a:prstClr val="white"/>
              </a:solidFill>
            </a:endParaRPr>
          </a:p>
          <a:p>
            <a:pPr marL="457200" lvl="1" indent="0" algn="just">
              <a:buNone/>
            </a:pPr>
            <a:endParaRPr lang="el-GR" dirty="0"/>
          </a:p>
        </p:txBody>
      </p:sp>
      <p:pic>
        <p:nvPicPr>
          <p:cNvPr id="4" name="Εικόνα 3" descr="Παράθυρο εργασιών όπου εμφανίζονται προβλήματα προσβασιμότητας του εγγράφου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184" y="1628800"/>
            <a:ext cx="2831207" cy="5141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7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Accessibility</a:t>
            </a:r>
            <a:r>
              <a:rPr lang="en-US" dirty="0">
                <a:solidFill>
                  <a:srgbClr val="FFFF00"/>
                </a:solidFill>
              </a:rPr>
              <a:t> plugin </a:t>
            </a:r>
            <a:r>
              <a:rPr lang="en-US" dirty="0" smtClean="0">
                <a:solidFill>
                  <a:srgbClr val="FFFF00"/>
                </a:solidFill>
              </a:rPr>
              <a:t>(14/19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792088"/>
          </a:xfrm>
        </p:spPr>
        <p:txBody>
          <a:bodyPr rtlCol="0">
            <a:noAutofit/>
          </a:bodyPr>
          <a:lstStyle/>
          <a:p>
            <a:pPr marL="457200" lvl="1" indent="0" algn="ctr">
              <a:buNone/>
            </a:pPr>
            <a:r>
              <a:rPr lang="el-GR" sz="2400" dirty="0" smtClean="0">
                <a:solidFill>
                  <a:srgbClr val="FFFF00"/>
                </a:solidFill>
              </a:rPr>
              <a:t>Μετατροπή </a:t>
            </a:r>
            <a:r>
              <a:rPr lang="el-GR" sz="2400" dirty="0">
                <a:solidFill>
                  <a:srgbClr val="FFFF00"/>
                </a:solidFill>
              </a:rPr>
              <a:t>Εγγράφου σε </a:t>
            </a:r>
            <a:r>
              <a:rPr lang="el-GR" sz="2400" dirty="0" smtClean="0">
                <a:solidFill>
                  <a:srgbClr val="FFFF00"/>
                </a:solidFill>
              </a:rPr>
              <a:t>PDF</a:t>
            </a:r>
          </a:p>
          <a:p>
            <a:pPr marL="457200" lvl="1" indent="0" algn="just">
              <a:buNone/>
            </a:pPr>
            <a:endParaRPr lang="en-US" dirty="0" smtClean="0"/>
          </a:p>
          <a:p>
            <a:pPr lvl="1" algn="just"/>
            <a:r>
              <a:rPr lang="el-GR" dirty="0" smtClean="0"/>
              <a:t>Κάντε </a:t>
            </a:r>
            <a:r>
              <a:rPr lang="el-GR" dirty="0"/>
              <a:t>κλικ στην Καρτέλα </a:t>
            </a:r>
            <a:r>
              <a:rPr lang="en-US" dirty="0"/>
              <a:t>Accessibility. </a:t>
            </a:r>
          </a:p>
          <a:p>
            <a:pPr lvl="1" algn="just"/>
            <a:r>
              <a:rPr lang="el-GR" dirty="0" smtClean="0"/>
              <a:t>Κάντε </a:t>
            </a:r>
            <a:r>
              <a:rPr lang="el-GR" dirty="0"/>
              <a:t>κλικ στην επιλογή </a:t>
            </a:r>
            <a:r>
              <a:rPr lang="en-US" dirty="0"/>
              <a:t>Create Accessible </a:t>
            </a:r>
            <a:r>
              <a:rPr lang="en-US" dirty="0" smtClean="0"/>
              <a:t>PDF. </a:t>
            </a:r>
            <a:endParaRPr lang="en-US" dirty="0"/>
          </a:p>
          <a:p>
            <a:pPr lvl="1" algn="just"/>
            <a:endParaRPr lang="el-GR" dirty="0"/>
          </a:p>
        </p:txBody>
      </p:sp>
      <p:pic>
        <p:nvPicPr>
          <p:cNvPr id="4" name="Εικόνα 3" descr="Επιλογή Create Accessible PDF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7909"/>
            <a:ext cx="6192688" cy="165618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4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4104456"/>
          </a:xfrm>
        </p:spPr>
        <p:txBody>
          <a:bodyPr rtlCol="0">
            <a:noAutofit/>
          </a:bodyPr>
          <a:lstStyle/>
          <a:p>
            <a:pPr marL="457200" lvl="1" indent="0">
              <a:buNone/>
            </a:pPr>
            <a:r>
              <a:rPr lang="el-GR" sz="2400" dirty="0"/>
              <a:t>Σε περίπτωση θέλετε να κλειδώσετε με κωδικό το έγγραφό </a:t>
            </a:r>
            <a:r>
              <a:rPr lang="el-GR" sz="2400" dirty="0" smtClean="0"/>
              <a:t>σας </a:t>
            </a:r>
            <a:r>
              <a:rPr lang="el-GR" sz="2400" dirty="0"/>
              <a:t>με χρήση του προγράμματος </a:t>
            </a:r>
            <a:r>
              <a:rPr lang="el-GR" sz="2400" b="1" dirty="0" err="1"/>
              <a:t>Adobe</a:t>
            </a:r>
            <a:r>
              <a:rPr lang="el-GR" sz="2400" b="1" dirty="0"/>
              <a:t> </a:t>
            </a:r>
            <a:r>
              <a:rPr lang="el-GR" sz="2400" b="1" dirty="0" err="1" smtClean="0"/>
              <a:t>Acrobat</a:t>
            </a:r>
            <a:r>
              <a:rPr lang="el-GR" sz="2400" b="1" dirty="0" smtClean="0"/>
              <a:t>:</a:t>
            </a:r>
          </a:p>
          <a:p>
            <a:pPr marL="457200" lvl="1" indent="0">
              <a:buNone/>
            </a:pPr>
            <a:endParaRPr lang="el-GR" sz="2400" dirty="0" smtClean="0"/>
          </a:p>
          <a:p>
            <a:pPr lvl="1"/>
            <a:r>
              <a:rPr lang="el-GR" sz="2400" dirty="0" smtClean="0"/>
              <a:t>βεβαιωθείτε </a:t>
            </a:r>
            <a:r>
              <a:rPr lang="el-GR" sz="2400" dirty="0"/>
              <a:t>ότι έχετε επιλεγμένη την επιλογή ενεργοποίησης </a:t>
            </a:r>
            <a:r>
              <a:rPr lang="el-GR" sz="2400" dirty="0" smtClean="0"/>
              <a:t>πρόσβαση</a:t>
            </a:r>
            <a:r>
              <a:rPr lang="el-GR" sz="2400" dirty="0"/>
              <a:t>ς</a:t>
            </a:r>
            <a:r>
              <a:rPr lang="el-GR" sz="2400" dirty="0" smtClean="0"/>
              <a:t> </a:t>
            </a:r>
            <a:r>
              <a:rPr lang="el-GR" sz="2400" dirty="0"/>
              <a:t>κειμένου για συσκευές ανάγνωσης οθόνης, ακολουθώντας τις παρακάτω οδηγίες:</a:t>
            </a:r>
            <a:endParaRPr lang="el-GR" sz="2400" dirty="0" smtClean="0"/>
          </a:p>
          <a:p>
            <a:pPr lvl="1"/>
            <a:endParaRPr lang="el-GR" sz="2400" dirty="0" smtClean="0">
              <a:solidFill>
                <a:prstClr val="white"/>
              </a:solidFill>
            </a:endParaRPr>
          </a:p>
          <a:p>
            <a:pPr lvl="1"/>
            <a:endParaRPr lang="el-GR" sz="2600" dirty="0">
              <a:solidFill>
                <a:prstClr val="white"/>
              </a:solidFill>
            </a:endParaRPr>
          </a:p>
          <a:p>
            <a:pPr marL="457200" lvl="1" indent="0" algn="just">
              <a:buNone/>
            </a:pP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Accessibility</a:t>
            </a:r>
            <a:r>
              <a:rPr lang="en-US" dirty="0">
                <a:solidFill>
                  <a:srgbClr val="FFFF00"/>
                </a:solidFill>
              </a:rPr>
              <a:t> plugin </a:t>
            </a:r>
            <a:r>
              <a:rPr lang="en-US" dirty="0" smtClean="0">
                <a:solidFill>
                  <a:srgbClr val="FFFF00"/>
                </a:solidFill>
              </a:rPr>
              <a:t>(15/19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69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1142" y="296993"/>
            <a:ext cx="8977362" cy="6444375"/>
          </a:xfrm>
        </p:spPr>
        <p:txBody>
          <a:bodyPr/>
          <a:lstStyle/>
          <a:p>
            <a:pPr marL="0" indent="0">
              <a:buNone/>
            </a:pPr>
            <a:r>
              <a:rPr lang="el-GR" sz="1600" b="1" dirty="0">
                <a:solidFill>
                  <a:srgbClr val="FFFF00"/>
                </a:solidFill>
              </a:rPr>
              <a:t>Σημείωμα Αναφοράς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 err="1"/>
              <a:t>Copyright</a:t>
            </a:r>
            <a:r>
              <a:rPr lang="el-GR" sz="1600" dirty="0"/>
              <a:t> Ακαδημαϊκό Διαδίκτυο – </a:t>
            </a:r>
            <a:r>
              <a:rPr lang="en-US" sz="1600" dirty="0" err="1"/>
              <a:t>GUnet</a:t>
            </a:r>
            <a:r>
              <a:rPr lang="el-GR" sz="1600" dirty="0"/>
              <a:t>, Γεώργιος </a:t>
            </a:r>
            <a:r>
              <a:rPr lang="el-GR" sz="1600" dirty="0" err="1"/>
              <a:t>Κουρουπέτρογλου</a:t>
            </a:r>
            <a:r>
              <a:rPr lang="el-GR" sz="1600" dirty="0"/>
              <a:t> 2013. Γεώργιος </a:t>
            </a:r>
            <a:r>
              <a:rPr lang="el-GR" sz="1600" dirty="0" err="1"/>
              <a:t>Κουρουπέτρογλου</a:t>
            </a:r>
            <a:r>
              <a:rPr lang="el-GR" sz="1600" dirty="0"/>
              <a:t>. «Δημιουργία </a:t>
            </a:r>
            <a:r>
              <a:rPr lang="el-GR" sz="1600" dirty="0" err="1"/>
              <a:t>προσβάσιμων</a:t>
            </a:r>
            <a:r>
              <a:rPr lang="el-GR" sz="1600" dirty="0"/>
              <a:t> εγγράφων PDF από </a:t>
            </a:r>
            <a:r>
              <a:rPr lang="el-GR" sz="1600" dirty="0" err="1"/>
              <a:t>προσβάσιμα</a:t>
            </a:r>
            <a:r>
              <a:rPr lang="el-GR" sz="1600" dirty="0"/>
              <a:t> έγγραφα MS-Word 2010</a:t>
            </a:r>
            <a:r>
              <a:rPr lang="el-GR" sz="1600" dirty="0" smtClean="0"/>
              <a:t>». </a:t>
            </a:r>
            <a:r>
              <a:rPr lang="en-US" sz="1600" dirty="0" smtClean="0"/>
              <a:t>Ver. </a:t>
            </a:r>
            <a:r>
              <a:rPr lang="en-US" sz="1600" smtClean="0"/>
              <a:t>1.0 </a:t>
            </a:r>
            <a:r>
              <a:rPr lang="el-GR" sz="1600" smtClean="0"/>
              <a:t>Αθήνα </a:t>
            </a:r>
            <a:r>
              <a:rPr lang="el-GR" sz="1600" dirty="0"/>
              <a:t>2013. Διαθέσιμο από τη δικτυακή διεύθυνση </a:t>
            </a:r>
            <a:r>
              <a:rPr lang="el-GR" sz="1600" u="sng" dirty="0">
                <a:hlinkClick r:id="rId3" tooltip="Open eClass"/>
              </a:rPr>
              <a:t>http://eclass.gunet.gr/courses/OCGU103/</a:t>
            </a:r>
            <a:r>
              <a:rPr lang="el-GR" sz="1600" dirty="0"/>
              <a:t> 23/12/2013.</a:t>
            </a:r>
          </a:p>
          <a:p>
            <a:pPr marL="0" indent="0">
              <a:spcBef>
                <a:spcPts val="0"/>
              </a:spcBef>
              <a:buNone/>
            </a:pPr>
            <a:endParaRPr lang="el-GR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600" b="1" dirty="0" smtClean="0">
                <a:solidFill>
                  <a:srgbClr val="FFFF00"/>
                </a:solidFill>
              </a:rPr>
              <a:t>Σημείωμα </a:t>
            </a:r>
            <a:r>
              <a:rPr lang="el-GR" sz="1600" b="1" dirty="0" err="1">
                <a:solidFill>
                  <a:srgbClr val="FFFF00"/>
                </a:solidFill>
              </a:rPr>
              <a:t>Αδειοδότησης</a:t>
            </a:r>
            <a:endParaRPr lang="el-GR" sz="16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 smtClean="0"/>
              <a:t>Το </a:t>
            </a:r>
            <a:r>
              <a:rPr lang="el-GR" sz="1600" dirty="0"/>
              <a:t>παρόν υλικό διατίθεται με τους όρους της άδειας χρήσης </a:t>
            </a:r>
            <a:r>
              <a:rPr lang="el-GR" sz="1600" dirty="0" err="1"/>
              <a:t>Creative</a:t>
            </a:r>
            <a:r>
              <a:rPr lang="el-GR" sz="1600" dirty="0"/>
              <a:t> </a:t>
            </a:r>
            <a:r>
              <a:rPr lang="el-GR" sz="1600" dirty="0" err="1"/>
              <a:t>Commons</a:t>
            </a:r>
            <a:r>
              <a:rPr lang="el-GR" sz="1600" dirty="0"/>
              <a:t> Αναφορά Παρόμοια Διανομή 4.0 [1] ή μεταγενέστερη, Διεθνής Έκδοση</a:t>
            </a:r>
            <a:r>
              <a:rPr lang="el-GR" sz="1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l-GR" sz="1600" dirty="0" smtClean="0"/>
          </a:p>
          <a:p>
            <a:pPr marL="0" indent="0">
              <a:spcBef>
                <a:spcPts val="0"/>
              </a:spcBef>
              <a:buNone/>
            </a:pPr>
            <a:endParaRPr lang="el-GR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 smtClean="0"/>
              <a:t>Η </a:t>
            </a:r>
            <a:r>
              <a:rPr lang="el-GR" sz="1600" dirty="0"/>
              <a:t>άδεια αυτή ανήκει στις άδειες που ακολουθούν τις προδιαγραφές του </a:t>
            </a:r>
            <a:r>
              <a:rPr lang="el-GR" sz="1600" dirty="0" err="1"/>
              <a:t>Oρισμού</a:t>
            </a:r>
            <a:r>
              <a:rPr lang="el-GR" sz="1600" dirty="0"/>
              <a:t> Ανοικτής Γνώσης [2], είναι ανοικτό πολιτιστικό έργο [3] και για το λόγο αυτό αποτελεί ανοικτό περιεχόμενο [4]. </a:t>
            </a:r>
            <a:endParaRPr lang="el-GR" sz="1600" dirty="0" smtClean="0"/>
          </a:p>
          <a:p>
            <a:pPr marL="0" indent="0">
              <a:spcBef>
                <a:spcPts val="0"/>
              </a:spcBef>
              <a:buNone/>
            </a:pPr>
            <a:endParaRPr lang="el-GR" sz="1050" dirty="0"/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/>
              <a:t>[1]</a:t>
            </a:r>
            <a:r>
              <a:rPr lang="en-US" sz="1600" dirty="0"/>
              <a:t> </a:t>
            </a:r>
            <a:r>
              <a:rPr lang="en-US" sz="1600" u="sng" dirty="0">
                <a:hlinkClick r:id="rId4" tooltip="Creative commons"/>
              </a:rPr>
              <a:t>http</a:t>
            </a:r>
            <a:r>
              <a:rPr lang="el-GR" sz="1600" u="sng" dirty="0">
                <a:hlinkClick r:id="rId4" tooltip="Creative commons"/>
              </a:rPr>
              <a:t>://</a:t>
            </a:r>
            <a:r>
              <a:rPr lang="en-US" sz="1600" u="sng" dirty="0" err="1">
                <a:hlinkClick r:id="rId4" tooltip="Creative commons"/>
              </a:rPr>
              <a:t>creativecommons</a:t>
            </a:r>
            <a:r>
              <a:rPr lang="el-GR" sz="1600" u="sng" dirty="0">
                <a:hlinkClick r:id="rId4" tooltip="Creative commons"/>
              </a:rPr>
              <a:t>.</a:t>
            </a:r>
            <a:r>
              <a:rPr lang="en-US" sz="1600" u="sng" dirty="0">
                <a:hlinkClick r:id="rId4" tooltip="Creative commons"/>
              </a:rPr>
              <a:t>org</a:t>
            </a:r>
            <a:r>
              <a:rPr lang="el-GR" sz="1600" u="sng" dirty="0">
                <a:hlinkClick r:id="rId4" tooltip="Creative commons"/>
              </a:rPr>
              <a:t>/</a:t>
            </a:r>
            <a:r>
              <a:rPr lang="en-US" sz="1600" u="sng" dirty="0">
                <a:hlinkClick r:id="rId4" tooltip="Creative commons"/>
              </a:rPr>
              <a:t>licenses</a:t>
            </a:r>
            <a:r>
              <a:rPr lang="el-GR" sz="1600" u="sng" dirty="0">
                <a:hlinkClick r:id="rId4" tooltip="Creative commons"/>
              </a:rPr>
              <a:t>/</a:t>
            </a:r>
            <a:r>
              <a:rPr lang="en-US" sz="1600" u="sng" dirty="0">
                <a:hlinkClick r:id="rId4" tooltip="Creative commons"/>
              </a:rPr>
              <a:t>by</a:t>
            </a:r>
            <a:r>
              <a:rPr lang="el-GR" sz="1600" u="sng" dirty="0">
                <a:hlinkClick r:id="rId4" tooltip="Creative commons"/>
              </a:rPr>
              <a:t>-</a:t>
            </a:r>
            <a:r>
              <a:rPr lang="en-US" sz="1600" u="sng" dirty="0" err="1">
                <a:hlinkClick r:id="rId4" tooltip="Creative commons"/>
              </a:rPr>
              <a:t>sa</a:t>
            </a:r>
            <a:r>
              <a:rPr lang="el-GR" sz="1600" u="sng" dirty="0">
                <a:hlinkClick r:id="rId4" tooltip="Creative commons"/>
              </a:rPr>
              <a:t>/3.0/</a:t>
            </a:r>
            <a:r>
              <a:rPr lang="en-US" sz="1600" u="sng" dirty="0">
                <a:hlinkClick r:id="rId4" tooltip="Creative commons"/>
              </a:rPr>
              <a:t>deed</a:t>
            </a:r>
            <a:r>
              <a:rPr lang="el-GR" sz="1600" u="sng" dirty="0">
                <a:hlinkClick r:id="rId4" tooltip="Creative commons"/>
              </a:rPr>
              <a:t>.</a:t>
            </a:r>
            <a:r>
              <a:rPr lang="en-US" sz="1600" u="sng" dirty="0">
                <a:hlinkClick r:id="rId4" tooltip="Creative commons"/>
              </a:rPr>
              <a:t>el</a:t>
            </a:r>
            <a:endParaRPr lang="el-GR" sz="16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/>
              <a:t>[2]</a:t>
            </a:r>
            <a:r>
              <a:rPr lang="en-US" sz="1600" dirty="0"/>
              <a:t> </a:t>
            </a:r>
            <a:r>
              <a:rPr lang="en-US" sz="1600" u="sng" dirty="0">
                <a:hlinkClick r:id="rId5" tooltip="open definition-ellinika"/>
              </a:rPr>
              <a:t>http</a:t>
            </a:r>
            <a:r>
              <a:rPr lang="el-GR" sz="1600" u="sng" dirty="0">
                <a:hlinkClick r:id="rId5" tooltip="open definition-ellinika"/>
              </a:rPr>
              <a:t>://</a:t>
            </a:r>
            <a:r>
              <a:rPr lang="en-US" sz="1600" u="sng" dirty="0" err="1">
                <a:hlinkClick r:id="rId5" tooltip="open definition-ellinika"/>
              </a:rPr>
              <a:t>opendefinition</a:t>
            </a:r>
            <a:r>
              <a:rPr lang="el-GR" sz="1600" u="sng" dirty="0">
                <a:hlinkClick r:id="rId5" tooltip="open definition-ellinika"/>
              </a:rPr>
              <a:t>.</a:t>
            </a:r>
            <a:r>
              <a:rPr lang="en-US" sz="1600" u="sng" dirty="0">
                <a:hlinkClick r:id="rId5" tooltip="open definition-ellinika"/>
              </a:rPr>
              <a:t>org</a:t>
            </a:r>
            <a:r>
              <a:rPr lang="el-GR" sz="1600" u="sng" dirty="0">
                <a:hlinkClick r:id="rId5" tooltip="open definition-ellinika"/>
              </a:rPr>
              <a:t>/</a:t>
            </a:r>
            <a:r>
              <a:rPr lang="en-US" sz="1600" u="sng" dirty="0">
                <a:hlinkClick r:id="rId5" tooltip="open definition-ellinika"/>
              </a:rPr>
              <a:t>od</a:t>
            </a:r>
            <a:r>
              <a:rPr lang="el-GR" sz="1600" u="sng" dirty="0">
                <a:hlinkClick r:id="rId5" tooltip="open definition-ellinika"/>
              </a:rPr>
              <a:t>/</a:t>
            </a:r>
            <a:r>
              <a:rPr lang="en-US" sz="1600" u="sng" dirty="0" err="1">
                <a:hlinkClick r:id="rId5" tooltip="open definition-ellinika"/>
              </a:rPr>
              <a:t>ellinika</a:t>
            </a:r>
            <a:r>
              <a:rPr lang="el-GR" sz="1600" u="sng" dirty="0">
                <a:hlinkClick r:id="rId5" tooltip="open definition-ellinika"/>
              </a:rPr>
              <a:t>/</a:t>
            </a:r>
            <a:endParaRPr lang="el-GR" sz="16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600" u="sng" dirty="0"/>
              <a:t>[3] </a:t>
            </a:r>
            <a:r>
              <a:rPr lang="en-US" sz="1600" u="sng" dirty="0">
                <a:hlinkClick r:id="rId6" tooltip="freedom defined"/>
              </a:rPr>
              <a:t>http</a:t>
            </a:r>
            <a:r>
              <a:rPr lang="el-GR" sz="1600" u="sng" dirty="0">
                <a:hlinkClick r:id="rId6" tooltip="freedom defined"/>
              </a:rPr>
              <a:t>://</a:t>
            </a:r>
            <a:r>
              <a:rPr lang="en-US" sz="1600" u="sng" dirty="0" err="1">
                <a:hlinkClick r:id="rId6" tooltip="freedom defined"/>
              </a:rPr>
              <a:t>freedomdefined</a:t>
            </a:r>
            <a:r>
              <a:rPr lang="el-GR" sz="1600" u="sng" dirty="0">
                <a:hlinkClick r:id="rId6" tooltip="freedom defined"/>
              </a:rPr>
              <a:t>.</a:t>
            </a:r>
            <a:r>
              <a:rPr lang="en-US" sz="1600" u="sng" dirty="0">
                <a:hlinkClick r:id="rId6" tooltip="freedom defined"/>
              </a:rPr>
              <a:t>org</a:t>
            </a:r>
            <a:r>
              <a:rPr lang="el-GR" sz="1600" u="sng" dirty="0">
                <a:hlinkClick r:id="rId6" tooltip="freedom defined"/>
              </a:rPr>
              <a:t>/</a:t>
            </a:r>
            <a:r>
              <a:rPr lang="en-US" sz="1600" u="sng" dirty="0">
                <a:hlinkClick r:id="rId6" tooltip="freedom defined"/>
              </a:rPr>
              <a:t>Definition</a:t>
            </a:r>
            <a:r>
              <a:rPr lang="el-GR" sz="1600" u="sng" dirty="0">
                <a:hlinkClick r:id="rId6" tooltip="freedom defined"/>
              </a:rPr>
              <a:t>/</a:t>
            </a:r>
            <a:r>
              <a:rPr lang="en-US" sz="1600" u="sng" dirty="0">
                <a:hlinkClick r:id="rId6" tooltip="freedom defined"/>
              </a:rPr>
              <a:t>El</a:t>
            </a:r>
            <a:endParaRPr lang="el-GR" sz="16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/>
              <a:t>[4] </a:t>
            </a:r>
            <a:r>
              <a:rPr lang="en-US" sz="1600" u="sng" dirty="0" smtClean="0">
                <a:hlinkClick r:id="rId7" tooltip="open definition-buttons"/>
              </a:rPr>
              <a:t>http</a:t>
            </a:r>
            <a:r>
              <a:rPr lang="el-GR" sz="1600" u="sng" dirty="0">
                <a:hlinkClick r:id="rId7" tooltip="open definition-buttons"/>
              </a:rPr>
              <a:t>://</a:t>
            </a:r>
            <a:r>
              <a:rPr lang="en-US" sz="1600" u="sng" dirty="0" err="1">
                <a:hlinkClick r:id="rId7" tooltip="open definition-buttons"/>
              </a:rPr>
              <a:t>opendefinition</a:t>
            </a:r>
            <a:r>
              <a:rPr lang="el-GR" sz="1600" u="sng" dirty="0">
                <a:hlinkClick r:id="rId7" tooltip="open definition-buttons"/>
              </a:rPr>
              <a:t>.</a:t>
            </a:r>
            <a:r>
              <a:rPr lang="en-US" sz="1600" u="sng" dirty="0">
                <a:hlinkClick r:id="rId7" tooltip="open definition-buttons"/>
              </a:rPr>
              <a:t>org</a:t>
            </a:r>
            <a:r>
              <a:rPr lang="el-GR" sz="1600" u="sng" dirty="0">
                <a:hlinkClick r:id="rId7" tooltip="open definition-buttons"/>
              </a:rPr>
              <a:t>/</a:t>
            </a:r>
            <a:r>
              <a:rPr lang="en-US" sz="1600" u="sng" dirty="0">
                <a:hlinkClick r:id="rId7" tooltip="open definition-buttons"/>
              </a:rPr>
              <a:t>buttons</a:t>
            </a:r>
            <a:r>
              <a:rPr lang="el-GR" sz="1600" u="sng" dirty="0" smtClean="0">
                <a:hlinkClick r:id="rId7" tooltip="open definition-buttons"/>
              </a:rPr>
              <a:t>/</a:t>
            </a:r>
            <a:endParaRPr lang="el-GR" sz="1600" u="sng" dirty="0" smtClean="0"/>
          </a:p>
          <a:p>
            <a:pPr marL="0" indent="0">
              <a:buNone/>
            </a:pPr>
            <a:endParaRPr lang="el-GR" sz="16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1600" b="1" dirty="0" smtClean="0">
                <a:solidFill>
                  <a:srgbClr val="FFFF00"/>
                </a:solidFill>
              </a:rPr>
              <a:t>Διατήρηση </a:t>
            </a:r>
            <a:r>
              <a:rPr lang="el-GR" sz="1600" b="1" dirty="0">
                <a:solidFill>
                  <a:srgbClr val="FFFF00"/>
                </a:solidFill>
              </a:rPr>
              <a:t>Σημειωμάτων</a:t>
            </a:r>
            <a:endParaRPr lang="el-GR" sz="16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l-GR" sz="1600" dirty="0"/>
              <a:t>Οποιαδήποτε αναπαραγωγή ή διασκευή του υλικού θα πρέπει να συμπεριλαμβάνει:</a:t>
            </a:r>
          </a:p>
          <a:p>
            <a:pPr lvl="0">
              <a:spcBef>
                <a:spcPts val="0"/>
              </a:spcBef>
            </a:pPr>
            <a:r>
              <a:rPr lang="el-GR" sz="1600" dirty="0"/>
              <a:t>Το Σημείωμα Αναφοράς</a:t>
            </a:r>
          </a:p>
          <a:p>
            <a:pPr lvl="0">
              <a:spcBef>
                <a:spcPts val="0"/>
              </a:spcBef>
            </a:pPr>
            <a:r>
              <a:rPr lang="el-GR" sz="1600" dirty="0"/>
              <a:t>Το Σημείωμα </a:t>
            </a:r>
            <a:r>
              <a:rPr lang="el-GR" sz="1600" dirty="0" smtClean="0"/>
              <a:t> </a:t>
            </a:r>
            <a:r>
              <a:rPr lang="el-GR" sz="1600" dirty="0" err="1" smtClean="0"/>
              <a:t>Αδειοδότησης</a:t>
            </a:r>
            <a:endParaRPr lang="el-GR" sz="1600" dirty="0"/>
          </a:p>
          <a:p>
            <a:pPr lvl="0">
              <a:spcBef>
                <a:spcPts val="0"/>
              </a:spcBef>
            </a:pPr>
            <a:r>
              <a:rPr lang="el-GR" sz="1600" dirty="0"/>
              <a:t>Τη δήλωση διατήρησης Σημειωμάτων</a:t>
            </a:r>
          </a:p>
          <a:p>
            <a:pPr lvl="0">
              <a:spcBef>
                <a:spcPts val="0"/>
              </a:spcBef>
            </a:pPr>
            <a:r>
              <a:rPr lang="el-GR" sz="1600" dirty="0"/>
              <a:t>Το σημείωμα χρήσης έργων τρίτων (εφόσον υπάρχει)</a:t>
            </a:r>
          </a:p>
          <a:p>
            <a:pPr>
              <a:spcBef>
                <a:spcPts val="0"/>
              </a:spcBef>
            </a:pPr>
            <a:r>
              <a:rPr lang="el-GR" sz="1600" dirty="0"/>
              <a:t>μαζί με τους συνοδευόμενους </a:t>
            </a:r>
            <a:r>
              <a:rPr lang="el-GR" sz="1600" dirty="0" err="1"/>
              <a:t>υπερσυνδέσμους</a:t>
            </a:r>
            <a:r>
              <a:rPr lang="el-GR" sz="16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l-GR" sz="1600" dirty="0"/>
          </a:p>
        </p:txBody>
      </p:sp>
      <p:pic>
        <p:nvPicPr>
          <p:cNvPr id="7" name="Εικόνα 6" descr="Περιγραφή: Άδειες χρήσης Creative Common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58" y="2488699"/>
            <a:ext cx="1247775" cy="43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This material is Open Content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61853"/>
            <a:ext cx="762000" cy="21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8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20972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Accessibility</a:t>
            </a:r>
            <a:r>
              <a:rPr lang="en-US" dirty="0">
                <a:solidFill>
                  <a:srgbClr val="FFFF00"/>
                </a:solidFill>
              </a:rPr>
              <a:t> plugin </a:t>
            </a:r>
            <a:r>
              <a:rPr lang="en-US" dirty="0" smtClean="0">
                <a:solidFill>
                  <a:srgbClr val="FFFF00"/>
                </a:solidFill>
              </a:rPr>
              <a:t>(16/19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28801"/>
            <a:ext cx="5472608" cy="4176464"/>
          </a:xfrm>
        </p:spPr>
        <p:txBody>
          <a:bodyPr rtlCol="0">
            <a:noAutofit/>
          </a:bodyPr>
          <a:lstStyle/>
          <a:p>
            <a:pPr lvl="1" algn="just"/>
            <a:r>
              <a:rPr lang="el-GR" sz="2400" dirty="0" smtClean="0"/>
              <a:t>Κάντε </a:t>
            </a:r>
            <a:r>
              <a:rPr lang="el-GR" sz="2400" dirty="0"/>
              <a:t>κλικ στην επιλογή </a:t>
            </a:r>
            <a:r>
              <a:rPr lang="en-US" sz="2400" b="1" dirty="0"/>
              <a:t>Tools</a:t>
            </a:r>
            <a:r>
              <a:rPr lang="en-US" sz="2400" dirty="0"/>
              <a:t> </a:t>
            </a:r>
            <a:r>
              <a:rPr lang="el-GR" sz="2400" dirty="0"/>
              <a:t>και στη συνέχεια, στη δεξιά στήλη της οθόνης προβολής του εγγράφου, κάντε κλικ στ</a:t>
            </a:r>
            <a:r>
              <a:rPr lang="en-US" sz="2400" dirty="0"/>
              <a:t>o </a:t>
            </a:r>
            <a:r>
              <a:rPr lang="el-GR" sz="2400" dirty="0"/>
              <a:t>μενού </a:t>
            </a:r>
            <a:r>
              <a:rPr lang="en-US" sz="2400" b="1" dirty="0" smtClean="0"/>
              <a:t>Protection.</a:t>
            </a:r>
            <a:endParaRPr lang="el-GR" sz="2400" dirty="0" smtClean="0"/>
          </a:p>
          <a:p>
            <a:pPr lvl="1"/>
            <a:endParaRPr lang="el-GR" sz="2400" dirty="0" smtClean="0">
              <a:solidFill>
                <a:prstClr val="white"/>
              </a:solidFill>
            </a:endParaRPr>
          </a:p>
          <a:p>
            <a:pPr lvl="1"/>
            <a:endParaRPr lang="el-GR" sz="2600" dirty="0">
              <a:solidFill>
                <a:prstClr val="white"/>
              </a:solidFill>
            </a:endParaRPr>
          </a:p>
          <a:p>
            <a:pPr marL="457200" lvl="1" indent="0" algn="just">
              <a:buNone/>
            </a:pPr>
            <a:endParaRPr lang="el-GR" dirty="0"/>
          </a:p>
        </p:txBody>
      </p:sp>
      <p:pic>
        <p:nvPicPr>
          <p:cNvPr id="5" name="Εικόνα 4" descr="Επιλογή Protection από τη στήλη Tools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64" y="1628800"/>
            <a:ext cx="2880320" cy="50405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94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Accessibility</a:t>
            </a:r>
            <a:r>
              <a:rPr lang="en-US" dirty="0">
                <a:solidFill>
                  <a:srgbClr val="FFFF00"/>
                </a:solidFill>
              </a:rPr>
              <a:t> plugin </a:t>
            </a:r>
            <a:r>
              <a:rPr lang="en-US" dirty="0" smtClean="0">
                <a:solidFill>
                  <a:srgbClr val="FFFF00"/>
                </a:solidFill>
              </a:rPr>
              <a:t>(17/19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5959"/>
            <a:ext cx="5724128" cy="4775369"/>
          </a:xfrm>
        </p:spPr>
        <p:txBody>
          <a:bodyPr rtlCol="0">
            <a:noAutofit/>
          </a:bodyPr>
          <a:lstStyle/>
          <a:p>
            <a:pPr lvl="1" algn="just"/>
            <a:r>
              <a:rPr lang="el-GR" sz="2400" dirty="0" smtClean="0"/>
              <a:t>Κάντε </a:t>
            </a:r>
            <a:r>
              <a:rPr lang="el-GR" sz="2400" dirty="0"/>
              <a:t>κλικ στην επιλογή </a:t>
            </a:r>
            <a:r>
              <a:rPr lang="en-US" sz="2400" dirty="0"/>
              <a:t>More Protection</a:t>
            </a:r>
            <a:r>
              <a:rPr lang="el-GR" sz="2400" dirty="0"/>
              <a:t> και έπειτα στην επιλογή </a:t>
            </a:r>
            <a:r>
              <a:rPr lang="en-US" sz="2400" b="1" dirty="0"/>
              <a:t>Security </a:t>
            </a:r>
            <a:r>
              <a:rPr lang="en-US" sz="2400" b="1" dirty="0" smtClean="0"/>
              <a:t>Properties. </a:t>
            </a:r>
            <a:endParaRPr lang="el-GR" sz="2400" dirty="0" smtClean="0"/>
          </a:p>
          <a:p>
            <a:pPr lvl="1"/>
            <a:endParaRPr lang="el-GR" sz="2400" dirty="0" smtClean="0">
              <a:solidFill>
                <a:prstClr val="white"/>
              </a:solidFill>
            </a:endParaRPr>
          </a:p>
          <a:p>
            <a:pPr lvl="1"/>
            <a:endParaRPr lang="el-GR" sz="2600" dirty="0">
              <a:solidFill>
                <a:prstClr val="white"/>
              </a:solidFill>
            </a:endParaRPr>
          </a:p>
          <a:p>
            <a:pPr marL="457200" lvl="1" indent="0" algn="just">
              <a:buNone/>
            </a:pPr>
            <a:endParaRPr lang="el-GR" dirty="0"/>
          </a:p>
        </p:txBody>
      </p:sp>
      <p:pic>
        <p:nvPicPr>
          <p:cNvPr id="6" name="Εικόνα 5" descr="Επιλογή Security Properties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736304" cy="503576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2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Accessibility</a:t>
            </a:r>
            <a:r>
              <a:rPr lang="en-US" dirty="0">
                <a:solidFill>
                  <a:srgbClr val="FFFF00"/>
                </a:solidFill>
              </a:rPr>
              <a:t> plugin </a:t>
            </a:r>
            <a:r>
              <a:rPr lang="en-US" dirty="0" smtClean="0">
                <a:solidFill>
                  <a:srgbClr val="FFFF00"/>
                </a:solidFill>
              </a:rPr>
              <a:t>(18/19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5"/>
            <a:ext cx="8640960" cy="1224136"/>
          </a:xfrm>
        </p:spPr>
        <p:txBody>
          <a:bodyPr rtlCol="0">
            <a:noAutofit/>
          </a:bodyPr>
          <a:lstStyle/>
          <a:p>
            <a:pPr lvl="1" algn="just"/>
            <a:r>
              <a:rPr lang="el-GR" sz="2400" dirty="0" smtClean="0"/>
              <a:t>Στην </a:t>
            </a:r>
            <a:r>
              <a:rPr lang="el-GR" sz="2400" dirty="0"/>
              <a:t>καρτέλα </a:t>
            </a:r>
            <a:r>
              <a:rPr lang="en-US" sz="2400" b="1" dirty="0"/>
              <a:t>Security</a:t>
            </a:r>
            <a:r>
              <a:rPr lang="en-US" sz="2400" dirty="0"/>
              <a:t>, </a:t>
            </a:r>
            <a:r>
              <a:rPr lang="el-GR" sz="2400" dirty="0"/>
              <a:t>κάντε κλικ στο μενού </a:t>
            </a:r>
            <a:r>
              <a:rPr lang="en-US" sz="2400" b="1" dirty="0"/>
              <a:t>Security Method</a:t>
            </a:r>
            <a:r>
              <a:rPr lang="en-US" sz="2400" dirty="0"/>
              <a:t> </a:t>
            </a:r>
            <a:r>
              <a:rPr lang="el-GR" sz="2400" dirty="0"/>
              <a:t>και επιλέξτε την επιλογή </a:t>
            </a:r>
            <a:r>
              <a:rPr lang="en-US" sz="2400" b="1" dirty="0"/>
              <a:t>Password </a:t>
            </a:r>
            <a:r>
              <a:rPr lang="en-US" sz="2400" b="1" dirty="0" smtClean="0"/>
              <a:t>Security. </a:t>
            </a:r>
            <a:endParaRPr lang="el-GR" sz="2400" dirty="0" smtClean="0"/>
          </a:p>
          <a:p>
            <a:pPr lvl="1"/>
            <a:endParaRPr lang="el-GR" sz="2400" dirty="0" smtClean="0">
              <a:solidFill>
                <a:prstClr val="white"/>
              </a:solidFill>
            </a:endParaRPr>
          </a:p>
          <a:p>
            <a:pPr lvl="1"/>
            <a:endParaRPr lang="el-GR" sz="2600" dirty="0">
              <a:solidFill>
                <a:prstClr val="white"/>
              </a:solidFill>
            </a:endParaRPr>
          </a:p>
          <a:p>
            <a:pPr marL="457200" lvl="1" indent="0" algn="just">
              <a:buNone/>
            </a:pPr>
            <a:endParaRPr lang="el-GR" dirty="0"/>
          </a:p>
        </p:txBody>
      </p:sp>
      <p:pic>
        <p:nvPicPr>
          <p:cNvPr id="5" name="Εικόνα 4" descr="Security Method | Password Security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6047953" cy="43204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4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0" y="320217"/>
            <a:ext cx="9144000" cy="83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C000"/>
                </a:solidFill>
                <a:latin typeface="Corbe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l-GR" sz="3200" dirty="0" smtClean="0"/>
              <a:t> </a:t>
            </a:r>
            <a:r>
              <a:rPr lang="el-GR" dirty="0" smtClean="0">
                <a:solidFill>
                  <a:srgbClr val="FFFF00"/>
                </a:solidFill>
              </a:rPr>
              <a:t>ZHAW PowerPoint </a:t>
            </a:r>
            <a:r>
              <a:rPr lang="el-GR" dirty="0" err="1" smtClean="0">
                <a:solidFill>
                  <a:srgbClr val="FFFF00"/>
                </a:solidFill>
              </a:rPr>
              <a:t>and</a:t>
            </a:r>
            <a:r>
              <a:rPr lang="el-GR" dirty="0" smtClean="0">
                <a:solidFill>
                  <a:srgbClr val="FFFF00"/>
                </a:solidFill>
              </a:rPr>
              <a:t> Word Accessibility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plugin </a:t>
            </a:r>
            <a:r>
              <a:rPr lang="en-US" dirty="0" smtClean="0">
                <a:solidFill>
                  <a:srgbClr val="FFFF00"/>
                </a:solidFill>
              </a:rPr>
              <a:t>(19/19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 smtClean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51520" y="1484785"/>
            <a:ext cx="8640960" cy="1224136"/>
          </a:xfrm>
        </p:spPr>
        <p:txBody>
          <a:bodyPr rtlCol="0">
            <a:noAutofit/>
          </a:bodyPr>
          <a:lstStyle/>
          <a:p>
            <a:pPr lvl="1" algn="just"/>
            <a:r>
              <a:rPr lang="en-US" sz="2400" dirty="0" err="1" smtClean="0"/>
              <a:t>Στην</a:t>
            </a:r>
            <a:r>
              <a:rPr lang="en-US" sz="2400" dirty="0" smtClean="0"/>
              <a:t> </a:t>
            </a:r>
            <a:r>
              <a:rPr lang="en-US" sz="2400" dirty="0"/>
              <a:t>π</a:t>
            </a:r>
            <a:r>
              <a:rPr lang="en-US" sz="2400" dirty="0" err="1"/>
              <a:t>εριοχή</a:t>
            </a:r>
            <a:r>
              <a:rPr lang="en-US" sz="2400" dirty="0"/>
              <a:t> Permissions, </a:t>
            </a:r>
            <a:r>
              <a:rPr lang="en-US" sz="2400" dirty="0" err="1"/>
              <a:t>κάντε</a:t>
            </a:r>
            <a:r>
              <a:rPr lang="en-US" sz="2400" dirty="0"/>
              <a:t> </a:t>
            </a:r>
            <a:r>
              <a:rPr lang="en-US" sz="2400" dirty="0" err="1"/>
              <a:t>κλικ</a:t>
            </a:r>
            <a:r>
              <a:rPr lang="en-US" sz="2400" dirty="0"/>
              <a:t> </a:t>
            </a:r>
            <a:r>
              <a:rPr lang="en-US" sz="2400" dirty="0" err="1"/>
              <a:t>στην</a:t>
            </a:r>
            <a:r>
              <a:rPr lang="en-US" sz="2400" dirty="0"/>
              <a:t> επ</a:t>
            </a:r>
            <a:r>
              <a:rPr lang="en-US" sz="2400" dirty="0" err="1"/>
              <a:t>ιλογή</a:t>
            </a:r>
            <a:r>
              <a:rPr lang="en-US" sz="2400" dirty="0"/>
              <a:t> Restrict editing and printing of the </a:t>
            </a:r>
            <a:r>
              <a:rPr lang="en-US" sz="2400" dirty="0" smtClean="0"/>
              <a:t>document. </a:t>
            </a:r>
            <a:endParaRPr lang="en-US" sz="2400" dirty="0"/>
          </a:p>
          <a:p>
            <a:pPr lvl="1" algn="just"/>
            <a:r>
              <a:rPr lang="en-US" sz="2400" dirty="0" err="1" smtClean="0"/>
              <a:t>Βε</a:t>
            </a:r>
            <a:r>
              <a:rPr lang="en-US" sz="2400" dirty="0" smtClean="0"/>
              <a:t>βαιωθείτε </a:t>
            </a:r>
            <a:r>
              <a:rPr lang="en-US" sz="2400" dirty="0"/>
              <a:t>ότι η επιλογή Enable text access for screen reader devices for the visually impaired είναι </a:t>
            </a:r>
            <a:r>
              <a:rPr lang="en-US" sz="2400" dirty="0" smtClean="0"/>
              <a:t>επιλεγμένη. </a:t>
            </a:r>
            <a:endParaRPr lang="el-GR" sz="2400" dirty="0" smtClean="0"/>
          </a:p>
          <a:p>
            <a:pPr lvl="1"/>
            <a:endParaRPr lang="el-GR" sz="2400" dirty="0" smtClean="0">
              <a:solidFill>
                <a:prstClr val="white"/>
              </a:solidFill>
            </a:endParaRPr>
          </a:p>
          <a:p>
            <a:pPr lvl="1"/>
            <a:endParaRPr lang="el-GR" sz="2600" dirty="0">
              <a:solidFill>
                <a:prstClr val="white"/>
              </a:solidFill>
            </a:endParaRPr>
          </a:p>
          <a:p>
            <a:pPr marL="457200" lvl="1" indent="0" algn="just">
              <a:buNone/>
            </a:pPr>
            <a:endParaRPr lang="el-GR" dirty="0"/>
          </a:p>
        </p:txBody>
      </p:sp>
      <p:pic>
        <p:nvPicPr>
          <p:cNvPr id="6" name="Εικόνα 5" descr="Επιλογή δυνατότητας πρόσβασης του κειμένου από συσκευές ανάγνωσης οθόνης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5581997" cy="350750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1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715404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FFFF00"/>
                </a:solidFill>
              </a:rPr>
              <a:t>Παραγωγή προσβάσιμου </a:t>
            </a:r>
            <a:r>
              <a:rPr lang="en-US" dirty="0" smtClean="0">
                <a:solidFill>
                  <a:srgbClr val="FFFF00"/>
                </a:solidFill>
              </a:rPr>
              <a:t>PDF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552" y="548680"/>
            <a:ext cx="8229600" cy="482917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b="1" dirty="0" smtClean="0"/>
          </a:p>
          <a:p>
            <a:pPr marL="0" lv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l-GR" b="1" dirty="0"/>
              <a:t>Παραγωγή προσβάσιμου </a:t>
            </a:r>
            <a:r>
              <a:rPr lang="en-US" b="1" dirty="0"/>
              <a:t>PDF </a:t>
            </a:r>
            <a:r>
              <a:rPr lang="el-GR" b="1" dirty="0" smtClean="0"/>
              <a:t>χωρίς </a:t>
            </a:r>
            <a:r>
              <a:rPr lang="el-GR" b="1" dirty="0"/>
              <a:t>τη χρήση του ειδικού </a:t>
            </a:r>
            <a:r>
              <a:rPr lang="el-GR" b="1" dirty="0" smtClean="0"/>
              <a:t>plug-in </a:t>
            </a:r>
          </a:p>
          <a:p>
            <a:pPr marL="457200" lvl="1" indent="0" algn="ctr" eaLnBrk="1" fontAlgn="auto" hangingPunct="1">
              <a:spcAft>
                <a:spcPts val="0"/>
              </a:spcAft>
              <a:buNone/>
              <a:defRPr/>
            </a:pPr>
            <a:endParaRPr lang="el-GR" sz="20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41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7282"/>
          </a:xfrm>
        </p:spPr>
        <p:txBody>
          <a:bodyPr/>
          <a:lstStyle/>
          <a:p>
            <a:pPr eaLnBrk="1" hangingPunct="1"/>
            <a:r>
              <a:rPr lang="el-GR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Δημιουργία προσβάσιμου </a:t>
            </a:r>
            <a:r>
              <a:rPr lang="el-GR" dirty="0" smtClean="0">
                <a:solidFill>
                  <a:srgbClr val="FFFF00"/>
                </a:solidFill>
              </a:rPr>
              <a:t>εγγράφου </a:t>
            </a:r>
            <a:r>
              <a:rPr lang="en-US" dirty="0">
                <a:solidFill>
                  <a:srgbClr val="FFFF00"/>
                </a:solidFill>
              </a:rPr>
              <a:t>PDF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/12)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l-GR" sz="54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6058" y="1412776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2400" dirty="0">
                <a:solidFill>
                  <a:srgbClr val="FFFF00"/>
                </a:solidFill>
                <a:latin typeface="Corbel" pitchFamily="34" charset="0"/>
              </a:rPr>
              <a:t>Χωρίς τη χρήση του ειδικού plug-in</a:t>
            </a:r>
            <a:endParaRPr lang="el-GR" dirty="0">
              <a:solidFill>
                <a:srgbClr val="FFFF00"/>
              </a:solidFill>
              <a:latin typeface="Corbel" pitchFamily="34" charset="0"/>
            </a:endParaRPr>
          </a:p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780928"/>
            <a:ext cx="8640960" cy="792088"/>
          </a:xfrm>
        </p:spPr>
        <p:txBody>
          <a:bodyPr rtlCol="0">
            <a:noAutofit/>
          </a:bodyPr>
          <a:lstStyle/>
          <a:p>
            <a:pPr marL="457200" lvl="1" indent="0" algn="ctr">
              <a:buNone/>
            </a:pPr>
            <a:r>
              <a:rPr lang="el-GR" sz="2400" dirty="0" smtClean="0">
                <a:solidFill>
                  <a:srgbClr val="FFFF00"/>
                </a:solidFill>
              </a:rPr>
              <a:t>Δημιουργία </a:t>
            </a:r>
            <a:r>
              <a:rPr lang="el-GR" sz="2400" dirty="0">
                <a:solidFill>
                  <a:srgbClr val="FFFF00"/>
                </a:solidFill>
              </a:rPr>
              <a:t>προσβάσιμου αρχείου MS-Word ή MS-PowerPoint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r>
              <a:rPr lang="el-GR" dirty="0" smtClean="0"/>
              <a:t>Ακολουθείστε </a:t>
            </a:r>
            <a:r>
              <a:rPr lang="el-GR" dirty="0"/>
              <a:t>τις σύντομες / αναλυτικές οδηγίες για τη δημιουργία :</a:t>
            </a:r>
            <a:endParaRPr lang="el-GR" dirty="0" smtClean="0"/>
          </a:p>
          <a:p>
            <a:pPr lvl="1" algn="just"/>
            <a:r>
              <a:rPr lang="el-GR" dirty="0" err="1" smtClean="0"/>
              <a:t>προσβάσιμων</a:t>
            </a:r>
            <a:r>
              <a:rPr lang="el-GR" dirty="0" smtClean="0"/>
              <a:t> </a:t>
            </a:r>
            <a:r>
              <a:rPr lang="el-GR" dirty="0"/>
              <a:t>εγγράφων με το MS-Word 2010 </a:t>
            </a:r>
            <a:r>
              <a:rPr lang="el-GR" dirty="0" smtClean="0"/>
              <a:t>ή</a:t>
            </a:r>
          </a:p>
          <a:p>
            <a:pPr lvl="1" algn="just"/>
            <a:r>
              <a:rPr lang="el-GR" dirty="0" err="1" smtClean="0"/>
              <a:t>προσβάσιμων</a:t>
            </a:r>
            <a:r>
              <a:rPr lang="el-GR" dirty="0" smtClean="0"/>
              <a:t> </a:t>
            </a:r>
            <a:r>
              <a:rPr lang="el-GR" dirty="0"/>
              <a:t>παρουσιάσεων με το MS-PowerPoint 2010.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7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7282"/>
          </a:xfrm>
        </p:spPr>
        <p:txBody>
          <a:bodyPr/>
          <a:lstStyle/>
          <a:p>
            <a:pPr eaLnBrk="1" hangingPunct="1"/>
            <a:r>
              <a:rPr lang="el-GR" sz="3600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Δημιουργία προσβάσιμου </a:t>
            </a:r>
            <a:r>
              <a:rPr lang="el-GR" dirty="0" smtClean="0">
                <a:solidFill>
                  <a:srgbClr val="FFFF00"/>
                </a:solidFill>
              </a:rPr>
              <a:t>εγγράφου </a:t>
            </a:r>
            <a:r>
              <a:rPr lang="en-US" dirty="0">
                <a:solidFill>
                  <a:srgbClr val="FFFF00"/>
                </a:solidFill>
              </a:rPr>
              <a:t>PDF </a:t>
            </a:r>
            <a:r>
              <a:rPr lang="en-US" dirty="0" smtClean="0">
                <a:solidFill>
                  <a:srgbClr val="FFFF00"/>
                </a:solidFill>
              </a:rPr>
              <a:t>(2/12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412776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Μετατροπή </a:t>
            </a:r>
            <a:r>
              <a:rPr lang="el-GR" sz="2400" dirty="0">
                <a:solidFill>
                  <a:srgbClr val="FFFF00"/>
                </a:solidFill>
                <a:latin typeface="Corbel" pitchFamily="34" charset="0"/>
              </a:rPr>
              <a:t>Εγγράφου σε </a:t>
            </a:r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PDF</a:t>
            </a:r>
            <a:endParaRPr lang="el-GR" sz="2400" dirty="0">
              <a:solidFill>
                <a:srgbClr val="FFFF00"/>
              </a:solidFill>
              <a:latin typeface="Corbel" pitchFamily="34" charset="0"/>
            </a:endParaRPr>
          </a:p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324544" y="2276872"/>
            <a:ext cx="4901232" cy="4248472"/>
          </a:xfrm>
        </p:spPr>
        <p:txBody>
          <a:bodyPr rtlCol="0">
            <a:noAutofit/>
          </a:bodyPr>
          <a:lstStyle/>
          <a:p>
            <a:pPr marL="457200" lvl="1" indent="0">
              <a:buNone/>
            </a:pPr>
            <a:r>
              <a:rPr lang="el-GR" sz="2400" i="1" u="sng" dirty="0" smtClean="0"/>
              <a:t>Πρώτος </a:t>
            </a:r>
            <a:r>
              <a:rPr lang="el-GR" sz="2400" i="1" u="sng" dirty="0"/>
              <a:t>τρόπος:</a:t>
            </a:r>
          </a:p>
          <a:p>
            <a:pPr lvl="1"/>
            <a:r>
              <a:rPr lang="el-GR" dirty="0" smtClean="0"/>
              <a:t>Κάντε </a:t>
            </a:r>
            <a:r>
              <a:rPr lang="el-GR" dirty="0"/>
              <a:t>κλικ στην Καρτέλα Αρχείο του MS-Word 2010 ή του MS-PowerPoint </a:t>
            </a:r>
            <a:r>
              <a:rPr lang="el-GR" dirty="0" smtClean="0"/>
              <a:t>2010</a:t>
            </a:r>
            <a:r>
              <a:rPr lang="en-US" dirty="0" smtClean="0"/>
              <a:t>.</a:t>
            </a:r>
            <a:endParaRPr lang="el-GR" dirty="0" smtClean="0"/>
          </a:p>
          <a:p>
            <a:pPr marL="457200" lvl="1" indent="0">
              <a:buNone/>
            </a:pPr>
            <a:r>
              <a:rPr lang="el-GR" dirty="0" smtClean="0"/>
              <a:t> </a:t>
            </a:r>
            <a:endParaRPr lang="el-GR" dirty="0"/>
          </a:p>
          <a:p>
            <a:pPr lvl="1"/>
            <a:r>
              <a:rPr lang="el-GR" dirty="0" smtClean="0"/>
              <a:t>Κάντε </a:t>
            </a:r>
            <a:r>
              <a:rPr lang="el-GR" dirty="0"/>
              <a:t>κλικ στην επιλογή Αποθήκευση </a:t>
            </a:r>
            <a:r>
              <a:rPr lang="el-GR" dirty="0" smtClean="0"/>
              <a:t>ως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Εικόνα 4" descr="Αποθήκευση εγγράφου ως PDF χωρίς τη χρήση plug-in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88" y="2417692"/>
            <a:ext cx="4392488" cy="311248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22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7282"/>
          </a:xfrm>
        </p:spPr>
        <p:txBody>
          <a:bodyPr/>
          <a:lstStyle/>
          <a:p>
            <a:pPr eaLnBrk="1" hangingPunct="1"/>
            <a:r>
              <a:rPr lang="el-GR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Δημιουργία προσβάσιμου </a:t>
            </a:r>
            <a:r>
              <a:rPr lang="el-GR" dirty="0" smtClean="0">
                <a:solidFill>
                  <a:srgbClr val="FFFF00"/>
                </a:solidFill>
              </a:rPr>
              <a:t>εγγράφου </a:t>
            </a:r>
            <a:r>
              <a:rPr lang="en-US" dirty="0">
                <a:solidFill>
                  <a:srgbClr val="FFFF00"/>
                </a:solidFill>
              </a:rPr>
              <a:t>PDF </a:t>
            </a:r>
            <a:r>
              <a:rPr lang="en-US" dirty="0" smtClean="0">
                <a:solidFill>
                  <a:srgbClr val="FFFF00"/>
                </a:solidFill>
              </a:rPr>
              <a:t>(3/12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l-GR" sz="54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636" y="1424264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Μετατροπή </a:t>
            </a:r>
            <a:r>
              <a:rPr lang="el-GR" sz="2400" dirty="0">
                <a:solidFill>
                  <a:srgbClr val="FFFF00"/>
                </a:solidFill>
                <a:latin typeface="Corbel" pitchFamily="34" charset="0"/>
              </a:rPr>
              <a:t>Εγγράφου σε </a:t>
            </a:r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PDF</a:t>
            </a:r>
            <a:endParaRPr lang="el-GR" sz="2400" dirty="0">
              <a:solidFill>
                <a:srgbClr val="FFFF00"/>
              </a:solidFill>
              <a:latin typeface="Corbel" pitchFamily="34" charset="0"/>
            </a:endParaRPr>
          </a:p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425249"/>
            <a:ext cx="8562812" cy="1448232"/>
          </a:xfrm>
        </p:spPr>
        <p:txBody>
          <a:bodyPr rtlCol="0">
            <a:noAutofit/>
          </a:bodyPr>
          <a:lstStyle/>
          <a:p>
            <a:pPr lvl="1"/>
            <a:r>
              <a:rPr lang="el-GR" dirty="0" smtClean="0"/>
              <a:t>Από </a:t>
            </a:r>
            <a:r>
              <a:rPr lang="el-GR" dirty="0"/>
              <a:t>το μενού Αποθήκευση ως, επιλέξτε την επιλογή </a:t>
            </a:r>
            <a:r>
              <a:rPr lang="el-GR" dirty="0" smtClean="0"/>
              <a:t>PDF (*.</a:t>
            </a:r>
            <a:r>
              <a:rPr lang="el-GR" dirty="0"/>
              <a:t>pdf) 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6" name="Εικόνα 5" descr="Επιλογή μορφής αρχείου &quot;.PDF&quot;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7632848" cy="280831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7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7282"/>
          </a:xfrm>
        </p:spPr>
        <p:txBody>
          <a:bodyPr/>
          <a:lstStyle/>
          <a:p>
            <a:pPr eaLnBrk="1" hangingPunct="1"/>
            <a:r>
              <a:rPr lang="el-GR" sz="3600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Δημιουργία προσβάσιμου </a:t>
            </a:r>
            <a:r>
              <a:rPr lang="el-GR" dirty="0" smtClean="0">
                <a:solidFill>
                  <a:srgbClr val="FFFF00"/>
                </a:solidFill>
              </a:rPr>
              <a:t>εγγράφου </a:t>
            </a:r>
            <a:r>
              <a:rPr lang="en-US" dirty="0">
                <a:solidFill>
                  <a:srgbClr val="FFFF00"/>
                </a:solidFill>
              </a:rPr>
              <a:t>PDF </a:t>
            </a:r>
            <a:r>
              <a:rPr lang="en-US" dirty="0" smtClean="0">
                <a:solidFill>
                  <a:srgbClr val="FFFF00"/>
                </a:solidFill>
              </a:rPr>
              <a:t>(4/12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412776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Μετατροπή </a:t>
            </a:r>
            <a:r>
              <a:rPr lang="el-GR" sz="2400" dirty="0">
                <a:solidFill>
                  <a:srgbClr val="FFFF00"/>
                </a:solidFill>
                <a:latin typeface="Corbel" pitchFamily="34" charset="0"/>
              </a:rPr>
              <a:t>Εγγράφου σε </a:t>
            </a:r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PDF</a:t>
            </a:r>
            <a:endParaRPr lang="el-GR" sz="2400" dirty="0">
              <a:solidFill>
                <a:srgbClr val="FFFF00"/>
              </a:solidFill>
              <a:latin typeface="Corbel" pitchFamily="34" charset="0"/>
            </a:endParaRPr>
          </a:p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6300" y="2129612"/>
            <a:ext cx="4506292" cy="4248472"/>
          </a:xfrm>
        </p:spPr>
        <p:txBody>
          <a:bodyPr rtlCol="0">
            <a:noAutofit/>
          </a:bodyPr>
          <a:lstStyle/>
          <a:p>
            <a:pPr marL="457200" lvl="1" indent="0">
              <a:buNone/>
            </a:pPr>
            <a:r>
              <a:rPr lang="el-GR" sz="2400" i="1" u="sng" dirty="0" smtClean="0"/>
              <a:t>Δεύτερος </a:t>
            </a:r>
            <a:r>
              <a:rPr lang="el-GR" sz="2400" i="1" u="sng" dirty="0"/>
              <a:t>τρόπος:</a:t>
            </a:r>
          </a:p>
          <a:p>
            <a:pPr marL="457200" lvl="1" indent="0">
              <a:buNone/>
            </a:pPr>
            <a:r>
              <a:rPr lang="el-GR" sz="2000" dirty="0"/>
              <a:t>Σε περίπτωση που επιθυμείτε να μετατρέψετε το έγγραφο σε PDF μέσω του προγράμματος </a:t>
            </a:r>
            <a:r>
              <a:rPr lang="el-GR" sz="2000" dirty="0" err="1"/>
              <a:t>Adobe</a:t>
            </a:r>
            <a:r>
              <a:rPr lang="el-GR" sz="2000" dirty="0"/>
              <a:t> </a:t>
            </a:r>
            <a:r>
              <a:rPr lang="el-GR" sz="2000" dirty="0" err="1"/>
              <a:t>Acrobat</a:t>
            </a:r>
            <a:r>
              <a:rPr lang="el-GR" sz="2000" dirty="0"/>
              <a:t> (εφόσον είναι εγκατεστημένο στον υπολογιστή σας):</a:t>
            </a:r>
          </a:p>
          <a:p>
            <a:pPr lvl="1"/>
            <a:r>
              <a:rPr lang="el-GR" sz="2000" dirty="0" smtClean="0"/>
              <a:t>Κάντε </a:t>
            </a:r>
            <a:r>
              <a:rPr lang="el-GR" sz="2000" dirty="0"/>
              <a:t>κλικ στην Καρτέλα Αρχείο. </a:t>
            </a:r>
          </a:p>
          <a:p>
            <a:pPr lvl="1"/>
            <a:r>
              <a:rPr lang="el-GR" sz="2000" dirty="0" smtClean="0"/>
              <a:t>Κάντε </a:t>
            </a:r>
            <a:r>
              <a:rPr lang="el-GR" sz="2000" dirty="0"/>
              <a:t>κλικ στην επιλογή </a:t>
            </a:r>
            <a:r>
              <a:rPr lang="el-GR" sz="2000" dirty="0" err="1"/>
              <a:t>Save</a:t>
            </a:r>
            <a:r>
              <a:rPr lang="el-GR" sz="2000" dirty="0"/>
              <a:t> </a:t>
            </a:r>
            <a:r>
              <a:rPr lang="el-GR" sz="2000" dirty="0" err="1"/>
              <a:t>as</a:t>
            </a:r>
            <a:r>
              <a:rPr lang="el-GR" sz="2000" dirty="0"/>
              <a:t> </a:t>
            </a:r>
            <a:r>
              <a:rPr lang="el-GR" sz="2000" dirty="0" err="1"/>
              <a:t>Adobe</a:t>
            </a:r>
            <a:r>
              <a:rPr lang="el-GR" sz="2000" dirty="0"/>
              <a:t> </a:t>
            </a:r>
            <a:r>
              <a:rPr lang="el-GR" sz="2000" dirty="0" smtClean="0"/>
              <a:t>PDF</a:t>
            </a:r>
            <a:r>
              <a:rPr lang="en-US" sz="2000" dirty="0" smtClean="0"/>
              <a:t>.</a:t>
            </a:r>
            <a:endParaRPr lang="el-GR" sz="2000" dirty="0"/>
          </a:p>
        </p:txBody>
      </p:sp>
      <p:pic>
        <p:nvPicPr>
          <p:cNvPr id="6" name="Εικόνα 5" descr="Αποθήκευση εγγράφου ως PDF με χρήση του προγράμματος Adobe Acrobat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161051" cy="352839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90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7282"/>
          </a:xfrm>
        </p:spPr>
        <p:txBody>
          <a:bodyPr/>
          <a:lstStyle/>
          <a:p>
            <a:pPr eaLnBrk="1" hangingPunct="1"/>
            <a:r>
              <a:rPr lang="el-GR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Δημιουργία προσβάσιμου </a:t>
            </a:r>
            <a:r>
              <a:rPr lang="el-GR" dirty="0" smtClean="0">
                <a:solidFill>
                  <a:srgbClr val="FFFF00"/>
                </a:solidFill>
              </a:rPr>
              <a:t>εγγράφου </a:t>
            </a:r>
            <a:r>
              <a:rPr lang="en-US" dirty="0">
                <a:solidFill>
                  <a:srgbClr val="FFFF00"/>
                </a:solidFill>
              </a:rPr>
              <a:t>PDF </a:t>
            </a:r>
            <a:r>
              <a:rPr lang="en-US" dirty="0" smtClean="0">
                <a:solidFill>
                  <a:srgbClr val="FFFF00"/>
                </a:solidFill>
              </a:rPr>
              <a:t>(5/12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l-GR" sz="54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636" y="1424264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Μετατροπή </a:t>
            </a:r>
            <a:r>
              <a:rPr lang="el-GR" sz="2400" dirty="0">
                <a:solidFill>
                  <a:srgbClr val="FFFF00"/>
                </a:solidFill>
                <a:latin typeface="Corbel" pitchFamily="34" charset="0"/>
              </a:rPr>
              <a:t>Εγγράφου σε </a:t>
            </a:r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PDF</a:t>
            </a:r>
            <a:endParaRPr lang="el-GR" sz="2400" dirty="0">
              <a:solidFill>
                <a:srgbClr val="FFFF00"/>
              </a:solidFill>
              <a:latin typeface="Corbel" pitchFamily="34" charset="0"/>
            </a:endParaRPr>
          </a:p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425249"/>
            <a:ext cx="8562812" cy="1448232"/>
          </a:xfrm>
        </p:spPr>
        <p:txBody>
          <a:bodyPr rtlCol="0">
            <a:noAutofit/>
          </a:bodyPr>
          <a:lstStyle/>
          <a:p>
            <a:pPr lvl="1"/>
            <a:r>
              <a:rPr lang="el-GR" dirty="0" smtClean="0"/>
              <a:t>Σε </a:t>
            </a:r>
            <a:r>
              <a:rPr lang="el-GR" dirty="0"/>
              <a:t>περίπτωση που ερωτηθείτε για μετατροπή του εγγράφου με χρήση του </a:t>
            </a:r>
            <a:r>
              <a:rPr lang="el-GR" dirty="0" err="1"/>
              <a:t>Adobe</a:t>
            </a:r>
            <a:r>
              <a:rPr lang="el-GR" dirty="0"/>
              <a:t> PDF </a:t>
            </a:r>
            <a:r>
              <a:rPr lang="el-GR" dirty="0" err="1"/>
              <a:t>Maker</a:t>
            </a:r>
            <a:r>
              <a:rPr lang="el-GR" dirty="0"/>
              <a:t>, κάντε κλικ στην επιλογή </a:t>
            </a:r>
            <a:r>
              <a:rPr lang="el-GR" dirty="0" smtClean="0"/>
              <a:t>ΟΚ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7" name="Εικόνα 6" descr="Παράθυρο ερώτησης χρήσης του Adobe PDF Maker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4077072"/>
            <a:ext cx="5904656" cy="2304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0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5404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FFFF00"/>
                </a:solidFill>
              </a:rPr>
              <a:t>Παραγωγή προσβάσιμου </a:t>
            </a:r>
            <a:r>
              <a:rPr lang="en-US" dirty="0" smtClean="0">
                <a:solidFill>
                  <a:srgbClr val="FFFF00"/>
                </a:solidFill>
              </a:rPr>
              <a:t>PDF (1/2)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829175"/>
          </a:xfrm>
        </p:spPr>
        <p:txBody>
          <a:bodyPr rtlCol="0">
            <a:normAutofit/>
          </a:bodyPr>
          <a:lstStyle/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/>
              <a:t>Παραγωγή προσβάσιμου </a:t>
            </a:r>
            <a:r>
              <a:rPr lang="en-US" b="1" dirty="0" smtClean="0"/>
              <a:t>PDF </a:t>
            </a:r>
            <a:r>
              <a:rPr lang="el-GR" b="1" dirty="0" smtClean="0"/>
              <a:t>με </a:t>
            </a:r>
            <a:r>
              <a:rPr lang="el-GR" b="1" dirty="0"/>
              <a:t>χρήση ειδικού </a:t>
            </a:r>
            <a:r>
              <a:rPr lang="el-GR" b="1" dirty="0" smtClean="0"/>
              <a:t>plug-in.  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l-GR" sz="2000" b="1" dirty="0" smtClean="0"/>
              <a:t> </a:t>
            </a:r>
            <a:r>
              <a:rPr lang="en-US" sz="1800" b="1" i="1" dirty="0" smtClean="0"/>
              <a:t>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 smtClean="0"/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/>
              <a:t>Παραγωγή προσβάσιμου </a:t>
            </a:r>
            <a:r>
              <a:rPr lang="en-US" b="1" dirty="0"/>
              <a:t>PDF </a:t>
            </a:r>
            <a:r>
              <a:rPr lang="el-GR" b="1" dirty="0"/>
              <a:t>χ</a:t>
            </a:r>
            <a:r>
              <a:rPr lang="el-GR" b="1" dirty="0" smtClean="0"/>
              <a:t>ωρίς </a:t>
            </a:r>
            <a:r>
              <a:rPr lang="el-GR" b="1" dirty="0"/>
              <a:t>τη χρήση του ειδικού </a:t>
            </a:r>
            <a:r>
              <a:rPr lang="el-GR" b="1" dirty="0" smtClean="0"/>
              <a:t>plug-in. </a:t>
            </a:r>
            <a:endParaRPr lang="el-GR" sz="20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7282"/>
          </a:xfrm>
        </p:spPr>
        <p:txBody>
          <a:bodyPr/>
          <a:lstStyle/>
          <a:p>
            <a:pPr eaLnBrk="1" hangingPunct="1"/>
            <a:r>
              <a:rPr lang="el-GR" sz="3600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Δημιουργία προσβάσιμου </a:t>
            </a:r>
            <a:r>
              <a:rPr lang="el-GR" dirty="0" smtClean="0">
                <a:solidFill>
                  <a:srgbClr val="FFFF00"/>
                </a:solidFill>
              </a:rPr>
              <a:t>εγγράφου </a:t>
            </a:r>
            <a:r>
              <a:rPr lang="en-US" dirty="0">
                <a:solidFill>
                  <a:srgbClr val="FFFF00"/>
                </a:solidFill>
              </a:rPr>
              <a:t>PDF </a:t>
            </a:r>
            <a:r>
              <a:rPr lang="en-US" dirty="0" smtClean="0">
                <a:solidFill>
                  <a:srgbClr val="FFFF00"/>
                </a:solidFill>
              </a:rPr>
              <a:t>(6/12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636" y="1424264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Μετατροπή </a:t>
            </a:r>
            <a:r>
              <a:rPr lang="el-GR" sz="2400" dirty="0">
                <a:solidFill>
                  <a:srgbClr val="FFFF00"/>
                </a:solidFill>
                <a:latin typeface="Corbel" pitchFamily="34" charset="0"/>
              </a:rPr>
              <a:t>Εγγράφου σε </a:t>
            </a:r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PDF</a:t>
            </a:r>
            <a:endParaRPr lang="el-GR" sz="2400" dirty="0">
              <a:solidFill>
                <a:srgbClr val="FFFF00"/>
              </a:solidFill>
              <a:latin typeface="Corbel" pitchFamily="34" charset="0"/>
            </a:endParaRPr>
          </a:p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425249"/>
            <a:ext cx="8562812" cy="1448232"/>
          </a:xfrm>
        </p:spPr>
        <p:txBody>
          <a:bodyPr rtlCol="0">
            <a:noAutofit/>
          </a:bodyPr>
          <a:lstStyle/>
          <a:p>
            <a:pPr marL="457200" lvl="1" indent="0">
              <a:buNone/>
            </a:pPr>
            <a:r>
              <a:rPr lang="el-GR" i="1" u="sng" dirty="0"/>
              <a:t>Εναλλακτικά:</a:t>
            </a:r>
          </a:p>
          <a:p>
            <a:pPr lvl="1"/>
            <a:r>
              <a:rPr lang="el-GR" dirty="0" smtClean="0"/>
              <a:t>Μεταβείτε </a:t>
            </a:r>
            <a:r>
              <a:rPr lang="el-GR" dirty="0"/>
              <a:t>στον φάκελο στον οποίο έχετε αποθηκεύσει το έγγραφο σε μορφή </a:t>
            </a:r>
            <a:r>
              <a:rPr lang="el-GR" dirty="0" smtClean="0"/>
              <a:t>Word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 </a:t>
            </a:r>
            <a:r>
              <a:rPr lang="el-GR" dirty="0"/>
              <a:t>κάντε δεξί κλικ πάνω στο όνομα του </a:t>
            </a:r>
            <a:r>
              <a:rPr lang="el-GR" dirty="0" smtClean="0"/>
              <a:t>αρχείου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κάντε </a:t>
            </a:r>
            <a:r>
              <a:rPr lang="el-GR" dirty="0"/>
              <a:t>κλικ στην επιλογή </a:t>
            </a:r>
            <a:r>
              <a:rPr lang="el-GR" dirty="0" err="1"/>
              <a:t>Convert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Adobe</a:t>
            </a:r>
            <a:r>
              <a:rPr lang="el-GR" dirty="0"/>
              <a:t> PDF.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4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7282"/>
          </a:xfrm>
        </p:spPr>
        <p:txBody>
          <a:bodyPr/>
          <a:lstStyle/>
          <a:p>
            <a:pPr eaLnBrk="1" hangingPunct="1"/>
            <a:r>
              <a:rPr lang="el-GR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Δημιουργία προσβάσιμου </a:t>
            </a:r>
            <a:r>
              <a:rPr lang="el-GR" dirty="0" smtClean="0">
                <a:solidFill>
                  <a:srgbClr val="FFFF00"/>
                </a:solidFill>
              </a:rPr>
              <a:t>εγγράφου </a:t>
            </a:r>
            <a:r>
              <a:rPr lang="en-US" dirty="0">
                <a:solidFill>
                  <a:srgbClr val="FFFF00"/>
                </a:solidFill>
              </a:rPr>
              <a:t>PDF </a:t>
            </a:r>
            <a:r>
              <a:rPr lang="en-US" dirty="0" smtClean="0">
                <a:solidFill>
                  <a:srgbClr val="FFFF00"/>
                </a:solidFill>
              </a:rPr>
              <a:t>(7/12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l-GR" sz="54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636" y="14242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Έλεγχος </a:t>
            </a:r>
            <a:r>
              <a:rPr lang="el-GR" sz="2400" dirty="0">
                <a:solidFill>
                  <a:srgbClr val="FFFF00"/>
                </a:solidFill>
                <a:latin typeface="Corbel" pitchFamily="34" charset="0"/>
              </a:rPr>
              <a:t>Βαθμού Προσβασιμότητας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252536" y="2425249"/>
            <a:ext cx="9145016" cy="1448232"/>
          </a:xfrm>
        </p:spPr>
        <p:txBody>
          <a:bodyPr rtlCol="0">
            <a:noAutofit/>
          </a:bodyPr>
          <a:lstStyle/>
          <a:p>
            <a:pPr marL="457200" lvl="1" indent="0">
              <a:buNone/>
            </a:pPr>
            <a:r>
              <a:rPr lang="el-GR" dirty="0" smtClean="0"/>
              <a:t>Σε </a:t>
            </a:r>
            <a:r>
              <a:rPr lang="el-GR" dirty="0"/>
              <a:t>περίπτωση θέλετε να ελέγξετε το βαθμό προσβασιμότητας του </a:t>
            </a:r>
            <a:r>
              <a:rPr lang="en-US" dirty="0"/>
              <a:t>PDF </a:t>
            </a:r>
            <a:r>
              <a:rPr lang="el-GR" dirty="0"/>
              <a:t>έγγραφου σας, ακολουθείστε τα παρακάτω βήματα:</a:t>
            </a:r>
          </a:p>
          <a:p>
            <a:pPr lvl="1"/>
            <a:r>
              <a:rPr lang="el-GR" dirty="0" smtClean="0"/>
              <a:t>Κάντε </a:t>
            </a:r>
            <a:r>
              <a:rPr lang="el-GR" dirty="0"/>
              <a:t>κλικ στον παρακάτω σύνδεσμο : </a:t>
            </a:r>
            <a:r>
              <a:rPr lang="el-GR" dirty="0">
                <a:hlinkClick r:id="rId3" tooltip="Σύνδεσμος λήψης προγράμματος PAC-PDF Accessibility Checker"/>
              </a:rPr>
              <a:t>http://access.uoa.gr/ATHENA/gre/pages/download/261</a:t>
            </a:r>
            <a:r>
              <a:rPr lang="el-GR" dirty="0"/>
              <a:t> </a:t>
            </a:r>
          </a:p>
          <a:p>
            <a:pPr lvl="1" algn="just"/>
            <a:r>
              <a:rPr lang="el-GR" dirty="0" smtClean="0"/>
              <a:t>Κατεβάστε </a:t>
            </a:r>
            <a:r>
              <a:rPr lang="el-GR" dirty="0"/>
              <a:t>το «PAC-PDF Accessibility </a:t>
            </a:r>
            <a:r>
              <a:rPr lang="en-US" dirty="0" err="1"/>
              <a:t>C</a:t>
            </a:r>
            <a:r>
              <a:rPr lang="el-GR" dirty="0" err="1" smtClean="0"/>
              <a:t>hecker</a:t>
            </a:r>
            <a:r>
              <a:rPr lang="el-GR" dirty="0" smtClean="0"/>
              <a:t>»</a:t>
            </a:r>
            <a:r>
              <a:rPr lang="en-US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3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7282"/>
          </a:xfrm>
        </p:spPr>
        <p:txBody>
          <a:bodyPr/>
          <a:lstStyle/>
          <a:p>
            <a:pPr eaLnBrk="1" hangingPunct="1"/>
            <a:r>
              <a:rPr lang="el-GR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Δημιουργία προσβάσιμου </a:t>
            </a:r>
            <a:r>
              <a:rPr lang="el-GR" dirty="0" smtClean="0">
                <a:solidFill>
                  <a:srgbClr val="FFFF00"/>
                </a:solidFill>
              </a:rPr>
              <a:t>εγγράφου </a:t>
            </a:r>
            <a:r>
              <a:rPr lang="en-US" dirty="0">
                <a:solidFill>
                  <a:srgbClr val="FFFF00"/>
                </a:solidFill>
              </a:rPr>
              <a:t>PDF </a:t>
            </a:r>
            <a:r>
              <a:rPr lang="en-US" dirty="0" smtClean="0">
                <a:solidFill>
                  <a:srgbClr val="FFFF00"/>
                </a:solidFill>
              </a:rPr>
              <a:t>(8/12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636" y="14242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Έλεγχος </a:t>
            </a:r>
            <a:r>
              <a:rPr lang="el-GR" sz="2400" dirty="0">
                <a:solidFill>
                  <a:srgbClr val="FFFF00"/>
                </a:solidFill>
                <a:latin typeface="Corbel" pitchFamily="34" charset="0"/>
              </a:rPr>
              <a:t>Βαθμού Προσβασιμότητας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425249"/>
            <a:ext cx="9144000" cy="1448232"/>
          </a:xfrm>
        </p:spPr>
        <p:txBody>
          <a:bodyPr rtlCol="0">
            <a:noAutofit/>
          </a:bodyPr>
          <a:lstStyle/>
          <a:p>
            <a:pPr lvl="1" algn="just"/>
            <a:r>
              <a:rPr lang="el-GR" dirty="0" smtClean="0"/>
              <a:t>Αποσυμπιέστε </a:t>
            </a:r>
            <a:r>
              <a:rPr lang="el-GR" dirty="0"/>
              <a:t>το αρχείο σε φάκελο της επιλογής </a:t>
            </a:r>
            <a:r>
              <a:rPr lang="el-GR" dirty="0" smtClean="0"/>
              <a:t>σας</a:t>
            </a:r>
            <a:r>
              <a:rPr lang="en-US" dirty="0" smtClean="0"/>
              <a:t>.</a:t>
            </a:r>
            <a:endParaRPr lang="el-GR" dirty="0"/>
          </a:p>
          <a:p>
            <a:pPr lvl="1" algn="just"/>
            <a:r>
              <a:rPr lang="el-GR" dirty="0"/>
              <a:t>Κάντε διπλό κλικ στο εκτελέσιμο αρχείο </a:t>
            </a:r>
            <a:r>
              <a:rPr lang="el-GR" dirty="0" err="1" smtClean="0"/>
              <a:t>PAC.exe</a:t>
            </a:r>
            <a:r>
              <a:rPr lang="en-US" dirty="0" smtClean="0"/>
              <a:t> .</a:t>
            </a:r>
            <a:endParaRPr lang="el-GR" dirty="0" smtClean="0"/>
          </a:p>
          <a:p>
            <a:pPr lvl="1" algn="just"/>
            <a:endParaRPr lang="el-GR" dirty="0"/>
          </a:p>
          <a:p>
            <a:pPr marL="457200" lvl="1" indent="0" algn="just">
              <a:buNone/>
            </a:pPr>
            <a:r>
              <a:rPr lang="el-GR" i="1" u="sng" dirty="0"/>
              <a:t>Σημείωση</a:t>
            </a:r>
            <a:r>
              <a:rPr lang="el-GR" dirty="0"/>
              <a:t>: Είναι απαραίτητο να έχετε στον ίδιο φάκελο τα αρχεία </a:t>
            </a:r>
            <a:r>
              <a:rPr lang="el-GR" dirty="0" err="1"/>
              <a:t>PAC.exe</a:t>
            </a:r>
            <a:r>
              <a:rPr lang="el-GR" dirty="0"/>
              <a:t> και </a:t>
            </a:r>
            <a:r>
              <a:rPr lang="el-GR" dirty="0" err="1" smtClean="0"/>
              <a:t>paclib.dll</a:t>
            </a:r>
            <a:r>
              <a:rPr lang="en-US" dirty="0"/>
              <a:t> 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pPr marL="457200" lvl="1" indent="0" algn="just">
              <a:buNone/>
            </a:pP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7282"/>
          </a:xfrm>
        </p:spPr>
        <p:txBody>
          <a:bodyPr/>
          <a:lstStyle/>
          <a:p>
            <a:pPr eaLnBrk="1" hangingPunct="1"/>
            <a:r>
              <a:rPr lang="el-GR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Δημιουργία προσβάσιμου </a:t>
            </a:r>
            <a:r>
              <a:rPr lang="el-GR" dirty="0" smtClean="0">
                <a:solidFill>
                  <a:srgbClr val="FFFF00"/>
                </a:solidFill>
              </a:rPr>
              <a:t>εγγράφου </a:t>
            </a:r>
            <a:r>
              <a:rPr lang="en-US" dirty="0">
                <a:solidFill>
                  <a:srgbClr val="FFFF00"/>
                </a:solidFill>
              </a:rPr>
              <a:t>PDF </a:t>
            </a:r>
            <a:r>
              <a:rPr lang="en-US" dirty="0" smtClean="0">
                <a:solidFill>
                  <a:srgbClr val="FFFF00"/>
                </a:solidFill>
              </a:rPr>
              <a:t>(9/12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636" y="14242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Έλεγχος </a:t>
            </a:r>
            <a:r>
              <a:rPr lang="el-GR" sz="2400" dirty="0">
                <a:solidFill>
                  <a:srgbClr val="FFFF00"/>
                </a:solidFill>
                <a:latin typeface="Corbel" pitchFamily="34" charset="0"/>
              </a:rPr>
              <a:t>Βαθμού Προσβασιμότητας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425249"/>
            <a:ext cx="4536504" cy="4172103"/>
          </a:xfrm>
        </p:spPr>
        <p:txBody>
          <a:bodyPr rtlCol="0">
            <a:noAutofit/>
          </a:bodyPr>
          <a:lstStyle/>
          <a:p>
            <a:pPr lvl="1"/>
            <a:r>
              <a:rPr lang="el-GR" dirty="0"/>
              <a:t>Στο παράθυρο που θα εμφανιστεί κάντε κλικ στην επιλογή </a:t>
            </a:r>
            <a:r>
              <a:rPr lang="el-GR" dirty="0" err="1" smtClean="0"/>
              <a:t>Browse</a:t>
            </a:r>
            <a:r>
              <a:rPr lang="en-US" dirty="0" smtClean="0"/>
              <a:t>.</a:t>
            </a:r>
            <a:endParaRPr lang="el-GR" dirty="0"/>
          </a:p>
          <a:p>
            <a:pPr marL="457200" lvl="1" indent="0" algn="just">
              <a:buNone/>
            </a:pPr>
            <a:endParaRPr lang="el-GR" dirty="0"/>
          </a:p>
          <a:p>
            <a:pPr marL="457200" lvl="1" indent="0" algn="just">
              <a:buNone/>
            </a:pPr>
            <a:endParaRPr lang="el-GR" dirty="0"/>
          </a:p>
        </p:txBody>
      </p:sp>
      <p:pic>
        <p:nvPicPr>
          <p:cNvPr id="5" name="Εικόνα 4" descr="PDF Accessibility Checker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2060848"/>
            <a:ext cx="3895328" cy="4692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9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7282"/>
          </a:xfrm>
        </p:spPr>
        <p:txBody>
          <a:bodyPr/>
          <a:lstStyle/>
          <a:p>
            <a:pPr eaLnBrk="1" hangingPunct="1"/>
            <a:r>
              <a:rPr lang="el-GR" sz="3600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Δημιουργία προσβάσιμου </a:t>
            </a:r>
            <a:r>
              <a:rPr lang="el-GR" dirty="0" smtClean="0">
                <a:solidFill>
                  <a:srgbClr val="FFFF00"/>
                </a:solidFill>
              </a:rPr>
              <a:t>εγγράφου </a:t>
            </a:r>
            <a:r>
              <a:rPr lang="en-US" dirty="0">
                <a:solidFill>
                  <a:srgbClr val="FFFF00"/>
                </a:solidFill>
              </a:rPr>
              <a:t>PDF (</a:t>
            </a:r>
            <a:r>
              <a:rPr lang="en-US" dirty="0" smtClean="0">
                <a:solidFill>
                  <a:srgbClr val="FFFF00"/>
                </a:solidFill>
              </a:rPr>
              <a:t>10/12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636" y="14242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Έλεγχος </a:t>
            </a:r>
            <a:r>
              <a:rPr lang="el-GR" sz="2400" dirty="0">
                <a:solidFill>
                  <a:srgbClr val="FFFF00"/>
                </a:solidFill>
                <a:latin typeface="Corbel" pitchFamily="34" charset="0"/>
              </a:rPr>
              <a:t>Βαθμού Προσβασιμότητας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324544" y="2425249"/>
            <a:ext cx="5112568" cy="4172103"/>
          </a:xfrm>
        </p:spPr>
        <p:txBody>
          <a:bodyPr rtlCol="0">
            <a:noAutofit/>
          </a:bodyPr>
          <a:lstStyle/>
          <a:p>
            <a:pPr lvl="1"/>
            <a:r>
              <a:rPr lang="el-GR" dirty="0" smtClean="0"/>
              <a:t>Επιλέξτε </a:t>
            </a:r>
            <a:r>
              <a:rPr lang="el-GR" dirty="0"/>
              <a:t>το έγγραφο PDF στο οποίο επιθυμείτε να γίνει έλεγχος </a:t>
            </a:r>
            <a:r>
              <a:rPr lang="el-GR" dirty="0" smtClean="0"/>
              <a:t>προσβασιμότητας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κάντε </a:t>
            </a:r>
            <a:r>
              <a:rPr lang="el-GR" dirty="0"/>
              <a:t>κλικ στην επιλογή </a:t>
            </a:r>
            <a:r>
              <a:rPr lang="el-GR" dirty="0" err="1"/>
              <a:t>Open</a:t>
            </a:r>
            <a:r>
              <a:rPr lang="el-GR" dirty="0"/>
              <a:t>.</a:t>
            </a:r>
          </a:p>
          <a:p>
            <a:pPr lvl="1"/>
            <a:r>
              <a:rPr lang="el-GR" dirty="0" smtClean="0"/>
              <a:t>Κάντε </a:t>
            </a:r>
            <a:r>
              <a:rPr lang="el-GR" dirty="0"/>
              <a:t>κλικ στην επιλογή </a:t>
            </a:r>
            <a:r>
              <a:rPr lang="el-GR" dirty="0" err="1"/>
              <a:t>Start</a:t>
            </a:r>
            <a:r>
              <a:rPr lang="el-GR" dirty="0"/>
              <a:t> </a:t>
            </a:r>
            <a:r>
              <a:rPr lang="el-GR" dirty="0" err="1" smtClean="0"/>
              <a:t>Check</a:t>
            </a:r>
            <a:r>
              <a:rPr lang="en-US" dirty="0" smtClean="0"/>
              <a:t>.</a:t>
            </a:r>
            <a:endParaRPr lang="el-GR" dirty="0"/>
          </a:p>
          <a:p>
            <a:pPr lvl="1" algn="just"/>
            <a:endParaRPr lang="el-GR" dirty="0" smtClean="0"/>
          </a:p>
          <a:p>
            <a:pPr marL="457200" lvl="1" indent="0" algn="just">
              <a:buNone/>
            </a:pPr>
            <a:endParaRPr lang="el-GR" dirty="0"/>
          </a:p>
          <a:p>
            <a:pPr marL="457200" lvl="1" indent="0" algn="just">
              <a:buNone/>
            </a:pPr>
            <a:endParaRPr lang="el-GR" dirty="0"/>
          </a:p>
        </p:txBody>
      </p:sp>
      <p:pic>
        <p:nvPicPr>
          <p:cNvPr id="6" name="Εικόνα 5" descr="Εκκίνηση ελέγχου προσβασιμότητας με την επιλογή Start Check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2204864"/>
            <a:ext cx="4046240" cy="4531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84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7282"/>
          </a:xfrm>
        </p:spPr>
        <p:txBody>
          <a:bodyPr/>
          <a:lstStyle/>
          <a:p>
            <a:pPr eaLnBrk="1" hangingPunct="1"/>
            <a:r>
              <a:rPr lang="el-GR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Δημιουργία προσβάσιμου </a:t>
            </a:r>
            <a:r>
              <a:rPr lang="el-GR" dirty="0" smtClean="0">
                <a:solidFill>
                  <a:srgbClr val="FFFF00"/>
                </a:solidFill>
              </a:rPr>
              <a:t>εγγράφου </a:t>
            </a:r>
            <a:r>
              <a:rPr lang="en-US" dirty="0">
                <a:solidFill>
                  <a:srgbClr val="FFFF00"/>
                </a:solidFill>
              </a:rPr>
              <a:t>PDF (</a:t>
            </a:r>
            <a:r>
              <a:rPr lang="en-US" dirty="0" smtClean="0">
                <a:solidFill>
                  <a:srgbClr val="FFFF00"/>
                </a:solidFill>
              </a:rPr>
              <a:t>11/12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l-GR" sz="54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636" y="14242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Έλεγχος </a:t>
            </a:r>
            <a:r>
              <a:rPr lang="el-GR" sz="2400" dirty="0">
                <a:solidFill>
                  <a:srgbClr val="FFFF00"/>
                </a:solidFill>
                <a:latin typeface="Corbel" pitchFamily="34" charset="0"/>
              </a:rPr>
              <a:t>Βαθμού Προσβασιμότητας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396552" y="2425249"/>
            <a:ext cx="5328592" cy="4172103"/>
          </a:xfrm>
        </p:spPr>
        <p:txBody>
          <a:bodyPr rtlCol="0">
            <a:noAutofit/>
          </a:bodyPr>
          <a:lstStyle/>
          <a:p>
            <a:pPr lvl="1"/>
            <a:r>
              <a:rPr lang="el-GR" sz="2400" dirty="0" smtClean="0"/>
              <a:t>Μετά </a:t>
            </a:r>
            <a:r>
              <a:rPr lang="el-GR" sz="2400" dirty="0"/>
              <a:t>την ολοκλήρωση του ελέγχου προσβασιμότητας, κάντε κλικ στην επιλογή </a:t>
            </a:r>
            <a:r>
              <a:rPr lang="el-GR" sz="2400" dirty="0" err="1"/>
              <a:t>Report</a:t>
            </a:r>
            <a:r>
              <a:rPr lang="el-GR" sz="2400" dirty="0"/>
              <a:t> όπου παρουσιάζεται μία ολοκληρωμένη αναλυτική αναφορά σχετικά με την προσβασιμότητα του PDF </a:t>
            </a:r>
            <a:r>
              <a:rPr lang="el-GR" sz="2400" dirty="0" smtClean="0"/>
              <a:t>εγγράφου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457200" lvl="1" indent="0" algn="just">
              <a:buNone/>
            </a:pPr>
            <a:endParaRPr lang="el-GR" dirty="0"/>
          </a:p>
          <a:p>
            <a:pPr marL="457200" lvl="1" indent="0" algn="just">
              <a:buNone/>
            </a:pPr>
            <a:endParaRPr lang="el-GR" dirty="0"/>
          </a:p>
        </p:txBody>
      </p:sp>
      <p:pic>
        <p:nvPicPr>
          <p:cNvPr id="7" name="Εικόνα 6" descr="Επιλογή Report για την εμφάνιση της αναφοράς προβλημάτων προσβασιμότητας στο έγγραφο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2060847"/>
            <a:ext cx="4046240" cy="4652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9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7282"/>
          </a:xfrm>
        </p:spPr>
        <p:txBody>
          <a:bodyPr/>
          <a:lstStyle/>
          <a:p>
            <a:pPr eaLnBrk="1" hangingPunct="1"/>
            <a:r>
              <a:rPr lang="el-GR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Δημιουργία προσβάσιμου </a:t>
            </a:r>
            <a:r>
              <a:rPr lang="el-GR" dirty="0" smtClean="0">
                <a:solidFill>
                  <a:srgbClr val="FFFF00"/>
                </a:solidFill>
              </a:rPr>
              <a:t>εγγράφου </a:t>
            </a:r>
            <a:r>
              <a:rPr lang="en-US" dirty="0">
                <a:solidFill>
                  <a:srgbClr val="FFFF00"/>
                </a:solidFill>
              </a:rPr>
              <a:t>PDF (</a:t>
            </a:r>
            <a:r>
              <a:rPr lang="en-US" dirty="0" smtClean="0">
                <a:solidFill>
                  <a:srgbClr val="FFFF00"/>
                </a:solidFill>
              </a:rPr>
              <a:t>12/12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636" y="14242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l-GR" sz="2400" dirty="0" smtClean="0">
                <a:solidFill>
                  <a:srgbClr val="FFFF00"/>
                </a:solidFill>
                <a:latin typeface="Corbel" pitchFamily="34" charset="0"/>
              </a:rPr>
              <a:t>Έλεγχος </a:t>
            </a:r>
            <a:r>
              <a:rPr lang="el-GR" sz="2400" dirty="0">
                <a:solidFill>
                  <a:srgbClr val="FFFF00"/>
                </a:solidFill>
                <a:latin typeface="Corbel" pitchFamily="34" charset="0"/>
              </a:rPr>
              <a:t>Βαθμού Προσβασιμότητας</a:t>
            </a:r>
            <a:endParaRPr lang="el-GR" dirty="0">
              <a:latin typeface="Corbe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324544" y="2204864"/>
            <a:ext cx="4464496" cy="4464496"/>
          </a:xfrm>
        </p:spPr>
        <p:txBody>
          <a:bodyPr rtlCol="0">
            <a:noAutofit/>
          </a:bodyPr>
          <a:lstStyle/>
          <a:p>
            <a:pPr marL="457200" lvl="1" indent="0">
              <a:buNone/>
            </a:pPr>
            <a:r>
              <a:rPr lang="el-GR" sz="2200" dirty="0" smtClean="0"/>
              <a:t>Οι </a:t>
            </a:r>
            <a:r>
              <a:rPr lang="el-GR" sz="2200" dirty="0"/>
              <a:t>συνδέσεις που περιλαμβάνονται καθιστούν δυνατή την εύκολη πλοήγηση μέσα στην αναλυτική αναφορά</a:t>
            </a:r>
            <a:r>
              <a:rPr lang="el-GR" sz="2200" dirty="0" smtClean="0"/>
              <a:t>.</a:t>
            </a:r>
          </a:p>
          <a:p>
            <a:pPr marL="457200" lvl="1" indent="0">
              <a:buNone/>
            </a:pPr>
            <a:endParaRPr lang="el-GR" sz="2200" dirty="0" smtClean="0"/>
          </a:p>
          <a:p>
            <a:pPr marL="457200" lvl="1" indent="0">
              <a:buNone/>
            </a:pPr>
            <a:r>
              <a:rPr lang="el-GR" sz="2200" dirty="0" smtClean="0"/>
              <a:t> </a:t>
            </a:r>
            <a:r>
              <a:rPr lang="el-GR" sz="2200" dirty="0"/>
              <a:t>Κάνοντας κλικ στα συνδεδεμένα μηνύματα λάθους, θα εμφανιστεί στην οθόνη το έγγραφό σας, όπου θα είναι εμφανής η πιο πιθανή τοποθεσία του </a:t>
            </a:r>
            <a:r>
              <a:rPr lang="el-GR" sz="2200" dirty="0" smtClean="0"/>
              <a:t>λάθους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  <a:endParaRPr lang="el-GR" sz="2200" dirty="0"/>
          </a:p>
        </p:txBody>
      </p:sp>
      <p:pic>
        <p:nvPicPr>
          <p:cNvPr id="6" name="Εικόνα 5" descr="Συνδεδεμένα μηνύματα λάθους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968" y="2348880"/>
            <a:ext cx="4694312" cy="4176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9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Κεντρικό Μητρώο Ελληνικών Ανοικτών Μαθημάτων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έργο “</a:t>
            </a:r>
            <a:r>
              <a:rPr lang="el-GR" sz="2000" b="1" dirty="0"/>
              <a:t>Κεντρικό Μητρώο Ελληνικών Ανοικτών Μαθημάτων</a:t>
            </a:r>
            <a:r>
              <a:rPr lang="el-GR" sz="2000" dirty="0"/>
              <a:t>”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  <p:pic>
        <p:nvPicPr>
          <p:cNvPr id="7" name="Εικόνα 6" descr="Περιγραφή: Άδειες χρήσης Creative Comm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79370"/>
            <a:ext cx="1247775" cy="43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2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2989580"/>
            <a:ext cx="4936192" cy="1231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5404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FFFF00"/>
                </a:solidFill>
              </a:rPr>
              <a:t>Παραγωγή προσβάσιμου </a:t>
            </a:r>
            <a:r>
              <a:rPr lang="en-US" dirty="0" smtClean="0">
                <a:solidFill>
                  <a:srgbClr val="FFFF00"/>
                </a:solidFill>
              </a:rPr>
              <a:t>PDF (2/2)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3240359"/>
          </a:xfrm>
        </p:spPr>
        <p:txBody>
          <a:bodyPr rtlCol="0">
            <a:normAutofit fontScale="62500" lnSpcReduction="20000"/>
          </a:bodyPr>
          <a:lstStyle/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 smtClean="0"/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/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 smtClean="0"/>
          </a:p>
          <a:p>
            <a:pPr marL="0" lv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l-GR" sz="5800" b="1" dirty="0"/>
              <a:t>Παραγωγή προσβάσιμου </a:t>
            </a:r>
            <a:r>
              <a:rPr lang="en-US" sz="5800" b="1" dirty="0"/>
              <a:t>PDF </a:t>
            </a:r>
            <a:r>
              <a:rPr lang="el-GR" sz="5800" b="1" dirty="0" smtClean="0"/>
              <a:t>με</a:t>
            </a:r>
            <a:r>
              <a:rPr lang="el-GR" sz="6400" b="1" dirty="0" smtClean="0"/>
              <a:t> </a:t>
            </a:r>
            <a:r>
              <a:rPr lang="el-GR" sz="6400" b="1" dirty="0"/>
              <a:t>χρήση ειδικού </a:t>
            </a:r>
            <a:r>
              <a:rPr lang="el-GR" sz="6400" b="1" dirty="0" smtClean="0"/>
              <a:t>plug-in  </a:t>
            </a:r>
          </a:p>
          <a:p>
            <a:pPr marL="0" lvl="0" indent="0" algn="ctr" eaLnBrk="1" fontAlgn="auto" hangingPunct="1">
              <a:spcAft>
                <a:spcPts val="0"/>
              </a:spcAft>
              <a:buNone/>
              <a:defRPr/>
            </a:pPr>
            <a:endParaRPr lang="el-GR" sz="5700" b="1" dirty="0" smtClean="0"/>
          </a:p>
          <a:p>
            <a:pPr marL="0" lv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l-GR" sz="5100" dirty="0" smtClean="0"/>
              <a:t>ZHAW </a:t>
            </a:r>
            <a:r>
              <a:rPr lang="el-GR" sz="5100" dirty="0"/>
              <a:t>PowerPoint </a:t>
            </a:r>
            <a:r>
              <a:rPr lang="el-GR" sz="5100" dirty="0" err="1"/>
              <a:t>and</a:t>
            </a:r>
            <a:r>
              <a:rPr lang="el-GR" sz="5100" dirty="0"/>
              <a:t> Word </a:t>
            </a:r>
            <a:r>
              <a:rPr lang="el-GR" sz="5100" dirty="0" smtClean="0"/>
              <a:t>Accessibility</a:t>
            </a:r>
            <a:endParaRPr lang="en-US" sz="51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 smtClean="0"/>
              <a:t>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12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78098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FFFF00"/>
                </a:solidFill>
              </a:rPr>
              <a:t>ZHAW PowerPoint </a:t>
            </a:r>
            <a:r>
              <a:rPr lang="el-GR" dirty="0" err="1" smtClean="0">
                <a:solidFill>
                  <a:srgbClr val="FFFF00"/>
                </a:solidFill>
              </a:rPr>
              <a:t>and</a:t>
            </a:r>
            <a:r>
              <a:rPr lang="el-GR" dirty="0" smtClean="0">
                <a:solidFill>
                  <a:srgbClr val="FFFF00"/>
                </a:solidFill>
              </a:rPr>
              <a:t> Word Accessibility </a:t>
            </a:r>
            <a:r>
              <a:rPr lang="en-US" dirty="0" smtClean="0">
                <a:solidFill>
                  <a:srgbClr val="FFFF00"/>
                </a:solidFill>
              </a:rPr>
              <a:t>plugin (1/19)</a:t>
            </a:r>
            <a:endParaRPr lang="el-GR" dirty="0" smtClean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68760"/>
            <a:ext cx="8678168" cy="4525963"/>
          </a:xfrm>
        </p:spPr>
        <p:txBody>
          <a:bodyPr rtlCol="0">
            <a:normAutofit lnSpcReduction="10000"/>
          </a:bodyPr>
          <a:lstStyle/>
          <a:p>
            <a:r>
              <a:rPr lang="el-GR" dirty="0" smtClean="0"/>
              <a:t>χρησιμοποιείται </a:t>
            </a:r>
            <a:r>
              <a:rPr lang="el-GR" dirty="0"/>
              <a:t>ως plug-in στις εφαρμογές MS Word 2010 και MS PowerPoint </a:t>
            </a:r>
            <a:r>
              <a:rPr lang="el-GR" dirty="0" smtClean="0"/>
              <a:t>2010. 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εξετάζει </a:t>
            </a:r>
            <a:r>
              <a:rPr lang="el-GR" dirty="0"/>
              <a:t>το έγγραφό σας για ένα σύνολο πιθανών προβλημάτων, που ενδέχεται να αντιμετωπίσουν τα άτομα με </a:t>
            </a:r>
            <a:r>
              <a:rPr lang="el-GR" dirty="0" smtClean="0"/>
              <a:t>αναπηρία. 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δημιουργεί </a:t>
            </a:r>
            <a:r>
              <a:rPr lang="el-GR" dirty="0"/>
              <a:t>αντίστοιχα προσβάσιμα αρχεία </a:t>
            </a:r>
            <a:r>
              <a:rPr lang="el-GR" dirty="0" smtClean="0"/>
              <a:t>PDF.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78098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Accessibility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plugin (2/19)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925144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Κάθε πρόβλημα ταξινομείται σε μία από τις εξής κατηγορίες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  <a:p>
            <a:pPr lvl="0"/>
            <a:r>
              <a:rPr lang="en-US" b="1" dirty="0" smtClean="0"/>
              <a:t>Accessibility </a:t>
            </a:r>
            <a:r>
              <a:rPr lang="en-US" b="1" dirty="0"/>
              <a:t>Issue</a:t>
            </a:r>
            <a:r>
              <a:rPr lang="el-GR" dirty="0"/>
              <a:t>: </a:t>
            </a:r>
            <a:r>
              <a:rPr lang="el-GR" dirty="0" smtClean="0"/>
              <a:t>Υπάρχει σφάλμα προσβασιμότητας σε συγκεκριμένο σημείο </a:t>
            </a:r>
            <a:r>
              <a:rPr lang="el-GR" dirty="0" err="1" smtClean="0"/>
              <a:t>περιεχομένου,που</a:t>
            </a:r>
            <a:r>
              <a:rPr lang="el-GR" dirty="0" smtClean="0"/>
              <a:t> </a:t>
            </a:r>
            <a:r>
              <a:rPr lang="el-GR" dirty="0"/>
              <a:t>είναι πολύ δύσκολο ή αδύνατο να γίνει αντιληπτό από άτομα με αναπηρία</a:t>
            </a:r>
            <a:r>
              <a:rPr lang="el-GR" dirty="0" smtClean="0"/>
              <a:t>.</a:t>
            </a:r>
            <a:endParaRPr lang="en-US" dirty="0" smtClean="0"/>
          </a:p>
          <a:p>
            <a:pPr lvl="0"/>
            <a:endParaRPr lang="el-GR" dirty="0"/>
          </a:p>
          <a:p>
            <a:pPr lvl="0"/>
            <a:r>
              <a:rPr lang="en-US" b="1" dirty="0"/>
              <a:t>Warning</a:t>
            </a:r>
            <a:r>
              <a:rPr lang="el-GR" dirty="0"/>
              <a:t>: Μια προειδοποίηση προσβασιμότητας δίνεται σε περιεχόμενο, το οποίο στις περισσότερες, αλλά όχι σε όλες, τις περιπτώσεις καθιστά πολύ δύσκολο να γίνει αντιληπτό από άτομα με αναπηρία</a:t>
            </a:r>
            <a:r>
              <a:rPr lang="el-GR" dirty="0" smtClean="0"/>
              <a:t>.</a:t>
            </a:r>
            <a:endParaRPr lang="en-US" dirty="0" smtClean="0"/>
          </a:p>
          <a:p>
            <a:pPr lvl="0"/>
            <a:endParaRPr lang="el-GR" dirty="0"/>
          </a:p>
          <a:p>
            <a:pPr lvl="0"/>
            <a:r>
              <a:rPr lang="en-US" b="1" dirty="0"/>
              <a:t>Question</a:t>
            </a:r>
            <a:r>
              <a:rPr lang="el-GR" dirty="0"/>
              <a:t>: Ερώτημα προσβασιμότητας δίνεται σε περιεχόμενο, το οποίο ίσως και να μην γινόταν αντιληπτό  από άτομα με </a:t>
            </a:r>
            <a:r>
              <a:rPr lang="el-GR" dirty="0" smtClean="0"/>
              <a:t>αναπηρία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8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7282"/>
          </a:xfrm>
        </p:spPr>
        <p:txBody>
          <a:bodyPr/>
          <a:lstStyle/>
          <a:p>
            <a:pPr eaLnBrk="1" hangingPunct="1"/>
            <a:r>
              <a:rPr lang="el-GR" sz="4000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Accessibility</a:t>
            </a:r>
            <a:r>
              <a:rPr lang="en-US" dirty="0">
                <a:solidFill>
                  <a:srgbClr val="FFFF00"/>
                </a:solidFill>
              </a:rPr>
              <a:t> plugin </a:t>
            </a:r>
            <a:r>
              <a:rPr lang="en-US" dirty="0" smtClean="0">
                <a:solidFill>
                  <a:srgbClr val="FFFF00"/>
                </a:solidFill>
              </a:rPr>
              <a:t>(3/19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180528" y="1268760"/>
            <a:ext cx="9145016" cy="5400600"/>
          </a:xfrm>
        </p:spPr>
        <p:txBody>
          <a:bodyPr rtlCol="0">
            <a:normAutofit fontScale="77500" lnSpcReduction="20000"/>
          </a:bodyPr>
          <a:lstStyle/>
          <a:p>
            <a:pPr marL="0" indent="0" algn="ctr">
              <a:buNone/>
            </a:pPr>
            <a:r>
              <a:rPr lang="el-GR" sz="3000" b="1" dirty="0">
                <a:solidFill>
                  <a:srgbClr val="FFFF00"/>
                </a:solidFill>
              </a:rPr>
              <a:t>Οδηγίες Εγκατάστασης </a:t>
            </a:r>
            <a:r>
              <a:rPr lang="en-US" sz="3000" b="1" dirty="0">
                <a:solidFill>
                  <a:srgbClr val="FFFF00"/>
                </a:solidFill>
              </a:rPr>
              <a:t>plug</a:t>
            </a:r>
            <a:r>
              <a:rPr lang="el-GR" sz="3000" b="1" dirty="0">
                <a:solidFill>
                  <a:srgbClr val="FFFF00"/>
                </a:solidFill>
              </a:rPr>
              <a:t>-</a:t>
            </a:r>
            <a:r>
              <a:rPr lang="en-US" sz="3000" b="1" dirty="0">
                <a:solidFill>
                  <a:srgbClr val="FFFF00"/>
                </a:solidFill>
              </a:rPr>
              <a:t>in </a:t>
            </a:r>
            <a:endParaRPr lang="el-GR" sz="3000" b="1" dirty="0">
              <a:solidFill>
                <a:srgbClr val="FFFF00"/>
              </a:solidFill>
            </a:endParaRPr>
          </a:p>
          <a:p>
            <a:pPr lvl="1"/>
            <a:r>
              <a:rPr lang="el-GR" dirty="0"/>
              <a:t>Κάντε κλικ στον παρακάτω σύνδεσμο </a:t>
            </a:r>
            <a:r>
              <a:rPr lang="el-GR" dirty="0" smtClean="0"/>
              <a:t>: </a:t>
            </a:r>
            <a:r>
              <a:rPr lang="el-GR" sz="2600" i="1" u="sng" dirty="0">
                <a:hlinkClick r:id="rId2" tooltip="Σύνδεσμος λήψης εργαλείου ZHAW PowerPoint and Word Accessibility"/>
              </a:rPr>
              <a:t>http://</a:t>
            </a:r>
            <a:r>
              <a:rPr lang="en-US" sz="2600" i="1" u="sng" dirty="0">
                <a:hlinkClick r:id="rId2" tooltip="Σύνδεσμος λήψης εργαλείου ZHAW PowerPoint and Word Accessibility"/>
              </a:rPr>
              <a:t>access</a:t>
            </a:r>
            <a:r>
              <a:rPr lang="el-GR" sz="2600" i="1" u="sng" dirty="0">
                <a:hlinkClick r:id="rId2" tooltip="Σύνδεσμος λήψης εργαλείου ZHAW PowerPoint and Word Accessibility"/>
              </a:rPr>
              <a:t>.</a:t>
            </a:r>
            <a:r>
              <a:rPr lang="en-US" sz="2600" i="1" u="sng" dirty="0" err="1">
                <a:hlinkClick r:id="rId2" tooltip="Σύνδεσμος λήψης εργαλείου ZHAW PowerPoint and Word Accessibility"/>
              </a:rPr>
              <a:t>uoa</a:t>
            </a:r>
            <a:r>
              <a:rPr lang="el-GR" sz="2600" i="1" u="sng" dirty="0">
                <a:hlinkClick r:id="rId2" tooltip="Σύνδεσμος λήψης εργαλείου ZHAW PowerPoint and Word Accessibility"/>
              </a:rPr>
              <a:t>.</a:t>
            </a:r>
            <a:r>
              <a:rPr lang="en-US" sz="2600" i="1" u="sng" dirty="0">
                <a:hlinkClick r:id="rId2" tooltip="Σύνδεσμος λήψης εργαλείου ZHAW PowerPoint and Word Accessibility"/>
              </a:rPr>
              <a:t>gr</a:t>
            </a:r>
            <a:r>
              <a:rPr lang="el-GR" sz="2600" i="1" u="sng" dirty="0">
                <a:hlinkClick r:id="rId2" tooltip="Σύνδεσμος λήψης εργαλείου ZHAW PowerPoint and Word Accessibility"/>
              </a:rPr>
              <a:t>/</a:t>
            </a:r>
            <a:r>
              <a:rPr lang="en-US" sz="2600" i="1" u="sng" dirty="0">
                <a:hlinkClick r:id="rId2" tooltip="Σύνδεσμος λήψης εργαλείου ZHAW PowerPoint and Word Accessibility"/>
              </a:rPr>
              <a:t>ATHENA</a:t>
            </a:r>
            <a:r>
              <a:rPr lang="el-GR" sz="2600" i="1" u="sng" dirty="0">
                <a:hlinkClick r:id="rId2" tooltip="Σύνδεσμος λήψης εργαλείου ZHAW PowerPoint and Word Accessibility"/>
              </a:rPr>
              <a:t>/</a:t>
            </a:r>
            <a:r>
              <a:rPr lang="en-US" sz="2600" i="1" u="sng" dirty="0" err="1">
                <a:hlinkClick r:id="rId2" tooltip="Σύνδεσμος λήψης εργαλείου ZHAW PowerPoint and Word Accessibility"/>
              </a:rPr>
              <a:t>gre</a:t>
            </a:r>
            <a:r>
              <a:rPr lang="el-GR" sz="2600" i="1" u="sng" dirty="0">
                <a:hlinkClick r:id="rId2" tooltip="Σύνδεσμος λήψης εργαλείου ZHAW PowerPoint and Word Accessibility"/>
              </a:rPr>
              <a:t>/</a:t>
            </a:r>
            <a:r>
              <a:rPr lang="en-US" sz="2600" i="1" u="sng" dirty="0">
                <a:hlinkClick r:id="rId2" tooltip="Σύνδεσμος λήψης εργαλείου ZHAW PowerPoint and Word Accessibility"/>
              </a:rPr>
              <a:t>pages</a:t>
            </a:r>
            <a:r>
              <a:rPr lang="el-GR" sz="2600" i="1" u="sng" dirty="0">
                <a:hlinkClick r:id="rId2" tooltip="Σύνδεσμος λήψης εργαλείου ZHAW PowerPoint and Word Accessibility"/>
              </a:rPr>
              <a:t>/</a:t>
            </a:r>
            <a:r>
              <a:rPr lang="en-US" sz="2600" i="1" u="sng" dirty="0">
                <a:hlinkClick r:id="rId2" tooltip="Σύνδεσμος λήψης εργαλείου ZHAW PowerPoint and Word Accessibility"/>
              </a:rPr>
              <a:t>download</a:t>
            </a:r>
            <a:r>
              <a:rPr lang="el-GR" sz="2600" i="1" u="sng" dirty="0">
                <a:hlinkClick r:id="rId2" tooltip="Σύνδεσμος λήψης εργαλείου ZHAW PowerPoint and Word Accessibility"/>
              </a:rPr>
              <a:t>/837</a:t>
            </a:r>
            <a:r>
              <a:rPr lang="el-GR" sz="2600" i="1" dirty="0">
                <a:hlinkClick r:id="rId2" tooltip="Σύνδεσμος λήψης εργαλείου ZHAW PowerPoint and Word Accessibility"/>
              </a:rPr>
              <a:t> </a:t>
            </a:r>
            <a:r>
              <a:rPr lang="en-US" sz="2600" i="1" dirty="0" smtClean="0"/>
              <a:t> .</a:t>
            </a:r>
          </a:p>
          <a:p>
            <a:pPr lvl="1"/>
            <a:endParaRPr lang="el-GR" sz="2600" dirty="0"/>
          </a:p>
          <a:p>
            <a:pPr lvl="1"/>
            <a:r>
              <a:rPr lang="el-GR" dirty="0"/>
              <a:t>Κατεβάστε το</a:t>
            </a:r>
            <a:r>
              <a:rPr lang="en-US" dirty="0"/>
              <a:t> plug-in «</a:t>
            </a:r>
            <a:r>
              <a:rPr lang="en-US" b="1" dirty="0"/>
              <a:t>ZHAW PowerPoint and Word Accessibility</a:t>
            </a:r>
            <a:r>
              <a:rPr lang="en-US" b="1" dirty="0" smtClean="0"/>
              <a:t>».</a:t>
            </a:r>
            <a:endParaRPr lang="en-US" dirty="0"/>
          </a:p>
          <a:p>
            <a:pPr marL="457200" lvl="1" indent="0">
              <a:buNone/>
            </a:pPr>
            <a:endParaRPr lang="el-GR" dirty="0"/>
          </a:p>
          <a:p>
            <a:pPr lvl="1"/>
            <a:r>
              <a:rPr lang="el-GR" dirty="0"/>
              <a:t>Αποσυμπιέστε το αρχείο σε φάκελο της επιλογής σας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endParaRPr lang="el-GR" dirty="0"/>
          </a:p>
          <a:p>
            <a:pPr lvl="1"/>
            <a:r>
              <a:rPr lang="el-GR" dirty="0"/>
              <a:t>Βεβαιωθείτε ότι έχετε κλείσει τα προγράμματα MS Word 2010 και MS PowerPoint 2010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endParaRPr lang="el-GR" dirty="0"/>
          </a:p>
          <a:p>
            <a:pPr lvl="1"/>
            <a:r>
              <a:rPr lang="el-GR" dirty="0"/>
              <a:t>Κάντε διπλό κλικ στο εκτελέσιμο αρχείο </a:t>
            </a:r>
            <a:r>
              <a:rPr lang="el-GR" dirty="0" err="1"/>
              <a:t>MSOfficeAccessibilityAddInsSetup</a:t>
            </a:r>
            <a:r>
              <a:rPr lang="el-GR" dirty="0"/>
              <a:t>.</a:t>
            </a:r>
            <a:r>
              <a:rPr lang="en-US" dirty="0" err="1" smtClean="0"/>
              <a:t>msi</a:t>
            </a:r>
            <a:r>
              <a:rPr lang="en-US" dirty="0" smtClean="0"/>
              <a:t> .</a:t>
            </a:r>
          </a:p>
          <a:p>
            <a:pPr lvl="1"/>
            <a:endParaRPr lang="en-US" dirty="0" smtClean="0"/>
          </a:p>
          <a:p>
            <a:pPr lvl="1"/>
            <a:r>
              <a:rPr lang="el-GR" dirty="0"/>
              <a:t>Ακολουθήστε τις οδηγίες εγκατάστασης που εμφανίζονται στην </a:t>
            </a:r>
            <a:r>
              <a:rPr lang="el-GR" dirty="0" smtClean="0"/>
              <a:t>οθόνη</a:t>
            </a:r>
            <a:r>
              <a:rPr lang="en-US" dirty="0" smtClean="0"/>
              <a:t>.</a:t>
            </a:r>
            <a:endParaRPr lang="el-GR" dirty="0"/>
          </a:p>
          <a:p>
            <a:pPr marL="457200" lvl="1" indent="0">
              <a:buNone/>
            </a:pP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4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7282"/>
          </a:xfrm>
        </p:spPr>
        <p:txBody>
          <a:bodyPr/>
          <a:lstStyle/>
          <a:p>
            <a:pPr eaLnBrk="1" hangingPunct="1"/>
            <a:r>
              <a:rPr lang="el-GR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</a:t>
            </a:r>
            <a:r>
              <a:rPr lang="el-GR" dirty="0" smtClean="0">
                <a:solidFill>
                  <a:srgbClr val="FFFF00"/>
                </a:solidFill>
              </a:rPr>
              <a:t>Accessibility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plugin </a:t>
            </a:r>
            <a:r>
              <a:rPr lang="en-US" dirty="0" smtClean="0">
                <a:solidFill>
                  <a:srgbClr val="FFFF00"/>
                </a:solidFill>
              </a:rPr>
              <a:t>(4/19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792088"/>
          </a:xfrm>
        </p:spPr>
        <p:txBody>
          <a:bodyPr rtlCol="0">
            <a:normAutofit/>
          </a:bodyPr>
          <a:lstStyle/>
          <a:p>
            <a:pPr lvl="1"/>
            <a:r>
              <a:rPr lang="el-GR" sz="2600" dirty="0"/>
              <a:t>Κάντε κλικ στην επιλογή </a:t>
            </a:r>
            <a:r>
              <a:rPr lang="el-GR" sz="2600" dirty="0" err="1" smtClean="0"/>
              <a:t>Next</a:t>
            </a:r>
            <a:r>
              <a:rPr lang="en-US" sz="2600" dirty="0" smtClean="0"/>
              <a:t>.</a:t>
            </a:r>
            <a:r>
              <a:rPr lang="el-GR" sz="2600" dirty="0" smtClean="0"/>
              <a:t> </a:t>
            </a:r>
          </a:p>
        </p:txBody>
      </p:sp>
      <p:pic>
        <p:nvPicPr>
          <p:cNvPr id="4" name="Εικόνα 3" descr="Αρχική οθόνη εγκατάστασης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5297036" cy="4248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7282"/>
          </a:xfrm>
        </p:spPr>
        <p:txBody>
          <a:bodyPr/>
          <a:lstStyle/>
          <a:p>
            <a:pPr eaLnBrk="1" hangingPunct="1"/>
            <a:r>
              <a:rPr lang="el-GR" dirty="0" smtClean="0"/>
              <a:t> </a:t>
            </a:r>
            <a:r>
              <a:rPr lang="el-GR" dirty="0">
                <a:solidFill>
                  <a:srgbClr val="FFFF00"/>
                </a:solidFill>
              </a:rPr>
              <a:t>ZHAW PowerPoint </a:t>
            </a:r>
            <a:r>
              <a:rPr lang="el-GR" dirty="0" err="1">
                <a:solidFill>
                  <a:srgbClr val="FFFF00"/>
                </a:solidFill>
              </a:rPr>
              <a:t>and</a:t>
            </a:r>
            <a:r>
              <a:rPr lang="el-GR" dirty="0">
                <a:solidFill>
                  <a:srgbClr val="FFFF00"/>
                </a:solidFill>
              </a:rPr>
              <a:t> Word </a:t>
            </a:r>
            <a:r>
              <a:rPr lang="el-GR" dirty="0" smtClean="0">
                <a:solidFill>
                  <a:srgbClr val="FFFF00"/>
                </a:solidFill>
              </a:rPr>
              <a:t>Accessibility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plugin  </a:t>
            </a:r>
            <a:r>
              <a:rPr lang="en-US" dirty="0" smtClean="0">
                <a:solidFill>
                  <a:srgbClr val="FFFF00"/>
                </a:solidFill>
              </a:rPr>
              <a:t>(5/19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792088"/>
          </a:xfrm>
        </p:spPr>
        <p:txBody>
          <a:bodyPr rtlCol="0">
            <a:normAutofit fontScale="92500" lnSpcReduction="10000"/>
          </a:bodyPr>
          <a:lstStyle/>
          <a:p>
            <a:pPr lvl="1"/>
            <a:r>
              <a:rPr lang="el-GR" sz="2600" dirty="0"/>
              <a:t>Για διευκόλυνση σας επιλέξτε τον προεπιλεγμένο φάκελο εγκατάστασης κάνοντας κλικ στην επιλογή </a:t>
            </a:r>
            <a:r>
              <a:rPr lang="el-GR" sz="2600" dirty="0" err="1" smtClean="0"/>
              <a:t>Next</a:t>
            </a:r>
            <a:r>
              <a:rPr lang="el-GR" sz="2600" dirty="0" smtClean="0"/>
              <a:t>.</a:t>
            </a:r>
          </a:p>
        </p:txBody>
      </p:sp>
      <p:pic>
        <p:nvPicPr>
          <p:cNvPr id="5" name="Εικόνα 4" descr="Οθόνη επιλογής φακέλου εγκατάστασης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5544616" cy="4392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5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4/4/2013 4:17:47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18433,3,5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3,6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11,8,9,13,6,5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2,3,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2,3,5,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2,3,6,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2,3,6,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2,3,7,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2,3,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2,3,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2,3,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2,3,5,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2,3,6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3,4,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2,3,7,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2,3,6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3,5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3,7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3,5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3,6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8433,3,5,7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7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 t r u e < / C h e c k T e x t S i z e >  
     < C h e c k S c r e e n T i p > t r u e < / C h e c k S c r e e n T i p >  
     < S h o w S h a p e N a m e C o l u m n > f a l s e < / S h o w S h a p e N a m e C o l u m n >  
     < S h o w I s s u e D e s c r i p t i o n > f a l s e 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9BF5F2B-6321-4B34-A0E6-9F188D0CA40F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1410</Words>
  <Application>Microsoft Office PowerPoint</Application>
  <PresentationFormat>Προβολή στην οθόνη (4:3)</PresentationFormat>
  <Paragraphs>210</Paragraphs>
  <Slides>37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Θέμα του Office</vt:lpstr>
      <vt:lpstr>Κεντρικό Μητρώο Ελληνικών Ανοικτών Μαθημάτων</vt:lpstr>
      <vt:lpstr>Παρουσίαση του PowerPoint</vt:lpstr>
      <vt:lpstr>Παραγωγή προσβάσιμου PDF (1/2)</vt:lpstr>
      <vt:lpstr>Παραγωγή προσβάσιμου PDF (2/2)</vt:lpstr>
      <vt:lpstr>ZHAW PowerPoint and Word Accessibility plugin (1/19)</vt:lpstr>
      <vt:lpstr>ZHAW PowerPoint and Word Accessibility plugin (2/19)</vt:lpstr>
      <vt:lpstr> ZHAW PowerPoint and Word Accessibility plugin (3/19)</vt:lpstr>
      <vt:lpstr> ZHAW PowerPoint and Word Accessibility plugin (4/19)</vt:lpstr>
      <vt:lpstr> ZHAW PowerPoint and Word Accessibility plugin  (5/19)</vt:lpstr>
      <vt:lpstr> ZHAW PowerPoint and Word Accessibility plugin (6/19)</vt:lpstr>
      <vt:lpstr> ZHAW PowerPoint and Word Accessibility plugin (7/19)</vt:lpstr>
      <vt:lpstr> ZHAW PowerPoint and Word Accessibility plugin (8/19)</vt:lpstr>
      <vt:lpstr> ZHAW PowerPoint and Word Accessibility plugin (9/19)</vt:lpstr>
      <vt:lpstr>ZHAW PowerPoint and Word Accessibility plugin (10/19)</vt:lpstr>
      <vt:lpstr>ZHAW PowerPoint and Word Accessibility plugin (11/19)</vt:lpstr>
      <vt:lpstr>  Έλεγχος Βαθμού Προσβασιμότητας </vt:lpstr>
      <vt:lpstr>ZHAW PowerPoint and Word Accessibility plugin (13/19)</vt:lpstr>
      <vt:lpstr>ZHAW PowerPoint and Word Accessibility plugin (14/19)</vt:lpstr>
      <vt:lpstr>ZHAW PowerPoint and Word Accessibility plugin (15/19)</vt:lpstr>
      <vt:lpstr>ZHAW PowerPoint and Word Accessibility plugin (16/19)</vt:lpstr>
      <vt:lpstr>ZHAW PowerPoint and Word Accessibility plugin (17/19)</vt:lpstr>
      <vt:lpstr>ZHAW PowerPoint and Word Accessibility plugin (18/19)</vt:lpstr>
      <vt:lpstr> </vt:lpstr>
      <vt:lpstr>Παραγωγή προσβάσιμου PDF</vt:lpstr>
      <vt:lpstr> Δημιουργία προσβάσιμου εγγράφου PDF (1/12) </vt:lpstr>
      <vt:lpstr> Δημιουργία προσβάσιμου εγγράφου PDF (2/12) </vt:lpstr>
      <vt:lpstr> Δημιουργία προσβάσιμου εγγράφου PDF (3/12) </vt:lpstr>
      <vt:lpstr> Δημιουργία προσβάσιμου εγγράφου PDF (4/12) </vt:lpstr>
      <vt:lpstr> Δημιουργία προσβάσιμου εγγράφου PDF (5/12) </vt:lpstr>
      <vt:lpstr> Δημιουργία προσβάσιμου εγγράφου PDF (6/12) </vt:lpstr>
      <vt:lpstr> Δημιουργία προσβάσιμου εγγράφου PDF (7/12) </vt:lpstr>
      <vt:lpstr> Δημιουργία προσβάσιμου εγγράφου PDF (8/12) </vt:lpstr>
      <vt:lpstr> Δημιουργία προσβάσιμου εγγράφου PDF (9/12) </vt:lpstr>
      <vt:lpstr> Δημιουργία προσβάσιμου εγγράφου PDF (10/12) </vt:lpstr>
      <vt:lpstr> Δημιουργία προσβάσιμου εγγράφου PDF (11/12) </vt:lpstr>
      <vt:lpstr> Δημιουργία προσβάσιμου εγγράφου PDF (12/12) </vt:lpstr>
      <vt:lpstr>Κεντρικό Μητρώο Ελληνικών Ανοικτών Μαθημάτων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koupe</cp:lastModifiedBy>
  <cp:revision>203</cp:revision>
  <dcterms:created xsi:type="dcterms:W3CDTF">2010-11-12T19:41:35Z</dcterms:created>
  <dcterms:modified xsi:type="dcterms:W3CDTF">2014-02-26T19:07:56Z</dcterms:modified>
</cp:coreProperties>
</file>