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7" r:id="rId4"/>
    <p:sldId id="256" r:id="rId5"/>
    <p:sldId id="259" r:id="rId6"/>
    <p:sldId id="261" r:id="rId7"/>
    <p:sldId id="266" r:id="rId8"/>
    <p:sldId id="262" r:id="rId9"/>
    <p:sldId id="263" r:id="rId10"/>
    <p:sldId id="265" r:id="rId11"/>
    <p:sldId id="26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4" autoAdjust="0"/>
    <p:restoredTop sz="94660"/>
  </p:normalViewPr>
  <p:slideViewPr>
    <p:cSldViewPr>
      <p:cViewPr varScale="1">
        <p:scale>
          <a:sx n="103" d="100"/>
          <a:sy n="103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C5C95-7679-49E0-A978-E7A0B1FFCF5B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FE7E-ADD0-4EE3-8E8F-00B4D2F43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37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91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9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80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6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942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34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01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55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1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381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45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839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02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69762-1C89-4BA4-BAD8-6F106986EC9F}" type="datetimeFigureOut">
              <a:rPr lang="el-GR" smtClean="0"/>
              <a:t>16/4/2013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E4A1-0EE3-4DB6-A3D8-F4E1E60FB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7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cw-project.gunet.g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8614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Κεντρικό Μητρώο Ελληνικών Ανοικτών Μαθημάτων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48680"/>
            <a:ext cx="2376263" cy="1883189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467544" y="278092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l-GR" sz="3200" dirty="0" smtClean="0">
                <a:solidFill>
                  <a:srgbClr val="FFFF00"/>
                </a:solidFill>
              </a:rPr>
              <a:t>Εξάσκηση στη δημιουργία προσβάσιμων παρουσιάσεων με το </a:t>
            </a:r>
            <a:r>
              <a:rPr lang="en-US" sz="3200" dirty="0" smtClean="0">
                <a:solidFill>
                  <a:srgbClr val="FFFF00"/>
                </a:solidFill>
              </a:rPr>
              <a:t>MS-PowerPoint2010</a:t>
            </a:r>
            <a:endParaRPr lang="el-GR" sz="3200" spc="200" dirty="0" smtClean="0">
              <a:solidFill>
                <a:srgbClr val="FFFF00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467544" y="42930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l-GR" sz="2400" b="1" dirty="0" smtClean="0">
                <a:solidFill>
                  <a:schemeClr val="bg1"/>
                </a:solidFill>
              </a:rPr>
              <a:t>Ασημίνα Σπανίδου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και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l-GR" sz="2400" b="1" dirty="0" smtClean="0">
                <a:solidFill>
                  <a:schemeClr val="bg1"/>
                </a:solidFill>
              </a:rPr>
              <a:t>Γεώργιος Κουρουπέτρογλου</a:t>
            </a:r>
          </a:p>
          <a:p>
            <a:pPr>
              <a:spcBef>
                <a:spcPts val="500"/>
              </a:spcBef>
            </a:pPr>
            <a:r>
              <a:rPr lang="el-GR" sz="1600" dirty="0" smtClean="0">
                <a:solidFill>
                  <a:srgbClr val="00B0F0"/>
                </a:solidFill>
              </a:rPr>
              <a:t>                         </a:t>
            </a:r>
            <a:r>
              <a:rPr lang="en-US" sz="1600" dirty="0" smtClean="0">
                <a:solidFill>
                  <a:srgbClr val="00B0F0"/>
                </a:solidFill>
              </a:rPr>
              <a:t>aspanidou@di.uoa.gr </a:t>
            </a:r>
            <a:r>
              <a:rPr lang="el-GR" sz="1600" dirty="0" smtClean="0">
                <a:solidFill>
                  <a:srgbClr val="00B0F0"/>
                </a:solidFill>
              </a:rPr>
              <a:t>                 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l-GR" sz="1600" dirty="0" smtClean="0">
                <a:solidFill>
                  <a:srgbClr val="00B0F0"/>
                </a:solidFill>
              </a:rPr>
              <a:t>                </a:t>
            </a:r>
            <a:r>
              <a:rPr lang="en-US" sz="1600" dirty="0" smtClean="0">
                <a:solidFill>
                  <a:srgbClr val="00B0F0"/>
                </a:solidFill>
              </a:rPr>
              <a:t> koupe@di.uoa.gr</a:t>
            </a:r>
          </a:p>
        </p:txBody>
      </p:sp>
      <p:pic>
        <p:nvPicPr>
          <p:cNvPr id="13" name="7 - Εικόνα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309320"/>
            <a:ext cx="1008112" cy="35271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97" y="6064393"/>
            <a:ext cx="946773" cy="6409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2075" y="6021288"/>
            <a:ext cx="2652413" cy="684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8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 txBox="1">
            <a:spLocks/>
          </p:cNvSpPr>
          <p:nvPr/>
        </p:nvSpPr>
        <p:spPr>
          <a:xfrm>
            <a:off x="216024" y="1600201"/>
            <a:ext cx="8748464" cy="34849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1</a:t>
            </a:r>
            <a:r>
              <a:rPr lang="el-GR" baseline="30000" dirty="0" smtClean="0">
                <a:solidFill>
                  <a:schemeClr val="bg1"/>
                </a:solidFill>
              </a:rPr>
              <a:t>ο</a:t>
            </a:r>
            <a:r>
              <a:rPr lang="el-GR" dirty="0" smtClean="0">
                <a:solidFill>
                  <a:schemeClr val="bg1"/>
                </a:solidFill>
              </a:rPr>
              <a:t> επίπεδο ενότητας: γραμματοσειρά 32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2</a:t>
            </a:r>
            <a:r>
              <a:rPr lang="el-GR" sz="2800" baseline="30000" dirty="0" smtClean="0">
                <a:solidFill>
                  <a:schemeClr val="bg1"/>
                </a:solidFill>
              </a:rPr>
              <a:t>ο</a:t>
            </a:r>
            <a:r>
              <a:rPr lang="el-GR" sz="2800" dirty="0" smtClean="0">
                <a:solidFill>
                  <a:schemeClr val="bg1"/>
                </a:solidFill>
              </a:rPr>
              <a:t> επίπεδο ενότητας γραμματοσειρά 28</a:t>
            </a:r>
            <a:r>
              <a:rPr lang="en-US" sz="2800" dirty="0" err="1" smtClean="0">
                <a:solidFill>
                  <a:schemeClr val="bg1"/>
                </a:solidFill>
              </a:rPr>
              <a:t>pt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3</a:t>
            </a:r>
            <a:r>
              <a:rPr lang="el-GR" sz="2400" baseline="30000" dirty="0" smtClean="0">
                <a:solidFill>
                  <a:schemeClr val="bg1"/>
                </a:solidFill>
              </a:rPr>
              <a:t>ο</a:t>
            </a:r>
            <a:r>
              <a:rPr lang="el-GR" sz="2400" dirty="0" smtClean="0">
                <a:solidFill>
                  <a:schemeClr val="bg1"/>
                </a:solidFill>
              </a:rPr>
              <a:t> επίπεδο ενότητας γραμματοσειρά 24</a:t>
            </a:r>
            <a:r>
              <a:rPr lang="en-US" sz="2400" dirty="0" err="1" smtClean="0">
                <a:solidFill>
                  <a:schemeClr val="bg1"/>
                </a:solidFill>
              </a:rPr>
              <a:t>pt</a:t>
            </a:r>
            <a:r>
              <a:rPr lang="el-GR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4</a:t>
            </a:r>
            <a:r>
              <a:rPr lang="el-GR" sz="2200" baseline="30000" dirty="0" smtClean="0">
                <a:solidFill>
                  <a:schemeClr val="bg1"/>
                </a:solidFill>
              </a:rPr>
              <a:t>ο</a:t>
            </a:r>
            <a:r>
              <a:rPr lang="el-GR" sz="2200" dirty="0" smtClean="0">
                <a:solidFill>
                  <a:schemeClr val="bg1"/>
                </a:solidFill>
              </a:rPr>
              <a:t> επίπεδο ενότητας γραμματοσειρά 22</a:t>
            </a:r>
            <a:r>
              <a:rPr lang="en-US" sz="2200" dirty="0" err="1" smtClean="0">
                <a:solidFill>
                  <a:schemeClr val="bg1"/>
                </a:solidFill>
              </a:rPr>
              <a:t>pt</a:t>
            </a:r>
            <a:r>
              <a:rPr lang="el-GR" sz="22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5</a:t>
            </a:r>
            <a:r>
              <a:rPr lang="el-GR" sz="2000" baseline="30000" dirty="0" smtClean="0">
                <a:solidFill>
                  <a:schemeClr val="bg1"/>
                </a:solidFill>
              </a:rPr>
              <a:t>ο</a:t>
            </a:r>
            <a:r>
              <a:rPr lang="el-GR" sz="2000" dirty="0" smtClean="0">
                <a:solidFill>
                  <a:schemeClr val="bg1"/>
                </a:solidFill>
              </a:rPr>
              <a:t> επίπεδο ενότητας γραμματοσειρά 20</a:t>
            </a:r>
            <a:r>
              <a:rPr lang="en-US" sz="2000" dirty="0" err="1" smtClean="0">
                <a:solidFill>
                  <a:schemeClr val="bg1"/>
                </a:solidFill>
              </a:rPr>
              <a:t>pt</a:t>
            </a:r>
            <a:r>
              <a:rPr lang="el-GR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l-G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400" dirty="0" smtClean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Κεντρικό Μητρώο Ελληνικών Ανοικτών Μαθημάτων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</a:rPr>
              <a:t>Το έργο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l-GR" sz="2000" b="1" dirty="0">
                <a:solidFill>
                  <a:schemeClr val="bg1"/>
                </a:solidFill>
              </a:rPr>
              <a:t>Κεντρικό Μητρώο Ελληνικών Ανοικτών Μαθημάτων</a:t>
            </a:r>
            <a:r>
              <a:rPr lang="en-US" sz="2000" dirty="0">
                <a:solidFill>
                  <a:schemeClr val="bg1"/>
                </a:solidFill>
              </a:rPr>
              <a:t>” </a:t>
            </a:r>
            <a:r>
              <a:rPr lang="el-GR" sz="2000" dirty="0">
                <a:solidFill>
                  <a:schemeClr val="bg1"/>
                </a:solidFill>
              </a:rPr>
              <a:t>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5269858" cy="1254256"/>
          </a:xfrm>
          <a:prstGeom prst="rect">
            <a:avLst/>
          </a:prstGeom>
          <a:noFill/>
        </p:spPr>
      </p:pic>
      <p:pic>
        <p:nvPicPr>
          <p:cNvPr id="6" name="7 - Εικόνα" descr="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661248"/>
            <a:ext cx="1581685" cy="5533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50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Άδεια </a:t>
            </a:r>
            <a:r>
              <a:rPr lang="el-GR" dirty="0">
                <a:solidFill>
                  <a:srgbClr val="FFFF00"/>
                </a:solidFill>
              </a:rPr>
              <a:t>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l-GR" dirty="0">
                <a:solidFill>
                  <a:schemeClr val="bg1"/>
                </a:solidFill>
              </a:rPr>
              <a:t>Το παρόν υλικό υπόκειται σε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άδειες χρήσης </a:t>
            </a:r>
            <a:r>
              <a:rPr lang="en-US" dirty="0">
                <a:solidFill>
                  <a:schemeClr val="bg1"/>
                </a:solidFill>
              </a:rPr>
              <a:t>Creative Commons. </a:t>
            </a:r>
          </a:p>
          <a:p>
            <a:pPr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12976"/>
            <a:ext cx="18522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Σκοπός άσκησης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</a:rPr>
              <a:t>Ακολουθείστε τις Σύντομες Οδηγίες για δημιουργία προσβάσιμων </a:t>
            </a:r>
            <a:r>
              <a:rPr lang="el-GR" sz="2000" dirty="0" smtClean="0">
                <a:solidFill>
                  <a:schemeClr val="bg1"/>
                </a:solidFill>
              </a:rPr>
              <a:t>παρουσιάσεων με </a:t>
            </a:r>
            <a:r>
              <a:rPr lang="el-GR" sz="2000" dirty="0">
                <a:solidFill>
                  <a:schemeClr val="bg1"/>
                </a:solidFill>
              </a:rPr>
              <a:t>το </a:t>
            </a:r>
            <a:r>
              <a:rPr lang="en-US" sz="2000" dirty="0">
                <a:solidFill>
                  <a:schemeClr val="bg1"/>
                </a:solidFill>
              </a:rPr>
              <a:t>MS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PowerPoint </a:t>
            </a:r>
            <a:r>
              <a:rPr lang="el-GR" sz="2000" dirty="0" smtClean="0">
                <a:solidFill>
                  <a:schemeClr val="bg1"/>
                </a:solidFill>
              </a:rPr>
              <a:t>2010 </a:t>
            </a:r>
            <a:r>
              <a:rPr lang="el-GR" sz="2000" dirty="0">
                <a:solidFill>
                  <a:schemeClr val="bg1"/>
                </a:solidFill>
              </a:rPr>
              <a:t>και τις Αναλυτικές Οδηγίες για δημιουργία προσβάσιμων </a:t>
            </a:r>
            <a:r>
              <a:rPr lang="el-GR" sz="2000" dirty="0" smtClean="0">
                <a:solidFill>
                  <a:schemeClr val="bg1"/>
                </a:solidFill>
              </a:rPr>
              <a:t>παρουσιάσεων με </a:t>
            </a:r>
            <a:r>
              <a:rPr lang="el-GR" sz="2000" dirty="0">
                <a:solidFill>
                  <a:schemeClr val="bg1"/>
                </a:solidFill>
              </a:rPr>
              <a:t>το </a:t>
            </a:r>
            <a:r>
              <a:rPr lang="en-US" sz="2000" dirty="0">
                <a:solidFill>
                  <a:schemeClr val="bg1"/>
                </a:solidFill>
              </a:rPr>
              <a:t>MS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PowerPoint </a:t>
            </a:r>
            <a:r>
              <a:rPr lang="el-GR" sz="2000" dirty="0" smtClean="0">
                <a:solidFill>
                  <a:schemeClr val="bg1"/>
                </a:solidFill>
              </a:rPr>
              <a:t>2010</a:t>
            </a:r>
            <a:r>
              <a:rPr lang="el-GR" sz="2000" dirty="0">
                <a:solidFill>
                  <a:schemeClr val="bg1"/>
                </a:solidFill>
              </a:rPr>
              <a:t>, προκειμένου να εντοπίσετε τα προβλήματα προσβασιμότητας που υπάρχουν </a:t>
            </a:r>
            <a:r>
              <a:rPr lang="el-GR" sz="2000" dirty="0" smtClean="0">
                <a:solidFill>
                  <a:schemeClr val="bg1"/>
                </a:solidFill>
              </a:rPr>
              <a:t>στην παρουσίαση αυτή, </a:t>
            </a:r>
            <a:r>
              <a:rPr lang="el-GR" sz="2000" dirty="0">
                <a:solidFill>
                  <a:schemeClr val="bg1"/>
                </a:solidFill>
              </a:rPr>
              <a:t>καθώς και τον τρόπο επίλυσής τους.</a:t>
            </a:r>
          </a:p>
          <a:p>
            <a:pPr marL="0" indent="0">
              <a:buNone/>
            </a:pPr>
            <a:endParaRPr lang="el-G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Σκοπός </a:t>
            </a:r>
            <a:r>
              <a:rPr lang="el-GR" sz="2000" dirty="0">
                <a:solidFill>
                  <a:schemeClr val="bg1"/>
                </a:solidFill>
              </a:rPr>
              <a:t>της πρακτικής αυτής εξάσκησης είναι:</a:t>
            </a:r>
          </a:p>
          <a:p>
            <a:pPr lvl="0"/>
            <a:r>
              <a:rPr lang="el-GR" sz="2000" dirty="0">
                <a:solidFill>
                  <a:schemeClr val="bg1"/>
                </a:solidFill>
              </a:rPr>
              <a:t>να εξοικειωθείτε με τη χρήση του ενσωματωμένου ελεγκτή προσβασιμότητας.</a:t>
            </a:r>
          </a:p>
          <a:p>
            <a:pPr lvl="0"/>
            <a:r>
              <a:rPr lang="el-GR" sz="2000" dirty="0">
                <a:solidFill>
                  <a:schemeClr val="bg1"/>
                </a:solidFill>
              </a:rPr>
              <a:t>να εξοικειωθείτε με τον τρόπο διόρθωσης μη προσβάσιμων </a:t>
            </a:r>
            <a:r>
              <a:rPr lang="el-GR" sz="2000" dirty="0" smtClean="0">
                <a:solidFill>
                  <a:schemeClr val="bg1"/>
                </a:solidFill>
              </a:rPr>
              <a:t>παρουσιάσεων.</a:t>
            </a:r>
            <a:endParaRPr lang="el-GR" sz="2000" dirty="0">
              <a:solidFill>
                <a:schemeClr val="bg1"/>
              </a:solidFill>
            </a:endParaRPr>
          </a:p>
          <a:p>
            <a:endParaRPr lang="el-G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Μόνο τίτλος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8404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3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72514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Excepteur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occaecat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cupidatat</a:t>
            </a:r>
            <a:r>
              <a:rPr lang="en-US" dirty="0" smtClean="0">
                <a:solidFill>
                  <a:schemeClr val="bg1"/>
                </a:solidFill>
              </a:rPr>
              <a:t> non </a:t>
            </a:r>
            <a:r>
              <a:rPr lang="en-US" dirty="0" err="1" smtClean="0">
                <a:solidFill>
                  <a:schemeClr val="bg1"/>
                </a:solidFill>
              </a:rPr>
              <a:t>proident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sunt</a:t>
            </a:r>
            <a:r>
              <a:rPr lang="en-US" dirty="0" smtClean="0">
                <a:solidFill>
                  <a:schemeClr val="bg1"/>
                </a:solidFill>
              </a:rPr>
              <a:t> in culpa qui </a:t>
            </a:r>
            <a:r>
              <a:rPr lang="en-US" dirty="0" err="1" smtClean="0">
                <a:solidFill>
                  <a:schemeClr val="bg1"/>
                </a:solidFill>
              </a:rPr>
              <a:t>officia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deserunt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mollit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anim</a:t>
            </a:r>
            <a:r>
              <a:rPr lang="en-US" dirty="0" smtClean="0">
                <a:solidFill>
                  <a:schemeClr val="bg1"/>
                </a:solidFill>
              </a:rPr>
              <a:t> id </a:t>
            </a:r>
            <a:r>
              <a:rPr lang="en-US" dirty="0" err="1" smtClean="0">
                <a:solidFill>
                  <a:schemeClr val="bg1"/>
                </a:solidFill>
              </a:rPr>
              <a:t>est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laborum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772816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Duis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aute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irure</a:t>
            </a:r>
            <a:r>
              <a:rPr lang="en-US" dirty="0" smtClean="0">
                <a:solidFill>
                  <a:srgbClr val="FFFF00"/>
                </a:solidFill>
              </a:rPr>
              <a:t> dolor in </a:t>
            </a:r>
            <a:r>
              <a:rPr lang="en-US" dirty="0" err="1" smtClean="0">
                <a:solidFill>
                  <a:srgbClr val="FFFF00"/>
                </a:solidFill>
              </a:rPr>
              <a:t>reprehenderit</a:t>
            </a:r>
            <a:r>
              <a:rPr lang="en-US" dirty="0" smtClean="0">
                <a:solidFill>
                  <a:srgbClr val="FFFF00"/>
                </a:solidFill>
              </a:rPr>
              <a:t> in </a:t>
            </a:r>
            <a:r>
              <a:rPr lang="en-US" dirty="0" err="1" smtClean="0">
                <a:solidFill>
                  <a:srgbClr val="FFFF00"/>
                </a:solidFill>
              </a:rPr>
              <a:t>voluptate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velit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esse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cillum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dolore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fugiat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nulla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pariatur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Excepteur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occaecat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cupidatat</a:t>
            </a:r>
            <a:r>
              <a:rPr lang="en-US" dirty="0" smtClean="0">
                <a:solidFill>
                  <a:srgbClr val="FFFF00"/>
                </a:solidFill>
              </a:rPr>
              <a:t> non </a:t>
            </a:r>
            <a:r>
              <a:rPr lang="en-US" dirty="0" err="1" smtClean="0">
                <a:solidFill>
                  <a:srgbClr val="FFFF00"/>
                </a:solidFill>
              </a:rPr>
              <a:t>proident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sunt</a:t>
            </a:r>
            <a:r>
              <a:rPr lang="en-US" dirty="0" smtClean="0">
                <a:solidFill>
                  <a:srgbClr val="FFFF00"/>
                </a:solidFill>
              </a:rPr>
              <a:t> in culpa qui </a:t>
            </a:r>
            <a:r>
              <a:rPr lang="en-US" dirty="0" err="1" smtClean="0">
                <a:solidFill>
                  <a:srgbClr val="FFFF00"/>
                </a:solidFill>
              </a:rPr>
              <a:t>officia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deserunt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mollit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anim</a:t>
            </a:r>
            <a:r>
              <a:rPr lang="en-US" dirty="0" smtClean="0">
                <a:solidFill>
                  <a:srgbClr val="FFFF00"/>
                </a:solidFill>
              </a:rPr>
              <a:t> id </a:t>
            </a:r>
            <a:r>
              <a:rPr lang="en-US" dirty="0" err="1" smtClean="0">
                <a:solidFill>
                  <a:srgbClr val="FFFF00"/>
                </a:solidFill>
              </a:rPr>
              <a:t>est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laborum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80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Τουλίπες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Κίτρινες Τουλίπες</a:t>
            </a:r>
            <a:endParaRPr lang="el-GR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Πίνακας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66712"/>
              </p:ext>
            </p:extLst>
          </p:nvPr>
        </p:nvGraphicFramePr>
        <p:xfrm>
          <a:off x="467544" y="270892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Δεδομένο1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Δεδομένο2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Δεδομένο3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Δεδομένο4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Δεδομένο5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5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Πίνακας</a:t>
            </a:r>
            <a:endParaRPr lang="el-GR" dirty="0">
              <a:solidFill>
                <a:schemeClr val="bg1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536019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371600"/>
                <a:gridCol w="1371600"/>
                <a:gridCol w="685800"/>
                <a:gridCol w="685800"/>
                <a:gridCol w="685800"/>
                <a:gridCol w="6858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5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/>
                </a:solidFill>
              </a:rPr>
              <a:t>Λίστες</a:t>
            </a:r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2"/>
                </a:solidFill>
              </a:rPr>
              <a:t>Κουκκίδες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2"/>
                </a:solidFill>
              </a:rPr>
              <a:t>Αρίθμηση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2"/>
                </a:solidFill>
              </a:rPr>
              <a:t>Κουκκίδες ή αρίθμηση</a:t>
            </a:r>
          </a:p>
          <a:p>
            <a:pPr marL="0" indent="0">
              <a:buNone/>
            </a:pPr>
            <a:endParaRPr lang="el-GR" dirty="0" smtClean="0">
              <a:solidFill>
                <a:schemeClr val="bg2"/>
              </a:solidFill>
            </a:endParaRPr>
          </a:p>
          <a:p>
            <a:endParaRPr lang="el-G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619672" y="3368414"/>
            <a:ext cx="5936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l-GR" sz="3600" u="sng" dirty="0" smtClean="0">
                <a:solidFill>
                  <a:schemeClr val="bg1"/>
                </a:solidFill>
                <a:hlinkClick r:id="rId2"/>
              </a:rPr>
              <a:t>://</a:t>
            </a:r>
            <a:r>
              <a:rPr lang="en-US" sz="3600" u="sng" dirty="0" err="1" smtClean="0">
                <a:solidFill>
                  <a:schemeClr val="bg1"/>
                </a:solidFill>
                <a:hlinkClick r:id="rId2"/>
              </a:rPr>
              <a:t>ocw</a:t>
            </a:r>
            <a:r>
              <a:rPr lang="el-GR" sz="3600" u="sng" dirty="0" smtClean="0">
                <a:solidFill>
                  <a:schemeClr val="bg1"/>
                </a:solidFill>
                <a:hlinkClick r:id="rId2"/>
              </a:rPr>
              <a:t>-</a:t>
            </a:r>
            <a:r>
              <a:rPr lang="en-US" sz="3600" u="sng" dirty="0" smtClean="0">
                <a:solidFill>
                  <a:schemeClr val="bg1"/>
                </a:solidFill>
                <a:hlinkClick r:id="rId2"/>
              </a:rPr>
              <a:t>project</a:t>
            </a:r>
            <a:r>
              <a:rPr lang="el-GR" sz="36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3600" u="sng" dirty="0" err="1" smtClean="0">
                <a:solidFill>
                  <a:schemeClr val="bg1"/>
                </a:solidFill>
                <a:hlinkClick r:id="rId2"/>
              </a:rPr>
              <a:t>gunet</a:t>
            </a:r>
            <a:r>
              <a:rPr lang="el-GR" sz="36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3600" u="sng" dirty="0" smtClean="0">
                <a:solidFill>
                  <a:schemeClr val="bg1"/>
                </a:solidFill>
                <a:hlinkClick r:id="rId2"/>
              </a:rPr>
              <a:t>gr</a:t>
            </a:r>
            <a:r>
              <a:rPr lang="en-US" sz="3600" u="sng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8864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Έργο «Κεντρικό Μητρώο Ελληνικών Ανοικτών Μαθημάτων</a:t>
            </a:r>
            <a:r>
              <a:rPr lang="el-GR" sz="4000" b="1" dirty="0" smtClean="0">
                <a:solidFill>
                  <a:schemeClr val="bg1"/>
                </a:solidFill>
              </a:rPr>
              <a:t>»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314</Words>
  <Application>Microsoft Office PowerPoint</Application>
  <PresentationFormat>Προβολή στην οθόνη (4:3)</PresentationFormat>
  <Paragraphs>74</Paragraphs>
  <Slides>11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Κεντρικό Μητρώο Ελληνικών Ανοικτών Μαθημάτων</vt:lpstr>
      <vt:lpstr>Άδεια Χρήσης</vt:lpstr>
      <vt:lpstr>Σκοπός άσκησης</vt:lpstr>
      <vt:lpstr>Μόνο τίτλος</vt:lpstr>
      <vt:lpstr>Τουλίπες</vt:lpstr>
      <vt:lpstr>Πίνακας</vt:lpstr>
      <vt:lpstr>Πίνακας</vt:lpstr>
      <vt:lpstr>Λίστες</vt:lpstr>
      <vt:lpstr>Παρουσίαση του PowerPoint</vt:lpstr>
      <vt:lpstr>Παρουσίαση του PowerPoint</vt:lpstr>
      <vt:lpstr>Κεντρικό Μητρώο Ελληνικών Ανοικτών Μαθημάτων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Κεντρικό Μητρώο Ελληνικών Ανοικτών Μαθημάτων</dc:title>
  <dc:creator>Sima</dc:creator>
  <cp:lastModifiedBy>Sima</cp:lastModifiedBy>
  <cp:revision>16</cp:revision>
  <dcterms:created xsi:type="dcterms:W3CDTF">2013-04-15T14:48:17Z</dcterms:created>
  <dcterms:modified xsi:type="dcterms:W3CDTF">2013-04-16T11:00:42Z</dcterms:modified>
</cp:coreProperties>
</file>