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76" r:id="rId2"/>
    <p:sldId id="256" r:id="rId3"/>
    <p:sldId id="326" r:id="rId4"/>
    <p:sldId id="325" r:id="rId5"/>
    <p:sldId id="429" r:id="rId6"/>
    <p:sldId id="415" r:id="rId7"/>
    <p:sldId id="419" r:id="rId8"/>
    <p:sldId id="480" r:id="rId9"/>
    <p:sldId id="416" r:id="rId10"/>
    <p:sldId id="420" r:id="rId11"/>
    <p:sldId id="417" r:id="rId12"/>
    <p:sldId id="422" r:id="rId13"/>
    <p:sldId id="423" r:id="rId14"/>
    <p:sldId id="421" r:id="rId15"/>
    <p:sldId id="424" r:id="rId16"/>
    <p:sldId id="426" r:id="rId17"/>
    <p:sldId id="425" r:id="rId18"/>
    <p:sldId id="430" r:id="rId19"/>
    <p:sldId id="428" r:id="rId20"/>
    <p:sldId id="433" r:id="rId21"/>
    <p:sldId id="432" r:id="rId22"/>
    <p:sldId id="431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5" r:id="rId33"/>
    <p:sldId id="443" r:id="rId34"/>
    <p:sldId id="446" r:id="rId35"/>
    <p:sldId id="447" r:id="rId36"/>
    <p:sldId id="448" r:id="rId37"/>
    <p:sldId id="449" r:id="rId38"/>
    <p:sldId id="450" r:id="rId39"/>
    <p:sldId id="451" r:id="rId40"/>
    <p:sldId id="452" r:id="rId41"/>
    <p:sldId id="454" r:id="rId42"/>
    <p:sldId id="455" r:id="rId43"/>
    <p:sldId id="453" r:id="rId44"/>
    <p:sldId id="456" r:id="rId45"/>
    <p:sldId id="457" r:id="rId46"/>
    <p:sldId id="458" r:id="rId47"/>
    <p:sldId id="459" r:id="rId48"/>
    <p:sldId id="460" r:id="rId49"/>
    <p:sldId id="461" r:id="rId50"/>
    <p:sldId id="462" r:id="rId51"/>
    <p:sldId id="463" r:id="rId52"/>
    <p:sldId id="465" r:id="rId53"/>
    <p:sldId id="479" r:id="rId54"/>
    <p:sldId id="466" r:id="rId55"/>
    <p:sldId id="322" r:id="rId5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1166" autoAdjust="0"/>
  </p:normalViewPr>
  <p:slideViewPr>
    <p:cSldViewPr>
      <p:cViewPr varScale="1">
        <p:scale>
          <a:sx n="96" d="100"/>
          <a:sy n="96" d="100"/>
        </p:scale>
        <p:origin x="9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9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AFF294-1C5B-44EB-9626-6EE0355BE805}" type="datetimeFigureOut">
              <a:rPr lang="el-GR"/>
              <a:pPr>
                <a:defRPr/>
              </a:pPr>
              <a:t>10/2/2014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13FB35-C205-4F4A-A448-5F8FE2799E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6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945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214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673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67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347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57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306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306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306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20829-2EA4-422E-A06F-579B703F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92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BF4CC5-EC99-4C3F-ADA6-3A451B77028F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18223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DEB91-8C06-4A79-8F68-FCF196F498C3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993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63044-55DE-4DC3-BBF7-44516506CB79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37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429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140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140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793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793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00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C7318-1032-4C88-90AD-382FBF76A212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40896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367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932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928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928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893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893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9343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934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93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9BCDB-1621-4206-BC12-A6AC264810D2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774070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8687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1662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1662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1662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1662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1126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1126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5204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21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2168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7646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8370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9803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9803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40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86D43-C2B7-4643-BAE5-E596C87CAE0D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072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12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5287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6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9D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85C9-ABCA-4B35-951C-02984117C70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7AE8-D38C-4567-B158-3483FCE40B4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6413"/>
            <a:ext cx="46021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4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 fontScale="85000" lnSpcReduction="2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BD64411-0C6E-47CF-A390-D2878C7AD301}" type="slidenum">
              <a:rPr lang="en-US" sz="1400" b="1" smtClean="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latin typeface="+mn-lt"/>
              <a:cs typeface="+mn-cs"/>
            </a:endParaRPr>
          </a:p>
        </p:txBody>
      </p:sp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noProof="1" smtClean="0"/>
              <a:t>Kλικ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140450"/>
            <a:ext cx="72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89D0"/>
              </a:buClr>
              <a:defRPr/>
            </a:lvl1pPr>
            <a:lvl2pPr>
              <a:spcBef>
                <a:spcPts val="1200"/>
              </a:spcBef>
              <a:buClr>
                <a:srgbClr val="0089D0"/>
              </a:buClr>
              <a:defRPr/>
            </a:lvl2pPr>
            <a:lvl3pPr>
              <a:spcBef>
                <a:spcPts val="1200"/>
              </a:spcBef>
              <a:buClr>
                <a:srgbClr val="0089D0"/>
              </a:buClr>
              <a:defRPr/>
            </a:lvl3pPr>
            <a:lvl4pPr>
              <a:spcBef>
                <a:spcPts val="1200"/>
              </a:spcBef>
              <a:buClr>
                <a:srgbClr val="0089D0"/>
              </a:buClr>
              <a:defRPr/>
            </a:lvl4pPr>
            <a:lvl5pPr>
              <a:spcBef>
                <a:spcPts val="1200"/>
              </a:spcBef>
              <a:buClr>
                <a:srgbClr val="0089D0"/>
              </a:buClr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107504" y="6381328"/>
            <a:ext cx="89289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Εικόνα 6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0538" y="6279964"/>
            <a:ext cx="764729" cy="4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774" y="1076571"/>
            <a:ext cx="48164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pic>
        <p:nvPicPr>
          <p:cNvPr id="4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38352"/>
            <a:ext cx="2520280" cy="6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35FB-7540-4429-82BD-70348707035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EAEC-20EC-40BD-B5D4-AF59D162534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5A2F-9B5A-4DE0-8ACA-AC8FECE0AF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465D-0F10-44BC-AB37-3C06BC24576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7664-C06E-4B48-A5FE-B8B88E8CD92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283AC-174C-4C30-923C-393CCC8CFD9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3A10B-CB89-4F94-923E-773C6743707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902" r:id="rId12"/>
    <p:sldLayoutId id="214748390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89D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lll.gr/?p=18331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602128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ΑΨΜ εκτός ΠΣ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Ειδικές περιπτώσεις</a:t>
            </a:r>
          </a:p>
          <a:p>
            <a:pPr lvl="1">
              <a:buFont typeface="Wingdings" pitchFamily="2" charset="2"/>
              <a:buChar char="ü"/>
            </a:pPr>
            <a:r>
              <a:rPr lang="el-GR" sz="2400" dirty="0" smtClean="0"/>
              <a:t>Μάθημα </a:t>
            </a:r>
            <a:r>
              <a:rPr lang="el-GR" sz="2400" dirty="0"/>
              <a:t>που δεν εντάσσεται σε </a:t>
            </a:r>
            <a:r>
              <a:rPr lang="el-GR" sz="2400" dirty="0" smtClean="0"/>
              <a:t>ΠΣ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ο </a:t>
            </a:r>
            <a:r>
              <a:rPr lang="el-GR" sz="2400" dirty="0"/>
              <a:t>εκπαιδευτικό υλικό </a:t>
            </a:r>
            <a:r>
              <a:rPr lang="el-GR" sz="2400" dirty="0" smtClean="0"/>
              <a:t>να προέρχεται </a:t>
            </a:r>
            <a:r>
              <a:rPr lang="el-GR" sz="2400" dirty="0"/>
              <a:t>από τις εκπαιδευτικές διαδικασίες </a:t>
            </a:r>
            <a:r>
              <a:rPr lang="el-GR" sz="2400" dirty="0" smtClean="0"/>
              <a:t>και δραστηριότητες </a:t>
            </a:r>
            <a:r>
              <a:rPr lang="el-GR" sz="2400" dirty="0"/>
              <a:t>του </a:t>
            </a:r>
            <a:r>
              <a:rPr lang="el-GR" sz="2400" dirty="0" smtClean="0"/>
              <a:t>Ιδρύματος</a:t>
            </a:r>
          </a:p>
          <a:p>
            <a:r>
              <a:rPr lang="el-GR" sz="2400" dirty="0"/>
              <a:t>Π</a:t>
            </a:r>
            <a:r>
              <a:rPr lang="el-GR" sz="2400" dirty="0" smtClean="0"/>
              <a:t>αραδείγματα:</a:t>
            </a:r>
          </a:p>
          <a:p>
            <a:pPr lvl="1"/>
            <a:r>
              <a:rPr lang="el-GR" sz="2400" dirty="0" smtClean="0"/>
              <a:t>ένα </a:t>
            </a:r>
            <a:r>
              <a:rPr lang="el-GR" sz="2400" dirty="0"/>
              <a:t>μάθημα που εισάγει πρωτοετείς </a:t>
            </a:r>
            <a:r>
              <a:rPr lang="el-GR" sz="2400" dirty="0" smtClean="0"/>
              <a:t>φοιτητές / σπουδαστές </a:t>
            </a:r>
            <a:r>
              <a:rPr lang="el-GR" sz="2400" dirty="0"/>
              <a:t>στην ακαδημαϊκή κουλτούρα και τις υπηρεσίες </a:t>
            </a:r>
            <a:r>
              <a:rPr lang="el-GR" sz="2400" dirty="0" smtClean="0"/>
              <a:t>ενός </a:t>
            </a:r>
            <a:r>
              <a:rPr lang="el-GR" sz="2400" dirty="0"/>
              <a:t>Ιδρύματος </a:t>
            </a:r>
            <a:endParaRPr lang="el-GR" sz="2400" dirty="0" smtClean="0"/>
          </a:p>
          <a:p>
            <a:pPr lvl="1"/>
            <a:r>
              <a:rPr lang="el-GR" sz="2400" dirty="0" smtClean="0"/>
              <a:t>ένα </a:t>
            </a:r>
            <a:r>
              <a:rPr lang="el-GR" sz="2400" dirty="0"/>
              <a:t>μάθημα που απευθύνεται προς τους </a:t>
            </a:r>
            <a:r>
              <a:rPr lang="el-GR" sz="2400" dirty="0" smtClean="0"/>
              <a:t> </a:t>
            </a:r>
            <a:r>
              <a:rPr lang="el-GR" sz="2400" dirty="0"/>
              <a:t>υποψήφιους φοιτητές </a:t>
            </a:r>
            <a:r>
              <a:rPr lang="el-GR" sz="2400" dirty="0" smtClean="0"/>
              <a:t>και </a:t>
            </a:r>
            <a:r>
              <a:rPr lang="el-GR" sz="2400" dirty="0"/>
              <a:t>αναλύει συγκεκριμένα </a:t>
            </a:r>
            <a:r>
              <a:rPr lang="el-GR" sz="2400" dirty="0" smtClean="0"/>
              <a:t>ΠΣ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0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Μάθημα ΠΣ ως ΑΨΜ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l-GR" sz="2800" dirty="0" smtClean="0"/>
              <a:t>Οποιοδήποτε </a:t>
            </a:r>
            <a:r>
              <a:rPr lang="el-GR" sz="2800" b="1" dirty="0" smtClean="0"/>
              <a:t>πλήρες</a:t>
            </a:r>
            <a:r>
              <a:rPr lang="el-GR" sz="2800" dirty="0" smtClean="0"/>
              <a:t> μάθημα ενός </a:t>
            </a:r>
            <a:r>
              <a:rPr lang="el-GR" sz="2800" dirty="0"/>
              <a:t>Προγράμματος Σπουδών (</a:t>
            </a:r>
            <a:r>
              <a:rPr lang="el-GR" sz="2800" dirty="0" smtClean="0"/>
              <a:t>ΠΣ)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800" dirty="0" smtClean="0"/>
              <a:t>1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κύκλου </a:t>
            </a:r>
            <a:r>
              <a:rPr lang="el-GR" sz="2800" dirty="0"/>
              <a:t>σπουδών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800" dirty="0" smtClean="0"/>
              <a:t>2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κύκλου σπουδών</a:t>
            </a:r>
          </a:p>
          <a:p>
            <a:pPr marL="0" indent="0">
              <a:spcAft>
                <a:spcPts val="1200"/>
              </a:spcAft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05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/>
              <a:t>Y</a:t>
            </a:r>
            <a:r>
              <a:rPr lang="el-GR" sz="3600" dirty="0" err="1" smtClean="0"/>
              <a:t>ποσύνολο</a:t>
            </a:r>
            <a:r>
              <a:rPr lang="el-GR" sz="3600" dirty="0" smtClean="0"/>
              <a:t> Μαθήματος ΠΣ ως ΑΨΜ (1/2)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l-GR" sz="2800" dirty="0"/>
              <a:t>Έ</a:t>
            </a:r>
            <a:r>
              <a:rPr lang="el-GR" sz="2800" dirty="0" smtClean="0"/>
              <a:t>να </a:t>
            </a:r>
            <a:r>
              <a:rPr lang="el-GR" sz="2800" dirty="0"/>
              <a:t>υποσύνολο των θεματικών ενοτήτων </a:t>
            </a:r>
            <a:r>
              <a:rPr lang="el-GR" sz="2800" dirty="0" smtClean="0"/>
              <a:t>ενός </a:t>
            </a:r>
            <a:r>
              <a:rPr lang="el-GR" sz="2800" dirty="0"/>
              <a:t>μαθήματος του </a:t>
            </a:r>
            <a:r>
              <a:rPr lang="el-GR" sz="2800" dirty="0" smtClean="0"/>
              <a:t>ΠΣ</a:t>
            </a:r>
            <a:r>
              <a:rPr lang="el-GR" sz="2800" dirty="0"/>
              <a:t> </a:t>
            </a:r>
            <a:r>
              <a:rPr lang="el-GR" sz="2800" b="1" i="1" dirty="0" smtClean="0"/>
              <a:t>που </a:t>
            </a:r>
            <a:r>
              <a:rPr lang="el-GR" sz="2800" b="1" i="1" dirty="0"/>
              <a:t>πληροί το κριτήριο της </a:t>
            </a:r>
            <a:r>
              <a:rPr lang="el-GR" sz="2800" b="1" i="1" dirty="0" smtClean="0"/>
              <a:t>αυτοτέλειας</a:t>
            </a:r>
            <a:r>
              <a:rPr lang="el-GR" sz="2800" i="1" dirty="0" smtClean="0"/>
              <a:t>, </a:t>
            </a:r>
            <a:r>
              <a:rPr lang="el-GR" sz="2800" dirty="0" smtClean="0"/>
              <a:t>π.χ. </a:t>
            </a:r>
          </a:p>
          <a:p>
            <a:pPr>
              <a:spcAft>
                <a:spcPts val="1200"/>
              </a:spcAft>
            </a:pPr>
            <a:r>
              <a:rPr lang="el-GR" sz="2800" dirty="0" smtClean="0"/>
              <a:t>συνδιδασκαλίες με διαφορετικά διακριτά αντικείμενα (σύνηθες στις Ιατρικές Σχολές)</a:t>
            </a:r>
          </a:p>
          <a:p>
            <a:pPr>
              <a:spcAft>
                <a:spcPts val="1200"/>
              </a:spcAft>
            </a:pPr>
            <a:r>
              <a:rPr lang="el-GR" sz="2800" dirty="0"/>
              <a:t>εισαγωγικά ή συνοπτικά ή εξειδικευμένα μέρη μαθημάτων, </a:t>
            </a:r>
            <a:r>
              <a:rPr lang="el-GR" sz="2800" dirty="0" smtClean="0"/>
              <a:t>ένα </a:t>
            </a:r>
            <a:r>
              <a:rPr lang="el-GR" sz="2800" dirty="0"/>
              <a:t>συνεχές υποσύνολο ενός ικανού αριθμού διδακτικών ωρών </a:t>
            </a:r>
            <a:endParaRPr lang="el-GR" sz="2800" i="1" dirty="0" smtClean="0"/>
          </a:p>
          <a:p>
            <a:pPr marL="0" indent="0">
              <a:spcAft>
                <a:spcPts val="1200"/>
              </a:spcAft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09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Y</a:t>
            </a:r>
            <a:r>
              <a:rPr lang="el-GR" sz="3600" dirty="0" err="1"/>
              <a:t>ποσύνολο</a:t>
            </a:r>
            <a:r>
              <a:rPr lang="el-GR" sz="3600" dirty="0"/>
              <a:t> Μαθήματος ΠΣ ως </a:t>
            </a:r>
            <a:r>
              <a:rPr lang="el-GR" sz="3600" dirty="0" smtClean="0"/>
              <a:t>ΑΨΜ (2/2)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είναι </a:t>
            </a:r>
            <a:r>
              <a:rPr lang="el-GR" sz="2800" dirty="0"/>
              <a:t>αποδεκτός ένας μικρότερος αριθμός διδακτικών </a:t>
            </a:r>
            <a:r>
              <a:rPr lang="el-GR" sz="2800" dirty="0" smtClean="0"/>
              <a:t>ωρών</a:t>
            </a:r>
            <a:endParaRPr lang="el-GR" sz="2800" dirty="0"/>
          </a:p>
          <a:p>
            <a:r>
              <a:rPr lang="el-GR" sz="2800" dirty="0" smtClean="0"/>
              <a:t>θα </a:t>
            </a:r>
            <a:r>
              <a:rPr lang="el-GR" sz="2800" dirty="0"/>
              <a:t>πρέπει να τεκμηριωθεί από το μέλος ΔΕΠ/ΕΠ η αυτοτέλεια του ΑΨΜ </a:t>
            </a:r>
            <a:endParaRPr lang="el-GR" sz="2800" dirty="0" smtClean="0"/>
          </a:p>
          <a:p>
            <a:pPr lvl="1"/>
            <a:r>
              <a:rPr lang="el-GR" sz="2400" dirty="0"/>
              <a:t>π</a:t>
            </a:r>
            <a:r>
              <a:rPr lang="el-GR" sz="2400" dirty="0" smtClean="0"/>
              <a:t>.χ. αποτελεί </a:t>
            </a:r>
            <a:r>
              <a:rPr lang="el-GR" sz="2400" dirty="0"/>
              <a:t>αυτοτελές μάθημα σε άλλα ΠΣ της χώρας ή της </a:t>
            </a:r>
            <a:r>
              <a:rPr lang="el-GR" sz="2400" dirty="0" smtClean="0"/>
              <a:t>αλλοδαπής</a:t>
            </a:r>
          </a:p>
          <a:p>
            <a:r>
              <a:rPr lang="el-GR" sz="2800" dirty="0" smtClean="0"/>
              <a:t>μικρό </a:t>
            </a:r>
            <a:r>
              <a:rPr lang="el-GR" sz="2800" dirty="0"/>
              <a:t>ποσοστό του συνόλου των ΑΨΜ που θα </a:t>
            </a:r>
            <a:r>
              <a:rPr lang="el-GR" sz="2800" dirty="0" smtClean="0"/>
              <a:t>αναπτυχθούν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31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Πολύγλωσσες εκδόσεις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sz="2800" dirty="0" smtClean="0"/>
              <a:t>Ελληνόγλωσσο </a:t>
            </a:r>
            <a:r>
              <a:rPr lang="el-GR" sz="2800" dirty="0"/>
              <a:t>ΑΨΜ </a:t>
            </a:r>
            <a:endParaRPr lang="el-GR" sz="28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400" dirty="0" smtClean="0"/>
              <a:t>Ξενόγλωσση </a:t>
            </a:r>
            <a:r>
              <a:rPr lang="el-GR" sz="2400" dirty="0"/>
              <a:t>έκδοσή του, ως διακριτό ΑΨΜ</a:t>
            </a:r>
            <a:r>
              <a:rPr lang="el-GR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l-GR" sz="2800" dirty="0" smtClean="0"/>
              <a:t>ΑΨΜ τμημάτων </a:t>
            </a:r>
            <a:r>
              <a:rPr lang="el-GR" sz="2800" dirty="0"/>
              <a:t>ξένων γλωσσών και </a:t>
            </a:r>
            <a:r>
              <a:rPr lang="el-GR" sz="2800" dirty="0" smtClean="0"/>
              <a:t>φιλολογίας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400" dirty="0" smtClean="0"/>
              <a:t>μόνο </a:t>
            </a:r>
            <a:r>
              <a:rPr lang="el-GR" sz="2400" dirty="0"/>
              <a:t>στην ξενόγλωσση ή </a:t>
            </a:r>
            <a:endParaRPr lang="el-GR" sz="24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400" dirty="0" smtClean="0"/>
              <a:t>μικτή </a:t>
            </a:r>
            <a:r>
              <a:rPr lang="el-GR" sz="2400" dirty="0"/>
              <a:t>έκδοσή </a:t>
            </a:r>
            <a:r>
              <a:rPr lang="el-GR" sz="2400" dirty="0" smtClean="0"/>
              <a:t>τους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10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dirty="0"/>
              <a:t>Εργαστήρια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sz="2800" dirty="0" smtClean="0"/>
              <a:t>Οι </a:t>
            </a:r>
            <a:r>
              <a:rPr lang="el-GR" sz="2800" dirty="0"/>
              <a:t>εργαστηριακές ή φροντιστηριακές ασκήσεις </a:t>
            </a:r>
            <a:endParaRPr lang="el-GR" sz="2800" dirty="0" smtClean="0"/>
          </a:p>
          <a:p>
            <a:pPr lvl="1">
              <a:spcAft>
                <a:spcPts val="1200"/>
              </a:spcAft>
            </a:pPr>
            <a:r>
              <a:rPr lang="el-GR" sz="2400" dirty="0" smtClean="0"/>
              <a:t>μέρος </a:t>
            </a:r>
            <a:r>
              <a:rPr lang="el-GR" sz="2400" dirty="0"/>
              <a:t>ενός ΑΨΜ </a:t>
            </a:r>
            <a:r>
              <a:rPr lang="el-GR" sz="2400" dirty="0" smtClean="0"/>
              <a:t>ή</a:t>
            </a:r>
          </a:p>
          <a:p>
            <a:pPr lvl="1">
              <a:spcAft>
                <a:spcPts val="1200"/>
              </a:spcAft>
            </a:pPr>
            <a:r>
              <a:rPr lang="el-GR" sz="2400" dirty="0" smtClean="0"/>
              <a:t>διακριτό </a:t>
            </a:r>
            <a:r>
              <a:rPr lang="el-GR" sz="2400" dirty="0"/>
              <a:t>ΑΨΜ, </a:t>
            </a:r>
            <a:r>
              <a:rPr lang="el-GR" sz="2400" dirty="0" smtClean="0"/>
              <a:t>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l-GR" sz="2400" dirty="0" smtClean="0"/>
              <a:t>ανάλογα με το σχετικό </a:t>
            </a:r>
            <a:r>
              <a:rPr lang="el-GR" sz="2400" dirty="0"/>
              <a:t>ΠΣ του τμήματος ή με το κριτήριο </a:t>
            </a:r>
            <a:r>
              <a:rPr lang="el-GR" sz="2400" dirty="0" smtClean="0"/>
              <a:t>της αυτοτέλειας</a:t>
            </a:r>
          </a:p>
          <a:p>
            <a:pPr>
              <a:spcAft>
                <a:spcPts val="1200"/>
              </a:spcAft>
            </a:pPr>
            <a:r>
              <a:rPr lang="el-GR" sz="2800" dirty="0" smtClean="0"/>
              <a:t>Η συμπερίληψη στο ΑΨΜ είναι προαιρετική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356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dirty="0"/>
              <a:t>Εργαστήρια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Όταν δεν </a:t>
            </a:r>
            <a:r>
              <a:rPr lang="el-GR" dirty="0"/>
              <a:t>συμπεριλαμβάνεται στο </a:t>
            </a:r>
            <a:r>
              <a:rPr lang="el-GR" dirty="0" smtClean="0"/>
              <a:t>ΑΨΜ 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απαιτούμενες </a:t>
            </a:r>
            <a:r>
              <a:rPr lang="el-GR" b="1" dirty="0"/>
              <a:t>διδακτικές ώρες </a:t>
            </a:r>
            <a:r>
              <a:rPr lang="el-GR" dirty="0" smtClean="0"/>
              <a:t>προκύπτουν </a:t>
            </a:r>
            <a:r>
              <a:rPr lang="el-GR" dirty="0"/>
              <a:t>από τις ώρες που προβλέπει το ΠΣ </a:t>
            </a:r>
            <a:r>
              <a:rPr lang="el-GR" b="1" dirty="0"/>
              <a:t>για το τμήμα της </a:t>
            </a:r>
            <a:r>
              <a:rPr lang="el-GR" b="1" dirty="0" smtClean="0"/>
              <a:t>θεωρίας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03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dirty="0"/>
              <a:t>Εργαστήρια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dirty="0"/>
              <a:t>ανάπτυξη </a:t>
            </a:r>
            <a:r>
              <a:rPr lang="el-GR" sz="2800" dirty="0" err="1"/>
              <a:t>πολυμεσικού</a:t>
            </a:r>
            <a:r>
              <a:rPr lang="el-GR" sz="2800" dirty="0"/>
              <a:t> υλικού θα </a:t>
            </a:r>
            <a:r>
              <a:rPr lang="el-GR" sz="2800" dirty="0" smtClean="0"/>
              <a:t>πρέπει:</a:t>
            </a:r>
          </a:p>
          <a:p>
            <a:r>
              <a:rPr lang="el-GR" sz="2800" dirty="0" smtClean="0"/>
              <a:t>να </a:t>
            </a:r>
            <a:r>
              <a:rPr lang="el-GR" sz="2800" dirty="0"/>
              <a:t>έχει εκπαιδευτικό νόημα στο πλαίσιο ενός ψηφιακού μαθήματος, </a:t>
            </a:r>
            <a:r>
              <a:rPr lang="el-GR" sz="2800" dirty="0" smtClean="0"/>
              <a:t>και </a:t>
            </a:r>
            <a:r>
              <a:rPr lang="el-GR" sz="2800" dirty="0"/>
              <a:t>γενικά </a:t>
            </a:r>
            <a:endParaRPr lang="el-GR" sz="2800" dirty="0" smtClean="0"/>
          </a:p>
          <a:p>
            <a:r>
              <a:rPr lang="el-GR" sz="2800" dirty="0" smtClean="0"/>
              <a:t>να </a:t>
            </a:r>
            <a:r>
              <a:rPr lang="el-GR" sz="2800" dirty="0"/>
              <a:t>καλύπτει τη διδακτέα ύλη του εργαστηρίου ή φροντιστηρίου</a:t>
            </a:r>
            <a:r>
              <a:rPr lang="el-GR" sz="2800" dirty="0" smtClean="0"/>
              <a:t>,</a:t>
            </a:r>
          </a:p>
          <a:p>
            <a:pPr marL="0" indent="0">
              <a:buNone/>
            </a:pPr>
            <a:r>
              <a:rPr lang="el-GR" sz="2800" b="1" dirty="0" smtClean="0"/>
              <a:t>χωρίς </a:t>
            </a:r>
            <a:r>
              <a:rPr lang="el-GR" sz="2800" b="1" dirty="0"/>
              <a:t>απαραίτητα η διάρκεια του </a:t>
            </a:r>
            <a:r>
              <a:rPr lang="el-GR" sz="2800" b="1" dirty="0" err="1"/>
              <a:t>πολυμεσικού</a:t>
            </a:r>
            <a:r>
              <a:rPr lang="el-GR" sz="2800" b="1" dirty="0"/>
              <a:t> υλικού να ισούται </a:t>
            </a:r>
            <a:r>
              <a:rPr lang="el-GR" sz="2800" dirty="0"/>
              <a:t>με τις αντίστοιχες διδακτικές ώρες του εργαστηρίου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58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l-GR" dirty="0" smtClean="0"/>
              <a:t>. Προέλευση εκπαιδευτικού υλικού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1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smtClean="0"/>
              <a:t>Εκπαιδευτικό υλικό Ανοικτού Μαθήματος 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1325"/>
            <a:ext cx="857929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l-GR" sz="2200" dirty="0" smtClean="0"/>
              <a:t>Υπάρχον υλικό</a:t>
            </a:r>
          </a:p>
          <a:p>
            <a:pPr marL="857250" lvl="1" indent="-457200">
              <a:defRPr/>
            </a:pPr>
            <a:r>
              <a:rPr lang="el-GR" sz="2200" dirty="0" smtClean="0"/>
              <a:t>σε ψηφιακή μορφή: σημειώσεις, διαφάνειες, ασκήσεις, υποδείξεις λύσεων, λογισμικό, οδηγίες και λοιπό υλικό … </a:t>
            </a:r>
          </a:p>
          <a:p>
            <a:pPr marL="857250" lvl="1" indent="-457200">
              <a:defRPr/>
            </a:pPr>
            <a:r>
              <a:rPr lang="el-GR" sz="2200" dirty="0"/>
              <a:t>ψ</a:t>
            </a:r>
            <a:r>
              <a:rPr lang="el-GR" sz="2200" dirty="0" smtClean="0"/>
              <a:t>ηφιοποίηση υπάρχοντος υλικού</a:t>
            </a:r>
          </a:p>
          <a:p>
            <a:pPr marL="514350" indent="-514350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200" dirty="0" smtClean="0"/>
              <a:t>Νέο εκπαιδευτικό υλικό (π.χ., νέες διαφάνειες νέες σημειώσεις, κ.α.)</a:t>
            </a:r>
          </a:p>
          <a:p>
            <a:pPr marL="514350" indent="-514350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200" dirty="0"/>
              <a:t>Προσαρμογή του εκπαιδευτικού υλικού στις ειδικές απαιτήσεις προσβασιμότητας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200" dirty="0" smtClean="0"/>
              <a:t>Ανάπτυξη </a:t>
            </a:r>
            <a:r>
              <a:rPr lang="el-GR" sz="2200" dirty="0" err="1" smtClean="0"/>
              <a:t>πολυμεσικού</a:t>
            </a:r>
            <a:r>
              <a:rPr lang="el-GR" sz="2200" dirty="0" smtClean="0"/>
              <a:t> υλικού, π.χ. καταγραφή σε βίντεο συνιστωσών του μαθήματος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7843A1-4C22-4C42-A3C1-1848468D974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6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Κεντρικό Μητρώο Ελληνικών Ανοικτών Μαθημάτων</a:t>
            </a:r>
            <a:endParaRPr lang="el-GR" dirty="0"/>
          </a:p>
        </p:txBody>
      </p:sp>
      <p:sp>
        <p:nvSpPr>
          <p:cNvPr id="6147" name="Υπότιτλο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endParaRPr lang="en-US" sz="1800" i="1" dirty="0" smtClean="0"/>
          </a:p>
          <a:p>
            <a:pPr marL="0" indent="0" algn="r" eaLnBrk="1" hangingPunct="1">
              <a:buFont typeface="Arial" charset="0"/>
              <a:buNone/>
            </a:pPr>
            <a:endParaRPr lang="en-US" sz="1800" i="1" dirty="0" smtClean="0"/>
          </a:p>
          <a:p>
            <a:pPr marL="0" indent="0" algn="r" eaLnBrk="1" hangingPunct="1">
              <a:buFont typeface="Arial" charset="0"/>
              <a:buNone/>
            </a:pPr>
            <a:endParaRPr lang="en-US" sz="1800" i="1" dirty="0" smtClean="0"/>
          </a:p>
          <a:p>
            <a:pPr marL="0" indent="0" algn="r" eaLnBrk="1" hangingPunct="1">
              <a:buFont typeface="Arial" charset="0"/>
              <a:buNone/>
            </a:pPr>
            <a:endParaRPr lang="en-US" sz="1800" i="1" dirty="0" smtClean="0"/>
          </a:p>
          <a:p>
            <a:pPr marL="0" indent="0" algn="r" eaLnBrk="1" hangingPunct="1">
              <a:buFont typeface="Arial" charset="0"/>
              <a:buNone/>
            </a:pPr>
            <a:endParaRPr lang="en-US" sz="1800" i="1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1133596" y="4979320"/>
            <a:ext cx="6840760" cy="80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500"/>
              </a:spcBef>
              <a:buFont typeface="Arial" charset="0"/>
              <a:buNone/>
            </a:pPr>
            <a:r>
              <a:rPr lang="el-GR" sz="2400" b="1" dirty="0" smtClean="0"/>
              <a:t>Προδιαγραφές Ανοικτών Μαθημάτων </a:t>
            </a:r>
            <a:r>
              <a:rPr lang="en-US" sz="2400" b="1" dirty="0" smtClean="0"/>
              <a:t>v1.0 </a:t>
            </a:r>
          </a:p>
          <a:p>
            <a:pPr marL="0" indent="0" algn="ctr" eaLnBrk="1" hangingPunct="1">
              <a:spcBef>
                <a:spcPts val="500"/>
              </a:spcBef>
              <a:buFont typeface="Arial" charset="0"/>
              <a:buNone/>
            </a:pPr>
            <a:r>
              <a:rPr lang="el-GR" i="1" dirty="0" smtClean="0"/>
              <a:t>Δρ</a:t>
            </a:r>
            <a:r>
              <a:rPr lang="el-GR" i="1" dirty="0"/>
              <a:t>. Παντελής </a:t>
            </a:r>
            <a:r>
              <a:rPr lang="el-GR" i="1" dirty="0" err="1"/>
              <a:t>Μπαλαούρας</a:t>
            </a:r>
            <a:r>
              <a:rPr lang="el-GR" i="1" dirty="0"/>
              <a:t>, </a:t>
            </a:r>
            <a:r>
              <a:rPr lang="el-GR" i="1" dirty="0" smtClean="0"/>
              <a:t>Καθ. Λάζαρος </a:t>
            </a:r>
            <a:r>
              <a:rPr lang="el-GR" i="1" dirty="0" err="1" smtClean="0"/>
              <a:t>Μεράκος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smtClean="0"/>
              <a:t>Πολυμεσικό Υλικό (Α+)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280" cy="4525962"/>
          </a:xfrm>
        </p:spPr>
        <p:txBody>
          <a:bodyPr/>
          <a:lstStyle/>
          <a:p>
            <a:r>
              <a:rPr lang="en-US" sz="2800" dirty="0" smtClean="0"/>
              <a:t>T</a:t>
            </a:r>
            <a:r>
              <a:rPr lang="el-GR" sz="2800" dirty="0" err="1" smtClean="0"/>
              <a:t>ύπος</a:t>
            </a:r>
            <a:r>
              <a:rPr lang="el-GR" sz="2800" dirty="0" smtClean="0"/>
              <a:t>: </a:t>
            </a:r>
            <a:r>
              <a:rPr lang="el-GR" sz="2800" dirty="0" err="1" smtClean="0"/>
              <a:t>Βιντεοδιαλέξεις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Η παραγωγή και μετάδοση </a:t>
            </a:r>
            <a:r>
              <a:rPr lang="el-GR" sz="2800" dirty="0" err="1" smtClean="0"/>
              <a:t>πολυμεσικού</a:t>
            </a:r>
            <a:r>
              <a:rPr lang="el-GR" sz="2800" dirty="0" smtClean="0"/>
              <a:t> υλικού από</a:t>
            </a:r>
          </a:p>
          <a:p>
            <a:pPr lvl="1"/>
            <a:r>
              <a:rPr lang="el-GR" sz="2000" dirty="0" smtClean="0"/>
              <a:t> </a:t>
            </a:r>
            <a:r>
              <a:rPr lang="el-GR" sz="2200" dirty="0" smtClean="0"/>
              <a:t>διαλέξεις  στα αμφιθέατρα </a:t>
            </a:r>
          </a:p>
          <a:p>
            <a:pPr lvl="1"/>
            <a:r>
              <a:rPr lang="el-GR" sz="2200" dirty="0" smtClean="0"/>
              <a:t> δραστηριότητες υποστηρικτικές  της εκπαιδευτικής διαδικασίας </a:t>
            </a:r>
          </a:p>
          <a:p>
            <a:pPr lvl="2"/>
            <a:r>
              <a:rPr lang="el-GR" sz="2200" dirty="0" smtClean="0"/>
              <a:t>εργαστηριακές ασκήσεις</a:t>
            </a:r>
          </a:p>
          <a:p>
            <a:pPr lvl="2"/>
            <a:r>
              <a:rPr lang="el-GR" sz="2200" dirty="0" smtClean="0"/>
              <a:t>πρακτικές ασκήσεις (π.χ. θεατρικό παιχνίδι)</a:t>
            </a:r>
          </a:p>
          <a:p>
            <a:pPr lvl="2"/>
            <a:r>
              <a:rPr lang="el-GR" sz="2200" dirty="0" smtClean="0"/>
              <a:t>πράξεις «στο πεδίο» (ιατρικές επεμβάσεις και πρακτικές,…)</a:t>
            </a:r>
          </a:p>
          <a:p>
            <a:pPr lvl="1"/>
            <a:r>
              <a:rPr lang="el-GR" sz="2200" dirty="0" smtClean="0"/>
              <a:t>διαλέξεις, σεμινάρια, συνέδρια, πολιτιστικές και άλλες εκδηλώσεις που σχετίζονται με το αντικείμενο διδασκαλίας.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6E590-47D7-4949-B6BA-FA072FC7B99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18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l-GR" dirty="0"/>
              <a:t>4</a:t>
            </a:r>
            <a:r>
              <a:rPr lang="el-GR" dirty="0" smtClean="0"/>
              <a:t>. Κατηγορίες ΑΨΜ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1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Κατηγορίες Ανοικτών Μαθημάτων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21929"/>
              </p:ext>
            </p:extLst>
          </p:nvPr>
        </p:nvGraphicFramePr>
        <p:xfrm>
          <a:off x="778828" y="1239882"/>
          <a:ext cx="7704856" cy="541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892"/>
                <a:gridCol w="791780"/>
                <a:gridCol w="792088"/>
                <a:gridCol w="864096"/>
              </a:tblGrid>
              <a:tr h="72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Προδιαγραφές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effectLst/>
                        </a:rPr>
                        <a:t>Ελάχιστες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Α-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Podcast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Πλήρεις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Α</a:t>
                      </a:r>
                      <a:r>
                        <a:rPr lang="el-GR" sz="1800" dirty="0">
                          <a:effectLst/>
                        </a:rPr>
                        <a:t>+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277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περιγραφή μαθήματος (και στην αγγλική)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3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περιγραφή στόχων μαθήματος (και στην αγγλική)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3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Λέξεις – κλειδιά, Βασικοί όροι μαθήματος (και στην αγγλική)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3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Οργάνωση υλικού σε θεματικές ενότητες ή ενότητες διαλέξεων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277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περιγραφή στόχων ενοτήτων 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3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Λέξεις – κλειδιά, βασικοί όροι ανά ενότητα / ενότητα διαλέξεων 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4848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Σημειώσεις, διαφάνειες και λοιπό υποστηρικτικό υλικό ανά </a:t>
                      </a:r>
                      <a:r>
                        <a:rPr lang="el-GR" sz="1400" dirty="0" smtClean="0">
                          <a:effectLst/>
                        </a:rPr>
                        <a:t>διάλεξη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l-GR" sz="1400" dirty="0" smtClean="0">
                          <a:solidFill>
                            <a:srgbClr val="FFFF00"/>
                          </a:solidFill>
                          <a:effectLst/>
                        </a:rPr>
                        <a:t>ή ενότητα διαλέξεων </a:t>
                      </a:r>
                      <a:endParaRPr lang="el-GR" sz="1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277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Αναφορά βιβλιογραφίας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277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Ασκήσεις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3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Χρήση ηλεκτρονικών πηγών που διαθέτουν οι βιβλιοθήκες των ιδρυμάτων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</a:tr>
              <a:tr h="1233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</a:rPr>
                        <a:t>Πολυμεσικό</a:t>
                      </a:r>
                      <a:r>
                        <a:rPr lang="el-GR" sz="1400" dirty="0">
                          <a:effectLst/>
                        </a:rPr>
                        <a:t> υλικό όπως: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l-GR" sz="1400" dirty="0">
                          <a:effectLst/>
                        </a:rPr>
                        <a:t> καταγεγραμμένες </a:t>
                      </a:r>
                      <a:r>
                        <a:rPr lang="el-GR" sz="1400" dirty="0" err="1">
                          <a:effectLst/>
                        </a:rPr>
                        <a:t>βιντεο</a:t>
                      </a:r>
                      <a:r>
                        <a:rPr lang="el-GR" sz="1400" dirty="0">
                          <a:effectLst/>
                        </a:rPr>
                        <a:t>-διαλέξεις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l-GR" sz="1400" dirty="0">
                          <a:effectLst/>
                        </a:rPr>
                        <a:t>καταγεγραμμένες </a:t>
                      </a:r>
                      <a:r>
                        <a:rPr lang="el-GR" sz="1400" dirty="0" err="1">
                          <a:effectLst/>
                        </a:rPr>
                        <a:t>βιντεο</a:t>
                      </a:r>
                      <a:r>
                        <a:rPr lang="el-GR" sz="1400" dirty="0">
                          <a:effectLst/>
                        </a:rPr>
                        <a:t>-διαλέξεις συνδυασμένες ή συγχρονισμένες με </a:t>
                      </a:r>
                      <a:r>
                        <a:rPr lang="el-GR" sz="1400" dirty="0" smtClean="0">
                          <a:effectLst/>
                        </a:rPr>
                        <a:t>διαφάνειες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n-US" sz="1400" dirty="0" smtClean="0">
                          <a:effectLst/>
                        </a:rPr>
                        <a:t>Podcast, </a:t>
                      </a:r>
                      <a:r>
                        <a:rPr lang="el-GR" sz="1400" dirty="0" smtClean="0">
                          <a:effectLst/>
                        </a:rPr>
                        <a:t>εκφωνήσεις στις διαφάνειες</a:t>
                      </a:r>
                      <a:endParaRPr lang="el-GR" sz="1400" dirty="0">
                        <a:effectLst/>
                      </a:endParaRPr>
                    </a:p>
                  </a:txBody>
                  <a:tcPr marL="55472" marR="55472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72" marR="55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√</a:t>
                      </a:r>
                      <a:endParaRPr lang="el-GR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r>
                        <a:rPr lang="el-GR" sz="1600" dirty="0" smtClean="0">
                          <a:effectLst/>
                        </a:rPr>
                        <a:t>√</a:t>
                      </a:r>
                      <a:endParaRPr lang="el-GR" sz="1600" dirty="0">
                        <a:effectLst/>
                      </a:endParaRPr>
                    </a:p>
                  </a:txBody>
                  <a:tcPr marL="55472" marR="55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l-GR" dirty="0" smtClean="0"/>
              <a:t>5. Προδιαγραφές ΑΨΜ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06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dirty="0"/>
              <a:t>Πληροφορίες </a:t>
            </a:r>
            <a:r>
              <a:rPr lang="el-GR" dirty="0" smtClean="0"/>
              <a:t>μαθήματος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«</a:t>
            </a:r>
            <a:r>
              <a:rPr lang="el-GR" b="1" dirty="0"/>
              <a:t>Έντυπο Καταγραφής Πληροφοριών και Συγκέντρωσης Εκπαιδευτικού Υλικού για τα Ανοικτά Μαθήματα</a:t>
            </a:r>
            <a:r>
              <a:rPr lang="el-GR" dirty="0"/>
              <a:t>»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παρουσιάζονται οι</a:t>
            </a:r>
          </a:p>
          <a:p>
            <a:r>
              <a:rPr lang="el-GR" dirty="0"/>
              <a:t>υποχρεωτικές πληροφορίες</a:t>
            </a:r>
          </a:p>
          <a:p>
            <a:r>
              <a:rPr lang="el-GR" dirty="0" smtClean="0"/>
              <a:t>προαιρετικές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2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υλικού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dirty="0"/>
              <a:t>Είναι </a:t>
            </a:r>
            <a:r>
              <a:rPr lang="el-GR" b="1" dirty="0"/>
              <a:t>υποχρεωτική </a:t>
            </a:r>
            <a:r>
              <a:rPr lang="el-GR" dirty="0"/>
              <a:t>η οργάνωση του </a:t>
            </a:r>
            <a:r>
              <a:rPr lang="el-GR" dirty="0" smtClean="0"/>
              <a:t>υλικού σε: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θεματικές </a:t>
            </a:r>
            <a:r>
              <a:rPr lang="el-GR" dirty="0"/>
              <a:t>ενότητες (π.χ., κεφάλαια) ή </a:t>
            </a:r>
            <a:endParaRPr lang="el-GR" dirty="0" smtClean="0"/>
          </a:p>
          <a:p>
            <a:pPr lvl="1">
              <a:spcAft>
                <a:spcPts val="1200"/>
              </a:spcAft>
            </a:pPr>
            <a:r>
              <a:rPr lang="el-GR" dirty="0" smtClean="0"/>
              <a:t>ενότητες διαλέξεων</a:t>
            </a:r>
          </a:p>
          <a:p>
            <a:pPr>
              <a:spcAft>
                <a:spcPts val="1200"/>
              </a:spcAft>
            </a:pPr>
            <a:r>
              <a:rPr lang="el-GR" b="1" dirty="0" smtClean="0"/>
              <a:t>Προαιρετικός</a:t>
            </a:r>
            <a:r>
              <a:rPr lang="el-GR" dirty="0" smtClean="0"/>
              <a:t> ο ορισμός μονοπατιού μάθησης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41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υλικού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Κάθε </a:t>
            </a:r>
            <a:r>
              <a:rPr lang="el-GR" sz="2800" dirty="0"/>
              <a:t>θεματική ενότητα ή ενότητα διαλέξεων </a:t>
            </a:r>
            <a:r>
              <a:rPr lang="el-GR" sz="2800" b="1" dirty="0"/>
              <a:t>θα πρέπει </a:t>
            </a:r>
            <a:r>
              <a:rPr lang="el-GR" sz="2800" dirty="0"/>
              <a:t>να συνοδεύεται </a:t>
            </a:r>
            <a:r>
              <a:rPr lang="el-GR" sz="2800" dirty="0" smtClean="0"/>
              <a:t>από:</a:t>
            </a:r>
          </a:p>
          <a:p>
            <a:r>
              <a:rPr lang="el-GR" sz="2800" dirty="0" smtClean="0"/>
              <a:t>αναλυτική </a:t>
            </a:r>
            <a:r>
              <a:rPr lang="el-GR" sz="2800" dirty="0"/>
              <a:t>περιγραφή </a:t>
            </a:r>
            <a:r>
              <a:rPr lang="el-GR" sz="2800" dirty="0" smtClean="0"/>
              <a:t>στόχων</a:t>
            </a:r>
          </a:p>
          <a:p>
            <a:r>
              <a:rPr lang="el-GR" sz="2800" dirty="0" smtClean="0"/>
              <a:t>λέξεις </a:t>
            </a:r>
            <a:r>
              <a:rPr lang="el-GR" sz="2800" dirty="0"/>
              <a:t>κλειδιά ή βασικούς </a:t>
            </a:r>
            <a:r>
              <a:rPr lang="el-GR" sz="2800" dirty="0" smtClean="0"/>
              <a:t>όρους </a:t>
            </a:r>
          </a:p>
          <a:p>
            <a:r>
              <a:rPr lang="el-GR" sz="2800" dirty="0" smtClean="0"/>
              <a:t>σημειώσεις </a:t>
            </a:r>
          </a:p>
          <a:p>
            <a:r>
              <a:rPr lang="el-GR" sz="2800" dirty="0" smtClean="0"/>
              <a:t>διαφάνειες </a:t>
            </a:r>
          </a:p>
          <a:p>
            <a:r>
              <a:rPr lang="el-GR" sz="2800" dirty="0" smtClean="0"/>
              <a:t>λοιπό </a:t>
            </a:r>
            <a:r>
              <a:rPr lang="el-GR" sz="2800" dirty="0"/>
              <a:t>υποστηρικτικό υλικό </a:t>
            </a:r>
            <a:endParaRPr lang="el-GR" sz="2800" dirty="0" smtClean="0"/>
          </a:p>
          <a:p>
            <a:r>
              <a:rPr lang="el-GR" sz="2800" dirty="0" smtClean="0"/>
              <a:t>αναφορές </a:t>
            </a:r>
            <a:r>
              <a:rPr lang="el-GR" sz="2800" dirty="0"/>
              <a:t>βιβλιογραφίας ή </a:t>
            </a:r>
            <a:r>
              <a:rPr lang="el-GR" sz="2800" dirty="0" smtClean="0"/>
              <a:t>ασκήσεις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06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Συνοδευτικό εκπαιδευτικό υλικό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700" dirty="0"/>
              <a:t>Είναι </a:t>
            </a:r>
            <a:r>
              <a:rPr lang="el-GR" sz="2700" b="1" dirty="0"/>
              <a:t>επιθυμητό </a:t>
            </a:r>
            <a:r>
              <a:rPr lang="el-GR" sz="2700" dirty="0"/>
              <a:t>τα μαθήματα </a:t>
            </a:r>
            <a:r>
              <a:rPr lang="el-GR" sz="2700" dirty="0" smtClean="0"/>
              <a:t>να συνοδεύονται </a:t>
            </a:r>
            <a:r>
              <a:rPr lang="el-GR" sz="2700" dirty="0"/>
              <a:t>με όσο το δυνατόν περισσότερο υποστηρικτικό </a:t>
            </a:r>
            <a:r>
              <a:rPr lang="el-GR" sz="2700" dirty="0" smtClean="0"/>
              <a:t>υλικό</a:t>
            </a:r>
            <a:endParaRPr lang="el-GR" sz="2700" b="1" dirty="0" smtClean="0"/>
          </a:p>
          <a:p>
            <a:r>
              <a:rPr lang="el-GR" sz="2700" dirty="0"/>
              <a:t>Ένα </a:t>
            </a:r>
            <a:r>
              <a:rPr lang="el-GR" sz="2700" b="1" dirty="0" smtClean="0"/>
              <a:t>Α-</a:t>
            </a:r>
            <a:r>
              <a:rPr lang="el-GR" sz="2700" dirty="0" smtClean="0"/>
              <a:t> ΑΨΜ θα </a:t>
            </a:r>
            <a:r>
              <a:rPr lang="el-GR" sz="2700" dirty="0"/>
              <a:t>πρέπει </a:t>
            </a:r>
            <a:r>
              <a:rPr lang="el-GR" sz="2700" dirty="0" smtClean="0"/>
              <a:t>να:</a:t>
            </a:r>
          </a:p>
          <a:p>
            <a:pPr lvl="1"/>
            <a:r>
              <a:rPr lang="el-GR" sz="2700" dirty="0" smtClean="0"/>
              <a:t>περιέχει </a:t>
            </a:r>
            <a:r>
              <a:rPr lang="el-GR" sz="2700" dirty="0"/>
              <a:t>τουλάχιστον τις διαφάνειες ή τις σημειώσεις ανά θεματική ενότητα ή ενότητα </a:t>
            </a:r>
            <a:r>
              <a:rPr lang="el-GR" sz="2700" dirty="0" smtClean="0"/>
              <a:t>διαλέξεων</a:t>
            </a:r>
            <a:endParaRPr lang="el-GR" sz="2700" dirty="0"/>
          </a:p>
          <a:p>
            <a:pPr lvl="1"/>
            <a:r>
              <a:rPr lang="el-GR" sz="2700" dirty="0" smtClean="0"/>
              <a:t>ιδανικό: διαφάνειες και σημειώσεις</a:t>
            </a:r>
          </a:p>
          <a:p>
            <a:r>
              <a:rPr lang="el-GR" sz="3100" dirty="0" smtClean="0"/>
              <a:t>κριτήριο αυτοτέλειας </a:t>
            </a:r>
          </a:p>
          <a:p>
            <a:r>
              <a:rPr lang="el-GR" sz="3100" dirty="0" smtClean="0"/>
              <a:t>κριτήριο κάλυψης της αντίστοιχης διδακτέας ύλης στο 100% </a:t>
            </a:r>
            <a:endParaRPr lang="el-GR" sz="3100" dirty="0"/>
          </a:p>
          <a:p>
            <a:endParaRPr lang="el-GR" sz="27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00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Συνοδευτικό εκπαιδευτικό υλικό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l-GR" sz="2200" dirty="0" smtClean="0"/>
              <a:t>Ένα </a:t>
            </a:r>
            <a:r>
              <a:rPr lang="el-GR" sz="2200" b="1" dirty="0" smtClean="0"/>
              <a:t>Α</a:t>
            </a:r>
            <a:r>
              <a:rPr lang="el-GR" sz="2200" dirty="0" smtClean="0"/>
              <a:t> ή </a:t>
            </a:r>
            <a:r>
              <a:rPr lang="el-GR" sz="2200" b="1" dirty="0" smtClean="0"/>
              <a:t>Α+</a:t>
            </a:r>
            <a:r>
              <a:rPr lang="el-GR" sz="2200" dirty="0" smtClean="0"/>
              <a:t> ΑΨΜ θα πρέπει να συνοδεύεται από: </a:t>
            </a:r>
          </a:p>
          <a:p>
            <a:pPr lvl="1"/>
            <a:r>
              <a:rPr lang="el-GR" sz="2200" dirty="0" smtClean="0"/>
              <a:t>διαφάνειες</a:t>
            </a:r>
            <a:r>
              <a:rPr lang="el-GR" sz="2200" dirty="0"/>
              <a:t>, εφόσον χρησιμοποιεί ο διδάσκων  στο συγκεκριμένο </a:t>
            </a:r>
            <a:r>
              <a:rPr lang="el-GR" sz="2200" dirty="0" smtClean="0"/>
              <a:t>μάθημα</a:t>
            </a:r>
            <a:endParaRPr lang="el-GR" sz="2200" dirty="0"/>
          </a:p>
          <a:p>
            <a:pPr lvl="1"/>
            <a:r>
              <a:rPr lang="el-GR" sz="2200" dirty="0"/>
              <a:t>σημειώσεις (</a:t>
            </a:r>
            <a:r>
              <a:rPr lang="en-US" sz="2200" dirty="0"/>
              <a:t>lecture notes</a:t>
            </a:r>
            <a:r>
              <a:rPr lang="el-GR" sz="2200" dirty="0"/>
              <a:t>) του μαθήματος, εφόσον </a:t>
            </a:r>
            <a:r>
              <a:rPr lang="el-GR" sz="2200" dirty="0" smtClean="0"/>
              <a:t>υπάρχουν</a:t>
            </a:r>
            <a:endParaRPr lang="el-GR" sz="2200" dirty="0"/>
          </a:p>
          <a:p>
            <a:pPr lvl="1"/>
            <a:r>
              <a:rPr lang="el-GR" sz="2200" dirty="0"/>
              <a:t>αντίστοιχο </a:t>
            </a:r>
            <a:r>
              <a:rPr lang="el-GR" sz="2200" dirty="0" err="1"/>
              <a:t>πολυμεσικό</a:t>
            </a:r>
            <a:r>
              <a:rPr lang="el-GR" sz="2200" dirty="0"/>
              <a:t> </a:t>
            </a:r>
            <a:r>
              <a:rPr lang="el-GR" sz="2200" dirty="0" smtClean="0"/>
              <a:t>υλικό</a:t>
            </a:r>
          </a:p>
          <a:p>
            <a:pPr lvl="1"/>
            <a:r>
              <a:rPr lang="el-GR" sz="2200" dirty="0" smtClean="0"/>
              <a:t>ασκήσεις</a:t>
            </a:r>
          </a:p>
          <a:p>
            <a:pPr lvl="1"/>
            <a:r>
              <a:rPr lang="el-GR" sz="2200" dirty="0" smtClean="0"/>
              <a:t>ιδανικό</a:t>
            </a:r>
            <a:r>
              <a:rPr lang="el-GR" sz="2200" dirty="0"/>
              <a:t>: </a:t>
            </a:r>
            <a:r>
              <a:rPr lang="el-GR" sz="2200" dirty="0" smtClean="0"/>
              <a:t>όλα</a:t>
            </a:r>
          </a:p>
          <a:p>
            <a:r>
              <a:rPr lang="el-GR" sz="2200" dirty="0"/>
              <a:t>κριτήριο αυτοτέλειας </a:t>
            </a:r>
          </a:p>
          <a:p>
            <a:r>
              <a:rPr lang="el-GR" sz="2200" dirty="0"/>
              <a:t>κριτήριο κάλυψης </a:t>
            </a:r>
            <a:r>
              <a:rPr lang="el-GR" sz="2200" dirty="0" smtClean="0"/>
              <a:t>του πολ. υλικού της </a:t>
            </a:r>
            <a:r>
              <a:rPr lang="el-GR" sz="2200" b="1" dirty="0"/>
              <a:t>αντίστοιχης</a:t>
            </a:r>
            <a:r>
              <a:rPr lang="el-GR" sz="2200" dirty="0"/>
              <a:t> διδακτέας ύλης στο 8</a:t>
            </a:r>
            <a:r>
              <a:rPr lang="el-GR" sz="2200" dirty="0" smtClean="0"/>
              <a:t>0</a:t>
            </a:r>
            <a:r>
              <a:rPr lang="el-GR" sz="2200" dirty="0"/>
              <a:t>% </a:t>
            </a:r>
          </a:p>
          <a:p>
            <a:pPr lvl="1"/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84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l-GR" sz="2600" b="1" dirty="0" smtClean="0"/>
              <a:t>Προαιρετικές</a:t>
            </a:r>
            <a:r>
              <a:rPr lang="el-GR" sz="2600" dirty="0" smtClean="0"/>
              <a:t> </a:t>
            </a:r>
            <a:r>
              <a:rPr lang="el-GR" sz="2600" dirty="0"/>
              <a:t>για τα μαθήματα </a:t>
            </a:r>
            <a:r>
              <a:rPr lang="el-GR" sz="2600" b="1" dirty="0"/>
              <a:t>Α-</a:t>
            </a:r>
            <a:r>
              <a:rPr lang="el-GR" sz="2600" dirty="0"/>
              <a:t> και </a:t>
            </a:r>
            <a:r>
              <a:rPr lang="el-GR" sz="2600" b="1" dirty="0" smtClean="0"/>
              <a:t>Α</a:t>
            </a:r>
          </a:p>
          <a:p>
            <a:r>
              <a:rPr lang="el-GR" sz="2600" b="1" dirty="0" smtClean="0"/>
              <a:t>Υποχρεωτικές </a:t>
            </a:r>
            <a:r>
              <a:rPr lang="el-GR" sz="2600" dirty="0"/>
              <a:t>για τα μαθήματα </a:t>
            </a:r>
            <a:r>
              <a:rPr lang="el-GR" sz="2600" b="1" dirty="0"/>
              <a:t>Α</a:t>
            </a:r>
            <a:r>
              <a:rPr lang="el-GR" sz="2600" b="1" dirty="0" smtClean="0"/>
              <a:t>+</a:t>
            </a:r>
          </a:p>
          <a:p>
            <a:r>
              <a:rPr lang="el-GR" sz="2600" dirty="0" smtClean="0"/>
              <a:t>Περιλαμβάνουν:</a:t>
            </a:r>
          </a:p>
          <a:p>
            <a:pPr lvl="1"/>
            <a:r>
              <a:rPr lang="el-GR" sz="2600" dirty="0" err="1" smtClean="0"/>
              <a:t>on</a:t>
            </a:r>
            <a:r>
              <a:rPr lang="el-GR" sz="2600" dirty="0" smtClean="0"/>
              <a:t>-</a:t>
            </a:r>
            <a:r>
              <a:rPr lang="el-GR" sz="2600" dirty="0" err="1" smtClean="0"/>
              <a:t>line</a:t>
            </a:r>
            <a:r>
              <a:rPr lang="el-GR" sz="2600" dirty="0" smtClean="0"/>
              <a:t> </a:t>
            </a:r>
            <a:r>
              <a:rPr lang="el-GR" sz="2600" dirty="0"/>
              <a:t>ασκήσεις, </a:t>
            </a:r>
            <a:r>
              <a:rPr lang="el-GR" sz="2600" dirty="0" smtClean="0"/>
              <a:t>γενικές, ειδικές </a:t>
            </a:r>
            <a:r>
              <a:rPr lang="el-GR" sz="2600" dirty="0"/>
              <a:t>ή </a:t>
            </a:r>
            <a:r>
              <a:rPr lang="el-GR" sz="2600" dirty="0" err="1" smtClean="0"/>
              <a:t>αυτοαξιολόγησης</a:t>
            </a:r>
            <a:endParaRPr lang="el-GR" sz="2600" dirty="0" smtClean="0"/>
          </a:p>
          <a:p>
            <a:r>
              <a:rPr lang="el-GR" sz="2600" dirty="0" smtClean="0"/>
              <a:t>Αξιοποιούν:</a:t>
            </a:r>
          </a:p>
          <a:p>
            <a:pPr lvl="1"/>
            <a:r>
              <a:rPr lang="el-GR" sz="2600" dirty="0" smtClean="0"/>
              <a:t>τις </a:t>
            </a:r>
            <a:r>
              <a:rPr lang="el-GR" sz="2600" dirty="0"/>
              <a:t>δυνατότητες της </a:t>
            </a:r>
            <a:r>
              <a:rPr lang="en-US" sz="2600" dirty="0" smtClean="0"/>
              <a:t>Open </a:t>
            </a:r>
            <a:r>
              <a:rPr lang="en-US" sz="2600" dirty="0" err="1" smtClean="0"/>
              <a:t>eClass</a:t>
            </a:r>
            <a:r>
              <a:rPr lang="en-US" sz="2600" dirty="0" smtClean="0"/>
              <a:t> </a:t>
            </a:r>
            <a:r>
              <a:rPr lang="el-GR" sz="2600" dirty="0" smtClean="0"/>
              <a:t>πλατφόρμας για την ανάπτυξη ασκήσεων</a:t>
            </a:r>
          </a:p>
          <a:p>
            <a:pPr lvl="1"/>
            <a:r>
              <a:rPr lang="el-GR" sz="2600" dirty="0" smtClean="0"/>
              <a:t>άλλο </a:t>
            </a:r>
            <a:r>
              <a:rPr lang="el-GR" sz="2600" dirty="0" err="1"/>
              <a:t>πολυμεσικό</a:t>
            </a:r>
            <a:r>
              <a:rPr lang="el-GR" sz="2600" dirty="0"/>
              <a:t>/</a:t>
            </a:r>
            <a:r>
              <a:rPr lang="el-GR" sz="2600" dirty="0" err="1"/>
              <a:t>διαδραστικό</a:t>
            </a:r>
            <a:r>
              <a:rPr lang="el-GR" sz="2600" dirty="0"/>
              <a:t> </a:t>
            </a:r>
            <a:r>
              <a:rPr lang="el-GR" sz="2600" dirty="0" smtClean="0"/>
              <a:t>υλικό  </a:t>
            </a:r>
            <a:endParaRPr lang="el-GR" sz="2600" dirty="0"/>
          </a:p>
          <a:p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23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dirty="0" smtClean="0"/>
              <a:t>Άδεια Χρήσης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l-GR" dirty="0" smtClean="0"/>
              <a:t>Το παρόν υλικό υπόκειται σε</a:t>
            </a:r>
            <a:r>
              <a:rPr lang="en-US" dirty="0" smtClean="0"/>
              <a:t> </a:t>
            </a:r>
            <a:r>
              <a:rPr lang="el-GR" dirty="0" smtClean="0"/>
              <a:t>άδεια χρήσης </a:t>
            </a:r>
            <a:r>
              <a:rPr lang="en-US" dirty="0" smtClean="0"/>
              <a:t>Creative Commons</a:t>
            </a:r>
            <a:r>
              <a:rPr lang="el-GR" dirty="0" smtClean="0"/>
              <a:t> </a:t>
            </a:r>
          </a:p>
          <a:p>
            <a:pPr eaLnBrk="1" hangingPunct="1">
              <a:buNone/>
            </a:pPr>
            <a:r>
              <a:rPr lang="el-GR" dirty="0" smtClean="0"/>
              <a:t>	</a:t>
            </a:r>
          </a:p>
        </p:txBody>
      </p:sp>
      <p:sp>
        <p:nvSpPr>
          <p:cNvPr id="6148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644AF-667D-4C10-ACFF-59D3F332D9E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/>
          </a:p>
        </p:txBody>
      </p:sp>
      <p:pic>
        <p:nvPicPr>
          <p:cNvPr id="6" name="Picture 1" descr="C:\Users\Administrator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77072"/>
            <a:ext cx="143086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Αναφορά </a:t>
            </a:r>
            <a:r>
              <a:rPr lang="el-GR" dirty="0" smtClean="0"/>
              <a:t>βιβλιογραφίας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</a:t>
            </a:r>
            <a:r>
              <a:rPr lang="el-GR" sz="2800" dirty="0"/>
              <a:t>αναφορά βιβλιογραφίας περιλαμβάνει </a:t>
            </a:r>
            <a:endParaRPr lang="el-GR" sz="2800" dirty="0" smtClean="0"/>
          </a:p>
          <a:p>
            <a:pPr lvl="1"/>
            <a:r>
              <a:rPr lang="el-GR" sz="2400" b="1" dirty="0"/>
              <a:t>τ</a:t>
            </a:r>
            <a:r>
              <a:rPr lang="el-GR" sz="2400" b="1" dirty="0" smtClean="0"/>
              <a:t>ην αναφορά </a:t>
            </a:r>
            <a:r>
              <a:rPr lang="el-GR" sz="2400" dirty="0" smtClean="0"/>
              <a:t>των συγγραμμάτων </a:t>
            </a:r>
            <a:r>
              <a:rPr lang="el-GR" sz="2400" dirty="0"/>
              <a:t>(</a:t>
            </a:r>
            <a:r>
              <a:rPr lang="en-US" sz="2400" dirty="0"/>
              <a:t>text books</a:t>
            </a:r>
            <a:r>
              <a:rPr lang="el-GR" sz="2400" dirty="0"/>
              <a:t>) </a:t>
            </a:r>
            <a:endParaRPr lang="el-GR" sz="2400" dirty="0" smtClean="0"/>
          </a:p>
          <a:p>
            <a:pPr lvl="1"/>
            <a:r>
              <a:rPr lang="el-GR" sz="2400" dirty="0" smtClean="0"/>
              <a:t>άλλες </a:t>
            </a:r>
            <a:r>
              <a:rPr lang="el-GR" sz="2400" dirty="0"/>
              <a:t>πηγές διαθέσιμες στο </a:t>
            </a:r>
            <a:r>
              <a:rPr lang="el-GR" sz="2400" dirty="0" smtClean="0"/>
              <a:t>Διαδίκτυο</a:t>
            </a:r>
          </a:p>
          <a:p>
            <a:r>
              <a:rPr lang="el-GR" sz="2800" b="1" dirty="0" smtClean="0"/>
              <a:t>Θα </a:t>
            </a:r>
            <a:r>
              <a:rPr lang="el-GR" sz="2800" b="1" dirty="0"/>
              <a:t>πρέπει </a:t>
            </a:r>
            <a:r>
              <a:rPr lang="el-GR" sz="2800" dirty="0"/>
              <a:t>να υπάρχει σε </a:t>
            </a:r>
            <a:r>
              <a:rPr lang="el-GR" sz="2800" dirty="0" smtClean="0"/>
              <a:t>επίπεδο</a:t>
            </a:r>
          </a:p>
          <a:p>
            <a:pPr lvl="1"/>
            <a:r>
              <a:rPr lang="el-GR" sz="2400" dirty="0" smtClean="0"/>
              <a:t>μαθήματος </a:t>
            </a:r>
            <a:r>
              <a:rPr lang="el-GR" sz="2400" dirty="0"/>
              <a:t>ή </a:t>
            </a:r>
            <a:endParaRPr lang="el-GR" sz="2400" dirty="0" smtClean="0"/>
          </a:p>
          <a:p>
            <a:pPr lvl="1"/>
            <a:r>
              <a:rPr lang="el-GR" sz="2400" dirty="0" smtClean="0"/>
              <a:t>ενότητας </a:t>
            </a:r>
          </a:p>
          <a:p>
            <a:r>
              <a:rPr lang="el-GR" sz="2800" b="1" dirty="0" smtClean="0"/>
              <a:t>Συστήνεται </a:t>
            </a:r>
            <a:r>
              <a:rPr lang="el-GR" sz="2800" dirty="0"/>
              <a:t>να συνοδεύεται από σύντομο </a:t>
            </a:r>
            <a:r>
              <a:rPr lang="el-GR" sz="2800" dirty="0" smtClean="0"/>
              <a:t>σχολιασμό, με το περιεχόμενο βιβλιογραφίας </a:t>
            </a:r>
            <a:r>
              <a:rPr lang="el-GR" sz="2800" dirty="0"/>
              <a:t>ή/και πως είναι </a:t>
            </a:r>
            <a:r>
              <a:rPr lang="el-GR" sz="2800" dirty="0" smtClean="0"/>
              <a:t>χρήσιμη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16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Ηλεκτρονικές πηγές </a:t>
            </a:r>
            <a:r>
              <a:rPr lang="el-GR" dirty="0" smtClean="0"/>
              <a:t>βιβλιοθηκών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sz="2800" dirty="0" smtClean="0"/>
              <a:t>Συστήνεται </a:t>
            </a:r>
            <a:r>
              <a:rPr lang="el-GR" sz="2800" dirty="0"/>
              <a:t>η όσο το δυνατόν πιο εκτεταμένη χρήση τους </a:t>
            </a:r>
            <a:r>
              <a:rPr lang="el-GR" sz="2800" dirty="0" smtClean="0"/>
              <a:t> </a:t>
            </a:r>
            <a:endParaRPr lang="el-GR" sz="2800" dirty="0"/>
          </a:p>
          <a:p>
            <a:pPr>
              <a:spcAft>
                <a:spcPts val="1200"/>
              </a:spcAft>
            </a:pPr>
            <a:r>
              <a:rPr lang="el-GR" sz="2800" dirty="0" smtClean="0"/>
              <a:t>Τα </a:t>
            </a:r>
            <a:r>
              <a:rPr lang="el-GR" sz="2800" dirty="0"/>
              <a:t>μαθήματα Α+ θα πρέπει </a:t>
            </a:r>
            <a:r>
              <a:rPr lang="el-GR" sz="2800" b="1" dirty="0"/>
              <a:t>υποχρεωτικά</a:t>
            </a:r>
            <a:r>
              <a:rPr lang="el-GR" sz="2800" dirty="0"/>
              <a:t> να κάνουν χρήση των ηλεκτρονικών πηγών που διαθέτουν οι βιβλιοθήκες των </a:t>
            </a:r>
            <a:r>
              <a:rPr lang="el-GR" sz="2800" dirty="0" smtClean="0"/>
              <a:t>ιδρυμάτων</a:t>
            </a:r>
          </a:p>
          <a:p>
            <a:pPr>
              <a:spcAft>
                <a:spcPts val="1200"/>
              </a:spcAft>
            </a:pPr>
            <a:r>
              <a:rPr lang="el-GR" sz="2800" dirty="0" smtClean="0"/>
              <a:t>Θα </a:t>
            </a:r>
            <a:r>
              <a:rPr lang="el-GR" sz="2800" dirty="0"/>
              <a:t>πρέπει σε επίπεδο μαθήματος ή ενότητας να υπάρχει αναφορά στη σχετική βιβλιογραφία για την περαιτέρω </a:t>
            </a:r>
            <a:r>
              <a:rPr lang="el-GR" sz="2800" dirty="0" smtClean="0"/>
              <a:t>μελέτη</a:t>
            </a:r>
            <a:endParaRPr lang="el-GR" sz="2800" dirty="0"/>
          </a:p>
          <a:p>
            <a:pPr>
              <a:spcAft>
                <a:spcPts val="1200"/>
              </a:spcAft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l-GR" dirty="0" err="1" smtClean="0"/>
              <a:t>Πολυμεσικό</a:t>
            </a:r>
            <a:r>
              <a:rPr lang="el-GR" dirty="0" smtClean="0"/>
              <a:t> υλικό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2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Μαθήματα Α (</a:t>
            </a:r>
            <a:r>
              <a:rPr lang="en-US" sz="4000" dirty="0"/>
              <a:t>Podcast </a:t>
            </a:r>
            <a:r>
              <a:rPr lang="el-GR" sz="4000" dirty="0"/>
              <a:t>με υποστηρικτικό οπτικό υλικό</a:t>
            </a:r>
            <a:r>
              <a:rPr lang="el-GR" sz="4000" dirty="0" smtClean="0"/>
              <a:t>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dirty="0" smtClean="0"/>
              <a:t>Καταγραφή </a:t>
            </a:r>
            <a:r>
              <a:rPr lang="el-GR" dirty="0"/>
              <a:t>της </a:t>
            </a:r>
            <a:r>
              <a:rPr lang="el-GR" dirty="0" smtClean="0"/>
              <a:t>οθόνης </a:t>
            </a:r>
            <a:r>
              <a:rPr lang="el-GR" dirty="0"/>
              <a:t>υπολογιστή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περιέχει τις διαφάνειες μιας διάλεξης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άλλα εργαλεία </a:t>
            </a:r>
            <a:r>
              <a:rPr lang="el-GR" dirty="0"/>
              <a:t>λογισμικού που </a:t>
            </a:r>
            <a:r>
              <a:rPr lang="el-GR" dirty="0" smtClean="0"/>
              <a:t>χρησιμοποιήθηκαν</a:t>
            </a:r>
            <a:endParaRPr lang="el-GR" dirty="0"/>
          </a:p>
          <a:p>
            <a:pPr>
              <a:spcAft>
                <a:spcPts val="1200"/>
              </a:spcAft>
            </a:pPr>
            <a:r>
              <a:rPr lang="en-US" dirty="0"/>
              <a:t>M</a:t>
            </a:r>
            <a:r>
              <a:rPr lang="el-GR" dirty="0" err="1" smtClean="0"/>
              <a:t>ορφότυπος</a:t>
            </a:r>
            <a:r>
              <a:rPr lang="el-GR" dirty="0" smtClean="0"/>
              <a:t> </a:t>
            </a:r>
            <a:r>
              <a:rPr lang="en-US" dirty="0" smtClean="0"/>
              <a:t>(format) 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βίντεο</a:t>
            </a:r>
            <a:r>
              <a:rPr lang="el-GR" dirty="0"/>
              <a:t>, </a:t>
            </a:r>
            <a:r>
              <a:rPr lang="el-GR" dirty="0" smtClean="0"/>
              <a:t>εικόνες</a:t>
            </a:r>
            <a:r>
              <a:rPr lang="el-GR" dirty="0"/>
              <a:t>, </a:t>
            </a:r>
            <a:r>
              <a:rPr lang="en-US" dirty="0" smtClean="0"/>
              <a:t>html</a:t>
            </a:r>
          </a:p>
          <a:p>
            <a:pPr marL="0" indent="0">
              <a:spcAft>
                <a:spcPts val="1200"/>
              </a:spcAft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4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Μαθήματα Α (</a:t>
            </a:r>
            <a:r>
              <a:rPr lang="en-US" sz="4000" dirty="0"/>
              <a:t>Podcast </a:t>
            </a:r>
            <a:r>
              <a:rPr lang="el-GR" sz="4000" dirty="0"/>
              <a:t>με υποστηρικτικό οπτικό υλικό</a:t>
            </a:r>
            <a:r>
              <a:rPr lang="el-GR" sz="4000" dirty="0" smtClean="0"/>
              <a:t>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To </a:t>
            </a:r>
            <a:r>
              <a:rPr lang="el-GR" dirty="0"/>
              <a:t>περιεχόμενο  συνοδεύεται και συγχρονίζεται με τον ήχο της διάλεξης (η ομιλία του διδάσκοντα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l-GR" dirty="0" smtClean="0"/>
              <a:t>Η </a:t>
            </a:r>
            <a:r>
              <a:rPr lang="el-GR" dirty="0"/>
              <a:t>ομιλία είναι επεξηγηματική και επεκτείνεται </a:t>
            </a:r>
            <a:r>
              <a:rPr lang="el-GR" u="sng" dirty="0"/>
              <a:t>πέραν της απλής ανάγνωσης </a:t>
            </a:r>
            <a:r>
              <a:rPr lang="el-GR" dirty="0"/>
              <a:t>των περιεχομένων των </a:t>
            </a:r>
            <a:r>
              <a:rPr lang="el-GR" dirty="0" smtClean="0"/>
              <a:t>διαφανειών</a:t>
            </a:r>
            <a:endParaRPr lang="el-GR" dirty="0"/>
          </a:p>
          <a:p>
            <a:pPr>
              <a:spcAft>
                <a:spcPts val="1200"/>
              </a:spcAf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5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Μαθήματα Α</a:t>
            </a:r>
            <a:r>
              <a:rPr lang="el-GR" dirty="0" smtClean="0"/>
              <a:t>+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Ύπαρξη </a:t>
            </a:r>
            <a:r>
              <a:rPr lang="el-GR" dirty="0"/>
              <a:t>εικόνας δρώντων υποκειμένων </a:t>
            </a:r>
            <a:r>
              <a:rPr lang="el-GR" dirty="0" smtClean="0"/>
              <a:t>(των διδασκόντων)</a:t>
            </a:r>
          </a:p>
          <a:p>
            <a:r>
              <a:rPr lang="el-GR" dirty="0" smtClean="0"/>
              <a:t>Διαφορά με τα μαθήματα Α 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εικόνα αφορά την οθόνη του </a:t>
            </a:r>
            <a:r>
              <a:rPr lang="el-GR" dirty="0" smtClean="0"/>
              <a:t>υπολογιστή</a:t>
            </a:r>
            <a:endParaRPr lang="en-US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05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Μαθήματα Α</a:t>
            </a:r>
            <a:r>
              <a:rPr lang="el-GR" dirty="0" smtClean="0"/>
              <a:t>+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Βίντεο από: </a:t>
            </a:r>
            <a:endParaRPr lang="en-US" dirty="0" smtClean="0"/>
          </a:p>
          <a:p>
            <a:pPr lvl="1"/>
            <a:r>
              <a:rPr lang="el-GR" dirty="0" smtClean="0"/>
              <a:t>εργαστηριακά </a:t>
            </a:r>
            <a:r>
              <a:rPr lang="el-GR" dirty="0"/>
              <a:t>μαθήματα (πρότυπα πειράματα), μελέτες και εργασίες πεδίου, ανασκαφές, θεατρικές παραστάσεις, χειρουργικές επεμβάσεις και ότι άλλο κρίνει ο διδάσκων, ανάλογα με το γνωστικό </a:t>
            </a:r>
            <a:r>
              <a:rPr lang="el-GR" dirty="0" smtClean="0"/>
              <a:t>αντικείμενο </a:t>
            </a:r>
            <a:endParaRPr lang="en-US" dirty="0" smtClean="0"/>
          </a:p>
          <a:p>
            <a:pPr lvl="1"/>
            <a:r>
              <a:rPr lang="el-GR" dirty="0" smtClean="0"/>
              <a:t>ή/και καταγραφή </a:t>
            </a:r>
            <a:r>
              <a:rPr lang="el-GR" dirty="0"/>
              <a:t>διαλέξεων </a:t>
            </a:r>
            <a:r>
              <a:rPr lang="el-GR" dirty="0" smtClean="0"/>
              <a:t> </a:t>
            </a:r>
            <a:endParaRPr lang="en-US" dirty="0" smtClean="0"/>
          </a:p>
          <a:p>
            <a:pPr lvl="2"/>
            <a:r>
              <a:rPr lang="el-GR" dirty="0"/>
              <a:t>μ</a:t>
            </a:r>
            <a:r>
              <a:rPr lang="el-GR" dirty="0" smtClean="0"/>
              <a:t>ε ακροατήριο </a:t>
            </a:r>
            <a:r>
              <a:rPr lang="el-GR" dirty="0"/>
              <a:t>ή χωρίς </a:t>
            </a:r>
            <a:r>
              <a:rPr lang="el-GR" dirty="0" smtClean="0"/>
              <a:t>ακροατήριο</a:t>
            </a:r>
          </a:p>
          <a:p>
            <a:pPr lvl="2"/>
            <a:r>
              <a:rPr lang="el-GR" dirty="0" smtClean="0"/>
              <a:t>το βίντεο συγχρονισμένο </a:t>
            </a:r>
            <a:r>
              <a:rPr lang="el-GR" dirty="0"/>
              <a:t>με διαφάνειες, εφόσον </a:t>
            </a:r>
            <a:r>
              <a:rPr lang="el-GR" dirty="0" smtClean="0"/>
              <a:t>χρησιμοποιούνται  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93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kern="1200" dirty="0">
                <a:latin typeface="+mj-lt"/>
                <a:ea typeface="+mj-ea"/>
                <a:cs typeface="+mj-cs"/>
              </a:rPr>
              <a:t>K</a:t>
            </a:r>
            <a:r>
              <a:rPr lang="el-GR" kern="1200" dirty="0" err="1">
                <a:latin typeface="+mj-lt"/>
                <a:ea typeface="+mj-ea"/>
                <a:cs typeface="+mj-cs"/>
              </a:rPr>
              <a:t>άλυψη</a:t>
            </a:r>
            <a:r>
              <a:rPr lang="el-GR" kern="1200" dirty="0">
                <a:latin typeface="+mj-lt"/>
                <a:ea typeface="+mj-ea"/>
                <a:cs typeface="+mj-cs"/>
              </a:rPr>
              <a:t> διδακτέας ύλης </a:t>
            </a:r>
            <a:r>
              <a:rPr lang="el-GR" kern="1200" dirty="0" smtClean="0">
                <a:latin typeface="+mj-lt"/>
                <a:ea typeface="+mj-ea"/>
                <a:cs typeface="+mj-cs"/>
              </a:rPr>
              <a:t>(Α,Α</a:t>
            </a:r>
            <a:r>
              <a:rPr lang="el-GR" kern="1200" dirty="0">
                <a:latin typeface="+mj-lt"/>
                <a:ea typeface="+mj-ea"/>
                <a:cs typeface="+mj-cs"/>
              </a:rPr>
              <a:t>+)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κριτήριο κάλυψης </a:t>
            </a:r>
            <a:r>
              <a:rPr lang="el-GR" b="1" dirty="0" smtClean="0"/>
              <a:t>ύλης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l-GR" sz="2800" dirty="0" smtClean="0"/>
              <a:t>Για να </a:t>
            </a:r>
            <a:r>
              <a:rPr lang="el-GR" sz="2800" dirty="0"/>
              <a:t>χαρακτηριστεί </a:t>
            </a:r>
            <a:r>
              <a:rPr lang="el-GR" sz="2800" dirty="0" smtClean="0"/>
              <a:t>ένα </a:t>
            </a:r>
            <a:r>
              <a:rPr lang="en-US" sz="2800" dirty="0" smtClean="0"/>
              <a:t>A</a:t>
            </a:r>
            <a:r>
              <a:rPr lang="el-GR" sz="2800" dirty="0" smtClean="0"/>
              <a:t>ΨΜ ως </a:t>
            </a:r>
            <a:r>
              <a:rPr lang="el-GR" sz="2800" dirty="0"/>
              <a:t>Α ή Α+ </a:t>
            </a:r>
            <a:r>
              <a:rPr lang="el-GR" sz="2800" i="1" dirty="0" smtClean="0"/>
              <a:t>θα </a:t>
            </a:r>
            <a:r>
              <a:rPr lang="el-GR" sz="2800" i="1" dirty="0"/>
              <a:t>πρέπει </a:t>
            </a:r>
            <a:endParaRPr lang="el-GR" sz="2800" i="1" dirty="0" smtClean="0"/>
          </a:p>
          <a:p>
            <a:pPr marL="0" indent="0" algn="ctr">
              <a:buNone/>
            </a:pPr>
            <a:r>
              <a:rPr lang="el-GR" sz="2800" dirty="0" smtClean="0"/>
              <a:t>το </a:t>
            </a:r>
            <a:r>
              <a:rPr lang="el-GR" sz="2800" dirty="0" err="1" smtClean="0"/>
              <a:t>πολυμεσικό</a:t>
            </a:r>
            <a:r>
              <a:rPr lang="el-GR" sz="2800" dirty="0" smtClean="0"/>
              <a:t> </a:t>
            </a:r>
            <a:r>
              <a:rPr lang="el-GR" sz="2800" dirty="0"/>
              <a:t>υλικό να καλύπτει </a:t>
            </a:r>
            <a:r>
              <a:rPr lang="el-GR" sz="2800" b="1" dirty="0"/>
              <a:t>το 80 % της </a:t>
            </a:r>
            <a:r>
              <a:rPr lang="el-GR" sz="2800" b="1" dirty="0" smtClean="0"/>
              <a:t>αντίστοιχης διδακτέας ύλης  </a:t>
            </a:r>
          </a:p>
          <a:p>
            <a:pPr marL="0" indent="0">
              <a:buNone/>
            </a:pPr>
            <a:endParaRPr lang="el-GR" sz="2800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28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kern="1200" dirty="0">
                <a:latin typeface="+mj-lt"/>
                <a:ea typeface="+mj-ea"/>
                <a:cs typeface="+mj-cs"/>
              </a:rPr>
              <a:t>K</a:t>
            </a:r>
            <a:r>
              <a:rPr lang="el-GR" kern="1200" dirty="0" err="1">
                <a:latin typeface="+mj-lt"/>
                <a:ea typeface="+mj-ea"/>
                <a:cs typeface="+mj-cs"/>
              </a:rPr>
              <a:t>άλυψη</a:t>
            </a:r>
            <a:r>
              <a:rPr lang="el-GR" kern="1200" dirty="0">
                <a:latin typeface="+mj-lt"/>
                <a:ea typeface="+mj-ea"/>
                <a:cs typeface="+mj-cs"/>
              </a:rPr>
              <a:t> διδακτέας ύλης (Α,Α+)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sz="2400" dirty="0" smtClean="0"/>
              <a:t>Παράδειγμα</a:t>
            </a:r>
            <a:r>
              <a:rPr lang="el-GR" sz="2400" dirty="0"/>
              <a:t>, οι βιντεοδιαλέξεις ενός μαθήματος καλύπτουν το 80% των διδακτικών ωρών του </a:t>
            </a:r>
            <a:r>
              <a:rPr lang="el-GR" sz="2400" dirty="0" smtClean="0"/>
              <a:t>μαθήματος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</a:t>
            </a:r>
            <a:r>
              <a:rPr lang="el-GR" sz="2400" dirty="0" err="1" smtClean="0"/>
              <a:t>υπικό</a:t>
            </a:r>
            <a:r>
              <a:rPr lang="el-GR" sz="2400" dirty="0" smtClean="0"/>
              <a:t> μάθημα </a:t>
            </a:r>
            <a:r>
              <a:rPr lang="el-GR" sz="2400" dirty="0"/>
              <a:t>που διδάσκεται 4 ώρες </a:t>
            </a:r>
            <a:r>
              <a:rPr lang="en-US" sz="2400" dirty="0" smtClean="0"/>
              <a:t>X </a:t>
            </a:r>
            <a:r>
              <a:rPr lang="el-GR" sz="2400" dirty="0" smtClean="0"/>
              <a:t>13 </a:t>
            </a:r>
            <a:r>
              <a:rPr lang="el-GR" sz="2400" dirty="0"/>
              <a:t>εβδομάδες</a:t>
            </a:r>
            <a:r>
              <a:rPr lang="en-US" sz="2400" dirty="0" smtClean="0"/>
              <a:t>= 52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l-GR" sz="2000" dirty="0" smtClean="0"/>
              <a:t>το </a:t>
            </a:r>
            <a:r>
              <a:rPr lang="el-GR" sz="2000" dirty="0"/>
              <a:t>αντίστοιχο </a:t>
            </a:r>
            <a:r>
              <a:rPr lang="el-GR" sz="2000" dirty="0" err="1"/>
              <a:t>πολυμεσικό</a:t>
            </a:r>
            <a:r>
              <a:rPr lang="el-GR" sz="2000" dirty="0"/>
              <a:t> </a:t>
            </a:r>
            <a:r>
              <a:rPr lang="el-GR" sz="2000" dirty="0" smtClean="0"/>
              <a:t>υλικό,  </a:t>
            </a:r>
            <a:r>
              <a:rPr lang="el-GR" sz="2000" dirty="0"/>
              <a:t>πρέπει να καλύπτει τουλάχιστον</a:t>
            </a:r>
            <a:r>
              <a:rPr lang="el-GR" sz="2000" b="1" dirty="0"/>
              <a:t> 42 </a:t>
            </a:r>
            <a:r>
              <a:rPr lang="el-GR" sz="2000" dirty="0"/>
              <a:t>διδακτικές ώρες προκειμένου να χαρακτηριστεί ως μάθημα κατηγορίας Α</a:t>
            </a:r>
            <a:r>
              <a:rPr lang="el-GR" sz="2000" dirty="0" smtClean="0"/>
              <a:t>+</a:t>
            </a:r>
          </a:p>
          <a:p>
            <a:pPr>
              <a:spcAft>
                <a:spcPts val="1200"/>
              </a:spcAft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8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kern="1200" dirty="0">
                <a:latin typeface="+mj-lt"/>
                <a:ea typeface="+mj-ea"/>
                <a:cs typeface="+mj-cs"/>
              </a:rPr>
              <a:t>K</a:t>
            </a:r>
            <a:r>
              <a:rPr lang="el-GR" kern="1200" dirty="0" err="1">
                <a:latin typeface="+mj-lt"/>
                <a:ea typeface="+mj-ea"/>
                <a:cs typeface="+mj-cs"/>
              </a:rPr>
              <a:t>άλυψη</a:t>
            </a:r>
            <a:r>
              <a:rPr lang="el-GR" kern="1200" dirty="0">
                <a:latin typeface="+mj-lt"/>
                <a:ea typeface="+mj-ea"/>
                <a:cs typeface="+mj-cs"/>
              </a:rPr>
              <a:t> διδακτέας ύλης (Α,Α+)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dirty="0" smtClean="0"/>
              <a:t>Διευκρίνιση: </a:t>
            </a:r>
          </a:p>
          <a:p>
            <a:r>
              <a:rPr lang="el-GR" sz="2800" dirty="0" smtClean="0"/>
              <a:t>δεν </a:t>
            </a:r>
            <a:r>
              <a:rPr lang="el-GR" sz="2800" dirty="0"/>
              <a:t>σημαίνει απαραίτητα ότι η διάρκεια του βίντεο θα είναι 42 ώρες, αλλά ότι το βίντεο που παράγεται καλύπτει ύλη που αντιστοιχεί σε 42 ώρες διδασκαλίας. </a:t>
            </a:r>
            <a:endParaRPr lang="el-GR" sz="2800" dirty="0" smtClean="0"/>
          </a:p>
          <a:p>
            <a:r>
              <a:rPr lang="el-GR" sz="2800" dirty="0" smtClean="0"/>
              <a:t>Είναι </a:t>
            </a:r>
            <a:r>
              <a:rPr lang="el-GR" sz="2800" dirty="0"/>
              <a:t>στην κρίση του διδάσκοντος να αποφασίσει την ακριβή διάρκεια του υλικού σε ώρες </a:t>
            </a:r>
            <a:r>
              <a:rPr lang="el-GR" sz="2800" dirty="0" smtClean="0"/>
              <a:t>βίντεο </a:t>
            </a:r>
          </a:p>
          <a:p>
            <a:pPr lvl="1"/>
            <a:r>
              <a:rPr lang="el-GR" sz="2400" dirty="0" smtClean="0"/>
              <a:t>κριτήριο </a:t>
            </a:r>
            <a:r>
              <a:rPr lang="el-GR" sz="2400" dirty="0"/>
              <a:t>κάλυψης </a:t>
            </a:r>
            <a:r>
              <a:rPr lang="el-GR" sz="2400" dirty="0" smtClean="0"/>
              <a:t>ύλης</a:t>
            </a:r>
          </a:p>
          <a:p>
            <a:pPr lvl="1"/>
            <a:r>
              <a:rPr lang="el-GR" sz="2400" dirty="0" smtClean="0"/>
              <a:t>κριτήριο </a:t>
            </a:r>
            <a:r>
              <a:rPr lang="el-GR" sz="2400" dirty="0"/>
              <a:t>της </a:t>
            </a:r>
            <a:r>
              <a:rPr lang="el-GR" sz="2400" dirty="0" smtClean="0"/>
              <a:t>αυτοτέλειας</a:t>
            </a:r>
            <a:endParaRPr lang="el-GR" sz="24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1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Χρηματοδότηση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l-GR" dirty="0" smtClean="0"/>
              <a:t>	Το έργο υλοποιείται στο πλαίσιο του Επιχειρησιακού Προγράμματος «Εκπαίδευση και Δια Βίου Μάθηση»</a:t>
            </a:r>
            <a:endParaRPr lang="en-US" dirty="0" smtClean="0"/>
          </a:p>
          <a:p>
            <a:pPr algn="ctr" eaLnBrk="1" hangingPunct="1">
              <a:buNone/>
            </a:pPr>
            <a:r>
              <a:rPr lang="el-GR" dirty="0" smtClean="0"/>
              <a:t> και συγχρηματοδοτείται από την Ευρωπαϊκή</a:t>
            </a:r>
            <a:r>
              <a:rPr lang="en-US" dirty="0" smtClean="0"/>
              <a:t> </a:t>
            </a:r>
            <a:r>
              <a:rPr lang="el-GR" dirty="0" smtClean="0"/>
              <a:t>Ένωση (Ευρωπαϊκό Κοινωνικό Ταμείο) και από εθνικούς πόρους.</a:t>
            </a:r>
          </a:p>
          <a:p>
            <a:pPr eaLnBrk="1" hangingPunct="1"/>
            <a:endParaRPr lang="el-GR" dirty="0" smtClean="0"/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46A4D-9959-4849-9633-E007A14B4B90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/>
          </a:p>
        </p:txBody>
      </p:sp>
      <p:pic>
        <p:nvPicPr>
          <p:cNvPr id="8197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4797425"/>
            <a:ext cx="648017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Τεχνικές Προδιαγραφές </a:t>
            </a:r>
            <a:r>
              <a:rPr lang="el-GR" dirty="0" smtClean="0"/>
              <a:t>βίντεο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κωδικοποίηση των αρχείων </a:t>
            </a:r>
            <a:r>
              <a:rPr lang="el-GR" dirty="0" smtClean="0"/>
              <a:t>βίντεο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Η.264/ΑΑ</a:t>
            </a:r>
            <a:r>
              <a:rPr lang="en-US" dirty="0"/>
              <a:t>C</a:t>
            </a:r>
            <a:r>
              <a:rPr lang="el-GR" dirty="0"/>
              <a:t> σε </a:t>
            </a:r>
            <a:r>
              <a:rPr lang="en-US" dirty="0"/>
              <a:t>container mpeg</a:t>
            </a:r>
            <a:r>
              <a:rPr lang="el-GR" dirty="0"/>
              <a:t>4. </a:t>
            </a:r>
            <a:endParaRPr lang="en-US" dirty="0" smtClean="0"/>
          </a:p>
          <a:p>
            <a:r>
              <a:rPr lang="el-GR" dirty="0" smtClean="0"/>
              <a:t>Συστήνεται ανάλυση 720</a:t>
            </a:r>
            <a:r>
              <a:rPr lang="en-US" dirty="0"/>
              <a:t>p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Ειδική </a:t>
            </a:r>
            <a:r>
              <a:rPr lang="el-GR" dirty="0"/>
              <a:t>ομάδα </a:t>
            </a:r>
            <a:r>
              <a:rPr lang="el-GR" dirty="0" smtClean="0"/>
              <a:t>θα οριστικοποιήσει:</a:t>
            </a:r>
          </a:p>
          <a:p>
            <a:pPr lvl="1"/>
            <a:r>
              <a:rPr lang="en-US" dirty="0" smtClean="0"/>
              <a:t>frame </a:t>
            </a:r>
            <a:r>
              <a:rPr lang="en-US" dirty="0"/>
              <a:t>rates</a:t>
            </a:r>
            <a:r>
              <a:rPr lang="el-GR" dirty="0"/>
              <a:t> (ελάχιστο 12 </a:t>
            </a:r>
            <a:r>
              <a:rPr lang="en-US" dirty="0"/>
              <a:t>fps</a:t>
            </a:r>
            <a:r>
              <a:rPr lang="el-GR" dirty="0"/>
              <a:t>) </a:t>
            </a:r>
            <a:endParaRPr lang="el-GR" dirty="0" smtClean="0"/>
          </a:p>
          <a:p>
            <a:pPr lvl="1"/>
            <a:r>
              <a:rPr lang="el-GR" dirty="0" smtClean="0"/>
              <a:t>ανάλυση βίντεο</a:t>
            </a:r>
          </a:p>
          <a:p>
            <a:pPr lvl="1"/>
            <a:r>
              <a:rPr lang="el-GR" dirty="0" smtClean="0"/>
              <a:t>Τύπο και ανάλυση εικόνων </a:t>
            </a:r>
            <a:r>
              <a:rPr lang="el-GR" dirty="0"/>
              <a:t>(</a:t>
            </a:r>
            <a:r>
              <a:rPr lang="en-US" dirty="0" smtClean="0"/>
              <a:t>jpeg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9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Προδιαγραφές για τις βιντεοδιαλέξεις των </a:t>
            </a:r>
            <a:r>
              <a:rPr lang="el-GR" dirty="0" smtClean="0"/>
              <a:t>μαθημάτων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l-GR" sz="2400" dirty="0" smtClean="0"/>
              <a:t>Ο </a:t>
            </a:r>
            <a:r>
              <a:rPr lang="el-GR" sz="2400" b="1" dirty="0"/>
              <a:t>επιθυμητός στόχος </a:t>
            </a:r>
            <a:endParaRPr lang="el-GR" sz="2400" b="1" dirty="0" smtClean="0"/>
          </a:p>
          <a:p>
            <a:pPr marL="342900" lvl="1" indent="-342900">
              <a:buFont typeface="Arial" charset="0"/>
              <a:buChar char="•"/>
            </a:pPr>
            <a:r>
              <a:rPr lang="el-GR" sz="2400" dirty="0" smtClean="0"/>
              <a:t>ο </a:t>
            </a:r>
            <a:r>
              <a:rPr lang="el-GR" sz="2400" dirty="0"/>
              <a:t>μεγαλύτερος δυνατός βαθμός αντιληπτικότητας της </a:t>
            </a:r>
            <a:r>
              <a:rPr lang="el-GR" sz="2400" dirty="0" err="1"/>
              <a:t>βιντεοδιάλεξης</a:t>
            </a:r>
            <a:r>
              <a:rPr lang="el-GR" sz="2400" dirty="0"/>
              <a:t> και του περιεχομένου </a:t>
            </a:r>
            <a:r>
              <a:rPr lang="el-GR" sz="2400" i="1" dirty="0"/>
              <a:t>με σειρά προτεραιότητας: </a:t>
            </a:r>
            <a:endParaRPr lang="el-GR" sz="2400" i="1" dirty="0" smtClean="0"/>
          </a:p>
          <a:p>
            <a:pPr marL="742950" lvl="2" indent="-342900">
              <a:buFont typeface="Courier New" pitchFamily="49" charset="0"/>
              <a:buChar char="o"/>
            </a:pPr>
            <a:r>
              <a:rPr lang="el-GR" dirty="0"/>
              <a:t>ήχος εκπαιδευτή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l-GR" dirty="0" smtClean="0"/>
              <a:t>περιεχόμενα πίνακα </a:t>
            </a:r>
            <a:r>
              <a:rPr lang="el-GR" dirty="0"/>
              <a:t>ή </a:t>
            </a:r>
            <a:r>
              <a:rPr lang="el-GR" dirty="0" smtClean="0"/>
              <a:t>διαφανειών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l-GR" dirty="0" smtClean="0"/>
              <a:t>βίντεο </a:t>
            </a:r>
            <a:r>
              <a:rPr lang="el-GR" dirty="0"/>
              <a:t>ομιλητή </a:t>
            </a:r>
            <a:endParaRPr lang="el-GR" dirty="0" smtClean="0"/>
          </a:p>
          <a:p>
            <a:pPr marL="1200150" lvl="3" indent="-342900"/>
            <a:r>
              <a:rPr lang="el-GR" sz="1800" dirty="0" smtClean="0"/>
              <a:t>π.χ. μακρινό </a:t>
            </a:r>
            <a:r>
              <a:rPr lang="el-GR" sz="1800" dirty="0"/>
              <a:t>πλάνο εάν χρησιμοποιείται πίνακας/διαφάνειες (τουλάχιστον 720</a:t>
            </a:r>
            <a:r>
              <a:rPr lang="en-US" sz="1800" dirty="0"/>
              <a:t>p</a:t>
            </a:r>
            <a:r>
              <a:rPr lang="el-GR" sz="1800" dirty="0" smtClean="0"/>
              <a:t>)</a:t>
            </a:r>
          </a:p>
          <a:p>
            <a:pPr marL="1200150" lvl="3" indent="-342900"/>
            <a:r>
              <a:rPr lang="el-GR" sz="1800" dirty="0" smtClean="0"/>
              <a:t>διαφορετικά </a:t>
            </a:r>
            <a:r>
              <a:rPr lang="el-GR" sz="1800" dirty="0"/>
              <a:t>κοντινό πλάνο (</a:t>
            </a:r>
            <a:r>
              <a:rPr lang="en-US" sz="1800" dirty="0"/>
              <a:t>standard definition</a:t>
            </a:r>
            <a:r>
              <a:rPr lang="el-GR" sz="1800" dirty="0" smtClean="0"/>
              <a:t>)</a:t>
            </a:r>
            <a:endParaRPr lang="el-GR" sz="1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04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Προδιαγραφές για τις βιντεοδιαλέξεις των </a:t>
            </a:r>
            <a:r>
              <a:rPr lang="el-GR" dirty="0" smtClean="0"/>
              <a:t>μαθημάτων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l-GR" sz="3200" dirty="0" smtClean="0"/>
              <a:t>Τα περιεχόμενα θα </a:t>
            </a:r>
            <a:r>
              <a:rPr lang="el-GR" sz="3200" dirty="0"/>
              <a:t>πρέπει να είναι </a:t>
            </a:r>
            <a:r>
              <a:rPr lang="el-GR" sz="3200" dirty="0" smtClean="0"/>
              <a:t>ευδιάκριτα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l-GR" dirty="0" smtClean="0"/>
              <a:t>Παρουσιάσεις</a:t>
            </a:r>
            <a:r>
              <a:rPr lang="el-GR" dirty="0"/>
              <a:t>, </a:t>
            </a:r>
            <a:r>
              <a:rPr lang="el-GR" dirty="0" err="1"/>
              <a:t>λευκοπίνακες</a:t>
            </a:r>
            <a:r>
              <a:rPr lang="el-GR" dirty="0"/>
              <a:t> ή μαυροπίνακες</a:t>
            </a:r>
          </a:p>
          <a:p>
            <a:pPr lvl="2">
              <a:buFont typeface="Wingdings" pitchFamily="2" charset="2"/>
              <a:buChar char="§"/>
            </a:pPr>
            <a:r>
              <a:rPr lang="el-GR" dirty="0" smtClean="0"/>
              <a:t>Κείμενα</a:t>
            </a:r>
          </a:p>
          <a:p>
            <a:pPr lvl="2">
              <a:buFont typeface="Wingdings" pitchFamily="2" charset="2"/>
              <a:buChar char="§"/>
            </a:pPr>
            <a:r>
              <a:rPr lang="el-GR" dirty="0" smtClean="0"/>
              <a:t>σχήματα</a:t>
            </a:r>
          </a:p>
          <a:p>
            <a:pPr lvl="2">
              <a:buFont typeface="Wingdings" pitchFamily="2" charset="2"/>
              <a:buChar char="§"/>
            </a:pPr>
            <a:r>
              <a:rPr lang="el-GR" dirty="0" smtClean="0"/>
              <a:t>Εξισώσεις</a:t>
            </a:r>
          </a:p>
          <a:p>
            <a:r>
              <a:rPr lang="el-GR" dirty="0" smtClean="0"/>
              <a:t>βίντεο </a:t>
            </a:r>
            <a:r>
              <a:rPr lang="el-GR" dirty="0"/>
              <a:t>υψηλής ανάλυσης (τουλάχιστον 720p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μόνο </a:t>
            </a:r>
            <a:r>
              <a:rPr lang="el-GR" dirty="0"/>
              <a:t>ο </a:t>
            </a:r>
            <a:r>
              <a:rPr lang="el-GR" dirty="0" smtClean="0"/>
              <a:t>εκπαιδευτής  </a:t>
            </a:r>
            <a:r>
              <a:rPr lang="el-GR" dirty="0"/>
              <a:t>βίντεο </a:t>
            </a:r>
            <a:r>
              <a:rPr lang="en-US" dirty="0"/>
              <a:t>standard </a:t>
            </a:r>
            <a:r>
              <a:rPr lang="en-US" dirty="0" smtClean="0"/>
              <a:t>definition</a:t>
            </a:r>
            <a:endParaRPr lang="el-GR" dirty="0" smtClean="0"/>
          </a:p>
          <a:p>
            <a:pPr lvl="1"/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96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Προδιαγραφές για τις βιντεοδιαλέξεις των </a:t>
            </a:r>
            <a:r>
              <a:rPr lang="el-GR" dirty="0" smtClean="0"/>
              <a:t>μαθημάτων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βιντεοδιαλέξεις θα πρέπει να συνοδεύονται </a:t>
            </a:r>
            <a:r>
              <a:rPr lang="el-GR" sz="2400" dirty="0" smtClean="0"/>
              <a:t>από: </a:t>
            </a:r>
          </a:p>
          <a:p>
            <a:r>
              <a:rPr lang="el-GR" sz="2400" dirty="0" smtClean="0"/>
              <a:t>μία </a:t>
            </a:r>
            <a:r>
              <a:rPr lang="el-GR" sz="2400" dirty="0"/>
              <a:t>περιεκτική περιγραφή </a:t>
            </a:r>
          </a:p>
          <a:p>
            <a:r>
              <a:rPr lang="el-GR" sz="2400" dirty="0" smtClean="0"/>
              <a:t>από </a:t>
            </a:r>
            <a:r>
              <a:rPr lang="el-GR" sz="2400" dirty="0"/>
              <a:t>τις διαφάνειες </a:t>
            </a:r>
            <a:endParaRPr lang="el-GR" sz="2400" dirty="0" smtClean="0"/>
          </a:p>
          <a:p>
            <a:pPr lvl="1"/>
            <a:r>
              <a:rPr lang="el-GR" sz="2000" dirty="0" smtClean="0"/>
              <a:t>εφόσον </a:t>
            </a:r>
            <a:r>
              <a:rPr lang="el-GR" sz="2000" dirty="0"/>
              <a:t>χρησιμοποιούνται κατά τη </a:t>
            </a:r>
            <a:r>
              <a:rPr lang="el-GR" sz="2000" dirty="0" smtClean="0"/>
              <a:t>διάλεξη</a:t>
            </a:r>
          </a:p>
          <a:p>
            <a:pPr lvl="1"/>
            <a:r>
              <a:rPr lang="el-GR" sz="2000" dirty="0" smtClean="0"/>
              <a:t>ανεξάρτητα </a:t>
            </a:r>
            <a:r>
              <a:rPr lang="el-GR" sz="2000" dirty="0"/>
              <a:t>από το εάν εμπεριέχουν τις διαφάνειες ως μέρος του </a:t>
            </a:r>
            <a:r>
              <a:rPr lang="el-GR" sz="2000" dirty="0" smtClean="0"/>
              <a:t>βίντεο</a:t>
            </a:r>
          </a:p>
          <a:p>
            <a:r>
              <a:rPr lang="el-GR" sz="2400" dirty="0"/>
              <a:t>ο</a:t>
            </a:r>
            <a:r>
              <a:rPr lang="el-GR" sz="2400" dirty="0" smtClean="0"/>
              <a:t>ι </a:t>
            </a:r>
            <a:r>
              <a:rPr lang="el-GR" sz="2400" dirty="0"/>
              <a:t>διαφάνειες </a:t>
            </a:r>
            <a:r>
              <a:rPr lang="el-GR" sz="2400" dirty="0" smtClean="0"/>
              <a:t>συγχρονισμένες </a:t>
            </a:r>
            <a:r>
              <a:rPr lang="el-GR" sz="2400" dirty="0"/>
              <a:t>το βίντεο της </a:t>
            </a:r>
            <a:r>
              <a:rPr lang="el-GR" sz="2400" dirty="0" smtClean="0"/>
              <a:t>διάλεξης</a:t>
            </a:r>
          </a:p>
          <a:p>
            <a:r>
              <a:rPr lang="el-GR" sz="2400" dirty="0" smtClean="0"/>
              <a:t>συστήνεται</a:t>
            </a:r>
            <a:r>
              <a:rPr lang="el-GR" sz="2400" dirty="0"/>
              <a:t>, ο εκπαιδευόμενος να μπορεί να επιλέγει να παρακολουθήσει τμήμα της </a:t>
            </a:r>
            <a:r>
              <a:rPr lang="el-GR" sz="2400" dirty="0" err="1"/>
              <a:t>βιντεοδιάλεξης</a:t>
            </a:r>
            <a:r>
              <a:rPr lang="el-GR" sz="2400" dirty="0"/>
              <a:t> που αντιστοιχεί σε συγκεκριμένη διαφάνεια ή </a:t>
            </a:r>
            <a:r>
              <a:rPr lang="el-GR" sz="2400" dirty="0" smtClean="0"/>
              <a:t>υποενότητα </a:t>
            </a:r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12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Προδιαγραφές για τις βιντεοδιαλέξεις των </a:t>
            </a:r>
            <a:r>
              <a:rPr lang="el-GR" dirty="0" smtClean="0"/>
              <a:t>μαθημάτων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200"/>
              </a:spcAft>
              <a:buNone/>
            </a:pPr>
            <a:r>
              <a:rPr lang="el-GR" b="1" dirty="0" err="1" smtClean="0"/>
              <a:t>Μεταδεδομένα</a:t>
            </a:r>
            <a:endParaRPr lang="el-GR" b="1" dirty="0"/>
          </a:p>
          <a:p>
            <a:pPr>
              <a:spcAft>
                <a:spcPts val="1200"/>
              </a:spcAft>
            </a:pPr>
            <a:r>
              <a:rPr lang="el-GR" sz="2400" dirty="0"/>
              <a:t>Κάθε </a:t>
            </a:r>
            <a:r>
              <a:rPr lang="el-GR" sz="2400" dirty="0" err="1"/>
              <a:t>πολυμεσικό</a:t>
            </a:r>
            <a:r>
              <a:rPr lang="el-GR" sz="2400" dirty="0"/>
              <a:t> αρχείο θα πρέπει να συνοδεύεται από </a:t>
            </a:r>
            <a:r>
              <a:rPr lang="el-GR" sz="2400" dirty="0" err="1" smtClean="0"/>
              <a:t>μεταδεδομένα</a:t>
            </a:r>
            <a:endParaRPr lang="el-GR" sz="2400" dirty="0" smtClean="0"/>
          </a:p>
          <a:p>
            <a:pPr>
              <a:spcAft>
                <a:spcPts val="1200"/>
              </a:spcAft>
            </a:pPr>
            <a:r>
              <a:rPr lang="el-GR" sz="2400" dirty="0" smtClean="0"/>
              <a:t>Οι </a:t>
            </a:r>
            <a:r>
              <a:rPr lang="el-GR" sz="2400" dirty="0"/>
              <a:t>απαιτούμενες πληροφορίες που </a:t>
            </a:r>
            <a:r>
              <a:rPr lang="el-GR" sz="2400" dirty="0" smtClean="0"/>
              <a:t>πρέπει να </a:t>
            </a:r>
            <a:r>
              <a:rPr lang="el-GR" sz="2400" dirty="0"/>
              <a:t>συνοδεύουν κάθε </a:t>
            </a:r>
            <a:r>
              <a:rPr lang="el-GR" sz="2400" dirty="0" err="1"/>
              <a:t>πολυμεσικό</a:t>
            </a:r>
            <a:r>
              <a:rPr lang="el-GR" sz="2400" dirty="0"/>
              <a:t> αρχείο, αναφέρονται στο «Έντυπο Καταγραφής Πληροφοριών και Συγκέντρωσης Εκπαιδευτικού Υλικού για τα Ανοικτά Μαθήματα</a:t>
            </a:r>
            <a:r>
              <a:rPr lang="el-GR" sz="2400" dirty="0" smtClean="0"/>
              <a:t>»</a:t>
            </a:r>
            <a:endParaRPr lang="el-GR" sz="2400" dirty="0"/>
          </a:p>
          <a:p>
            <a:pPr>
              <a:spcAft>
                <a:spcPts val="1200"/>
              </a:spcAft>
            </a:pPr>
            <a:endParaRPr lang="el-GR" sz="2400" dirty="0"/>
          </a:p>
          <a:p>
            <a:pPr>
              <a:spcAft>
                <a:spcPts val="1200"/>
              </a:spcAft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97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l-GR" dirty="0"/>
              <a:t>6</a:t>
            </a:r>
            <a:r>
              <a:rPr lang="el-GR" dirty="0" smtClean="0"/>
              <a:t>. Άλλες συστάσεις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70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Προσβασιμότητα υλικού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l-GR" b="1" dirty="0"/>
              <a:t>Συστήνεται</a:t>
            </a:r>
            <a:r>
              <a:rPr lang="el-GR" dirty="0"/>
              <a:t> στα </a:t>
            </a:r>
            <a:r>
              <a:rPr lang="el-GR" dirty="0" smtClean="0"/>
              <a:t>Ιδρύματα </a:t>
            </a:r>
            <a:r>
              <a:rPr lang="el-GR" dirty="0"/>
              <a:t>να διαμορφώσουν το εκπαιδευτικό υλικό σύμφωνα </a:t>
            </a:r>
            <a:r>
              <a:rPr lang="el-GR" dirty="0" smtClean="0"/>
              <a:t>με</a:t>
            </a:r>
            <a:r>
              <a:rPr lang="en-US" dirty="0" smtClean="0"/>
              <a:t>: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l-GR" dirty="0" smtClean="0"/>
              <a:t>τις </a:t>
            </a:r>
            <a:r>
              <a:rPr lang="el-GR" dirty="0"/>
              <a:t>οδηγίες προσβασιμότητας </a:t>
            </a: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l-GR" dirty="0" smtClean="0"/>
              <a:t>στο </a:t>
            </a:r>
            <a:r>
              <a:rPr lang="el-GR" dirty="0"/>
              <a:t>βαθμό που εκείνα κρίνουν ότι είναι αυτό εφικτό στο πλαίσιο της παρούσας </a:t>
            </a:r>
            <a:r>
              <a:rPr lang="el-GR" dirty="0" smtClean="0"/>
              <a:t>πράξης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56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Συμμόρφωση με το </a:t>
            </a:r>
            <a:r>
              <a:rPr lang="en-US" dirty="0" smtClean="0"/>
              <a:t>WCAG</a:t>
            </a:r>
            <a:r>
              <a:rPr lang="el-GR" dirty="0" smtClean="0"/>
              <a:t> </a:t>
            </a:r>
            <a:r>
              <a:rPr lang="el-GR" dirty="0"/>
              <a:t>2.0 </a:t>
            </a:r>
            <a:r>
              <a:rPr lang="en-US" dirty="0" smtClean="0"/>
              <a:t>AA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O</a:t>
            </a:r>
            <a:r>
              <a:rPr lang="el-GR" dirty="0" smtClean="0"/>
              <a:t>ι ηλεκτρονικές υπηρεσίες, </a:t>
            </a:r>
            <a:r>
              <a:rPr lang="el-GR" b="1" dirty="0" smtClean="0"/>
              <a:t>όχι το υλικό</a:t>
            </a:r>
          </a:p>
          <a:p>
            <a:pPr>
              <a:spcAft>
                <a:spcPts val="1200"/>
              </a:spcAft>
            </a:pPr>
            <a:r>
              <a:rPr lang="el-GR" dirty="0" smtClean="0"/>
              <a:t>Μόνο </a:t>
            </a:r>
            <a:r>
              <a:rPr lang="el-GR" dirty="0"/>
              <a:t>ε</a:t>
            </a:r>
            <a:r>
              <a:rPr lang="el-GR" dirty="0" smtClean="0"/>
              <a:t>άν το </a:t>
            </a:r>
            <a:r>
              <a:rPr lang="el-GR" dirty="0"/>
              <a:t>εκπαιδευτικό υλικό </a:t>
            </a:r>
            <a:r>
              <a:rPr lang="el-GR" dirty="0" smtClean="0"/>
              <a:t>μετατραπεί </a:t>
            </a:r>
            <a:r>
              <a:rPr lang="el-GR" dirty="0"/>
              <a:t>σε HTML/HTML5 </a:t>
            </a:r>
            <a:r>
              <a:rPr lang="el-GR" dirty="0" smtClean="0"/>
              <a:t>προκειμένου </a:t>
            </a:r>
            <a:r>
              <a:rPr lang="el-GR" dirty="0"/>
              <a:t>οι χρήστες να μπορούν να πλοηγηθούν μέσω </a:t>
            </a:r>
            <a:r>
              <a:rPr lang="en-US" dirty="0" smtClean="0"/>
              <a:t>browser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05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Προσβασιμότητα υλικού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οριζόντια δράση παρέχει:</a:t>
            </a:r>
          </a:p>
          <a:p>
            <a:r>
              <a:rPr lang="el-GR" dirty="0" smtClean="0"/>
              <a:t>Κατάρτιση</a:t>
            </a:r>
          </a:p>
          <a:p>
            <a:r>
              <a:rPr lang="el-GR" dirty="0" smtClean="0"/>
              <a:t>Σύντομες και αναλυτικές οδηγίες</a:t>
            </a:r>
          </a:p>
          <a:p>
            <a:r>
              <a:rPr lang="el-GR" dirty="0" smtClean="0"/>
              <a:t>Ψηφιακό Μάθημα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3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Παρουσίαση εκπαιδευτικού </a:t>
            </a:r>
            <a:r>
              <a:rPr lang="el-GR" dirty="0"/>
              <a:t>υλικού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Προτροπή προς τα </a:t>
            </a:r>
            <a:r>
              <a:rPr lang="el-GR" dirty="0"/>
              <a:t>μέλη ΔΕΠ/ΕΠ </a:t>
            </a:r>
            <a:r>
              <a:rPr lang="el-GR" dirty="0" smtClean="0"/>
              <a:t>και τις ομάδες υποστήριξης</a:t>
            </a:r>
          </a:p>
          <a:p>
            <a:pPr lvl="1"/>
            <a:r>
              <a:rPr lang="el-GR" dirty="0" smtClean="0"/>
              <a:t>να </a:t>
            </a:r>
            <a:r>
              <a:rPr lang="el-GR" dirty="0"/>
              <a:t>ακολουθηθούν κοινές οδηγίες  και πιθανόν κοινά πρότυπα σε επίπεδο Ιδρύματος.  </a:t>
            </a:r>
            <a:endParaRPr lang="el-GR" dirty="0" smtClean="0"/>
          </a:p>
          <a:p>
            <a:pPr lvl="1"/>
            <a:r>
              <a:rPr lang="el-GR" dirty="0"/>
              <a:t>άλλη </a:t>
            </a:r>
            <a:r>
              <a:rPr lang="el-GR" dirty="0" smtClean="0"/>
              <a:t>αισθητική </a:t>
            </a:r>
            <a:r>
              <a:rPr lang="en-US" dirty="0" smtClean="0"/>
              <a:t>; </a:t>
            </a:r>
            <a:r>
              <a:rPr lang="el-GR" dirty="0" smtClean="0"/>
              <a:t>Σαφώς ναι ! Προϋπόθεση:</a:t>
            </a:r>
          </a:p>
          <a:p>
            <a:pPr lvl="2"/>
            <a:r>
              <a:rPr lang="el-GR" dirty="0" smtClean="0"/>
              <a:t>οι </a:t>
            </a:r>
            <a:r>
              <a:rPr lang="el-GR" dirty="0"/>
              <a:t>γενικές οδηγίες ανάπτυξης παρουσιάσεων </a:t>
            </a:r>
          </a:p>
          <a:p>
            <a:pPr lvl="2"/>
            <a:r>
              <a:rPr lang="el-GR" dirty="0" smtClean="0"/>
              <a:t>οι </a:t>
            </a:r>
            <a:r>
              <a:rPr lang="el-GR" dirty="0"/>
              <a:t>οδηγίες του Ιδρύματος που αφορούν στην προσβασιμότητα του </a:t>
            </a:r>
            <a:r>
              <a:rPr lang="el-GR" dirty="0" smtClean="0"/>
              <a:t>υλικού 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11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l-GR" dirty="0" smtClean="0"/>
              <a:t>1. Τι είναι το κείμενο </a:t>
            </a:r>
            <a:br>
              <a:rPr lang="el-GR" dirty="0" smtClean="0"/>
            </a:br>
            <a:r>
              <a:rPr lang="el-GR" dirty="0" smtClean="0"/>
              <a:t>«Προδιαγραφές Ανοικτών Μαθημάτων </a:t>
            </a:r>
            <a:r>
              <a:rPr lang="en-US" dirty="0" smtClean="0"/>
              <a:t>v1.0</a:t>
            </a:r>
            <a:r>
              <a:rPr lang="el-GR" dirty="0" smtClean="0"/>
              <a:t>» 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1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Παρουσίαση εκπαιδευτικού </a:t>
            </a:r>
            <a:r>
              <a:rPr lang="el-GR" dirty="0"/>
              <a:t>υλικού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οριζόντια δράση παρέχει:</a:t>
            </a:r>
          </a:p>
          <a:p>
            <a:r>
              <a:rPr lang="el-GR" dirty="0" smtClean="0"/>
              <a:t>Λιτά πρότυπα (</a:t>
            </a:r>
            <a:r>
              <a:rPr lang="en-US" dirty="0" err="1" smtClean="0"/>
              <a:t>ppt</a:t>
            </a:r>
            <a:r>
              <a:rPr lang="en-US" dirty="0" smtClean="0"/>
              <a:t>, word template)</a:t>
            </a:r>
            <a:endParaRPr lang="el-GR" dirty="0"/>
          </a:p>
          <a:p>
            <a:r>
              <a:rPr lang="en-US" dirty="0" smtClean="0"/>
              <a:t>N</a:t>
            </a:r>
            <a:r>
              <a:rPr lang="el-GR" dirty="0" err="1" smtClean="0"/>
              <a:t>έα</a:t>
            </a:r>
            <a:r>
              <a:rPr lang="el-GR" dirty="0" smtClean="0"/>
              <a:t> έκδοση λαμβάνοντας </a:t>
            </a:r>
            <a:r>
              <a:rPr lang="el-GR" dirty="0" err="1" smtClean="0"/>
              <a:t>υπόψην</a:t>
            </a:r>
            <a:r>
              <a:rPr lang="el-GR" dirty="0" smtClean="0"/>
              <a:t> τα Δ.Π.Ι.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98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Δικαιώματα πνευματικής ιδιοκτησίας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/>
              <a:t>υλικό που θα αναπτυχθεί </a:t>
            </a:r>
            <a:r>
              <a:rPr lang="el-GR" dirty="0" smtClean="0"/>
              <a:t>θα </a:t>
            </a:r>
            <a:r>
              <a:rPr lang="el-GR" dirty="0"/>
              <a:t>υπόκειται σε σαφείς άδειες </a:t>
            </a:r>
            <a:r>
              <a:rPr lang="el-GR" dirty="0" smtClean="0"/>
              <a:t>χρήσης</a:t>
            </a:r>
            <a:endParaRPr lang="el-GR" dirty="0"/>
          </a:p>
          <a:p>
            <a:r>
              <a:rPr lang="el-GR" dirty="0" smtClean="0"/>
              <a:t>Στόχοι:</a:t>
            </a:r>
          </a:p>
          <a:p>
            <a:pPr lvl="1"/>
            <a:r>
              <a:rPr lang="el-GR" dirty="0" smtClean="0"/>
              <a:t>να </a:t>
            </a:r>
            <a:r>
              <a:rPr lang="el-GR" dirty="0"/>
              <a:t>προστατευθούν τα </a:t>
            </a:r>
            <a:r>
              <a:rPr lang="el-GR" dirty="0" smtClean="0"/>
              <a:t>δικαιώματα των </a:t>
            </a:r>
            <a:r>
              <a:rPr lang="el-GR" dirty="0"/>
              <a:t>παραγωγών του εκπαιδευτικού υλικού και των </a:t>
            </a:r>
            <a:r>
              <a:rPr lang="el-GR" dirty="0" smtClean="0"/>
              <a:t>Ιδρυμάτων</a:t>
            </a:r>
          </a:p>
          <a:p>
            <a:pPr lvl="1"/>
            <a:r>
              <a:rPr lang="el-GR" dirty="0" smtClean="0"/>
              <a:t>να </a:t>
            </a:r>
            <a:r>
              <a:rPr lang="el-GR" dirty="0"/>
              <a:t>αποφευχθούν προβλήματα χρήσης υλικού από διδάσκοντες, για το οποίο δεν έχουν κατάλληλα δικαιώματα </a:t>
            </a:r>
            <a:r>
              <a:rPr lang="el-GR" dirty="0" smtClean="0"/>
              <a:t>χρήσης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Κανόνες δημοσιότητας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Θα πρέπει να ακολουθούνται οι κανόνες δημοσιότητας που αναφέρονται  στο σύνδεσμο </a:t>
            </a:r>
            <a:r>
              <a:rPr lang="el-GR" u="sng" dirty="0">
                <a:hlinkClick r:id="rId3"/>
              </a:rPr>
              <a:t>http://www.edulll.gr/?p=18331</a:t>
            </a:r>
            <a:r>
              <a:rPr lang="el-GR" dirty="0"/>
              <a:t> 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2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Έλεγχος συμμόρφωσης και </a:t>
            </a:r>
            <a:r>
              <a:rPr lang="el-GR" dirty="0" smtClean="0"/>
              <a:t>πιστοποίηση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Τα Α</a:t>
            </a:r>
            <a:r>
              <a:rPr lang="el-GR" sz="2800" dirty="0"/>
              <a:t>Ψ</a:t>
            </a:r>
            <a:r>
              <a:rPr lang="en-US" sz="2800" dirty="0" smtClean="0"/>
              <a:t>M </a:t>
            </a:r>
            <a:r>
              <a:rPr lang="el-GR" sz="2800" dirty="0"/>
              <a:t>θ</a:t>
            </a:r>
            <a:r>
              <a:rPr lang="el-GR" sz="2800" dirty="0" smtClean="0"/>
              <a:t>α </a:t>
            </a:r>
            <a:r>
              <a:rPr lang="el-GR" sz="2800" dirty="0"/>
              <a:t>πιστοποιηθούν ότι καλύπτουν τις </a:t>
            </a:r>
            <a:r>
              <a:rPr lang="el-GR" sz="2800" dirty="0" smtClean="0"/>
              <a:t>τεχνικές προδιαγραφές σε </a:t>
            </a:r>
            <a:r>
              <a:rPr lang="el-GR" sz="2800" dirty="0"/>
              <a:t>σχέση </a:t>
            </a:r>
            <a:endParaRPr lang="el-GR" sz="2800" dirty="0" smtClean="0"/>
          </a:p>
          <a:p>
            <a:pPr lvl="1"/>
            <a:r>
              <a:rPr lang="el-GR" sz="2400" dirty="0" smtClean="0"/>
              <a:t>με </a:t>
            </a:r>
            <a:r>
              <a:rPr lang="el-GR" sz="2400" dirty="0"/>
              <a:t>τη δομή και τις </a:t>
            </a:r>
            <a:r>
              <a:rPr lang="el-GR" sz="2400" dirty="0" smtClean="0"/>
              <a:t>απαιτήσεις των προδιαγραφών</a:t>
            </a:r>
          </a:p>
          <a:p>
            <a:pPr lvl="1"/>
            <a:r>
              <a:rPr lang="el-GR" sz="2400" dirty="0" smtClean="0"/>
              <a:t>όχι με </a:t>
            </a:r>
            <a:r>
              <a:rPr lang="el-GR" sz="2400" dirty="0"/>
              <a:t>το περιεχόμενο </a:t>
            </a:r>
            <a:endParaRPr lang="el-GR" sz="2400" dirty="0" smtClean="0"/>
          </a:p>
          <a:p>
            <a:r>
              <a:rPr lang="el-GR" sz="2800" dirty="0" smtClean="0"/>
              <a:t>Ο </a:t>
            </a:r>
            <a:r>
              <a:rPr lang="el-GR" sz="2800" dirty="0"/>
              <a:t>διδάσκων θα πρέπει να </a:t>
            </a:r>
            <a:endParaRPr lang="el-GR" sz="2800" dirty="0" smtClean="0"/>
          </a:p>
          <a:p>
            <a:pPr lvl="1"/>
            <a:r>
              <a:rPr lang="el-GR" sz="2400" dirty="0" smtClean="0"/>
              <a:t>εξηγήσει </a:t>
            </a:r>
            <a:r>
              <a:rPr lang="el-GR" sz="2400" dirty="0"/>
              <a:t>πώς ικανοποιείται το κριτήριο κάλυψης της </a:t>
            </a:r>
            <a:r>
              <a:rPr lang="el-GR" sz="2400" dirty="0" smtClean="0"/>
              <a:t>ύλης (κυρίως για Α, Α+)</a:t>
            </a:r>
          </a:p>
          <a:p>
            <a:pPr lvl="1"/>
            <a:r>
              <a:rPr lang="el-GR" sz="2400" dirty="0" smtClean="0"/>
              <a:t>αιτιολογήσει </a:t>
            </a:r>
            <a:r>
              <a:rPr lang="el-GR" sz="2400" dirty="0"/>
              <a:t>επαρκώς πώς ικανοποιείται το κριτήριο της </a:t>
            </a:r>
            <a:r>
              <a:rPr lang="el-GR" sz="2400" dirty="0" smtClean="0"/>
              <a:t>αυτοτέλειας (περίπτωση </a:t>
            </a:r>
            <a:r>
              <a:rPr lang="el-GR" sz="2400" dirty="0"/>
              <a:t>που </a:t>
            </a:r>
            <a:r>
              <a:rPr lang="el-GR" sz="2400" dirty="0" smtClean="0"/>
              <a:t>το</a:t>
            </a:r>
            <a:r>
              <a:rPr lang="en-US" sz="2400" dirty="0" smtClean="0"/>
              <a:t> </a:t>
            </a:r>
            <a:r>
              <a:rPr lang="el-GR" sz="2400" dirty="0" smtClean="0"/>
              <a:t>ΑΨΜ περιλαμβάνει </a:t>
            </a:r>
            <a:r>
              <a:rPr lang="el-GR" sz="2400" dirty="0"/>
              <a:t>μόνο ένα υποσύνολο από τις ενότητες ενός </a:t>
            </a:r>
            <a:r>
              <a:rPr lang="el-GR" sz="2400" dirty="0" smtClean="0"/>
              <a:t>μαθήματος)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47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Έλεγχος συμμόρφωσης και </a:t>
            </a:r>
            <a:r>
              <a:rPr lang="el-GR" dirty="0" smtClean="0"/>
              <a:t>πιστοποίηση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smtClean="0"/>
          </a:p>
          <a:p>
            <a:pPr marL="0" indent="0" algn="ctr">
              <a:buNone/>
            </a:pPr>
            <a:r>
              <a:rPr lang="el-GR" smtClean="0"/>
              <a:t>Τα </a:t>
            </a:r>
            <a:r>
              <a:rPr lang="el-GR" dirty="0" smtClean="0"/>
              <a:t>ΑΨΜ των ιδρυμάτων </a:t>
            </a:r>
          </a:p>
          <a:p>
            <a:pPr marL="0" indent="0" algn="ctr">
              <a:buNone/>
            </a:pPr>
            <a:r>
              <a:rPr lang="el-GR" dirty="0" smtClean="0"/>
              <a:t>διαθέσιμα </a:t>
            </a:r>
            <a:r>
              <a:rPr lang="el-GR" dirty="0"/>
              <a:t>προς αναζήτηση </a:t>
            </a: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στην </a:t>
            </a:r>
            <a:r>
              <a:rPr lang="el-GR" dirty="0"/>
              <a:t>Εθνική Πύλη Ανοικτών </a:t>
            </a:r>
            <a:r>
              <a:rPr lang="el-GR" dirty="0" smtClean="0"/>
              <a:t>Μαθημάτων</a:t>
            </a:r>
            <a:endParaRPr lang="el-GR" dirty="0"/>
          </a:p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08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Ευχαριστώ !</a:t>
            </a:r>
          </a:p>
        </p:txBody>
      </p:sp>
      <p:sp>
        <p:nvSpPr>
          <p:cNvPr id="30723" name="Υπότιτλος 7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/>
          <a:p>
            <a:pPr eaLnBrk="1" hangingPunct="1"/>
            <a:r>
              <a:rPr lang="el-GR" dirty="0" smtClean="0"/>
              <a:t>Ώρα για συζήτηση !</a:t>
            </a:r>
          </a:p>
        </p:txBody>
      </p:sp>
      <p:pic>
        <p:nvPicPr>
          <p:cNvPr id="3072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63" y="5732463"/>
            <a:ext cx="32400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Administrator\Desktop\88x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7" y="5805264"/>
            <a:ext cx="143086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Κείμενο «Προδιαγραφές Ανοικτών Μαθημάτων </a:t>
            </a:r>
            <a:r>
              <a:rPr lang="en-US" sz="4000" dirty="0" smtClean="0"/>
              <a:t>v</a:t>
            </a:r>
            <a:r>
              <a:rPr lang="el-GR" sz="4000" dirty="0" smtClean="0"/>
              <a:t>1.0»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sz="2800" dirty="0" smtClean="0"/>
              <a:t>εξειδικεύει </a:t>
            </a:r>
            <a:r>
              <a:rPr lang="el-GR" sz="2800" dirty="0"/>
              <a:t>τις προδιαγραφές των μαθημάτων όπως τις περιλάμβανε η Πρόσκληση 101 </a:t>
            </a:r>
            <a:r>
              <a:rPr lang="en-US" sz="2800" dirty="0" smtClean="0"/>
              <a:t>(</a:t>
            </a:r>
            <a:r>
              <a:rPr lang="el-GR" sz="2800" dirty="0" smtClean="0"/>
              <a:t>ανέφερε </a:t>
            </a:r>
            <a:r>
              <a:rPr lang="el-GR" sz="2800" dirty="0"/>
              <a:t>τους γενικούς </a:t>
            </a:r>
            <a:r>
              <a:rPr lang="el-GR" sz="2800" dirty="0" smtClean="0"/>
              <a:t>κανόνες</a:t>
            </a:r>
            <a:r>
              <a:rPr lang="en-US" sz="28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l-GR" sz="2800" dirty="0" smtClean="0"/>
              <a:t>αναλύονται και </a:t>
            </a:r>
            <a:r>
              <a:rPr lang="el-GR" sz="2800" dirty="0"/>
              <a:t>ορισμένες ειδικές περιπτώσεις, που έχουν εντοπιστεί από τα </a:t>
            </a:r>
            <a:r>
              <a:rPr lang="el-GR" sz="2800" dirty="0" smtClean="0"/>
              <a:t>Ιδρύματα</a:t>
            </a:r>
            <a:endParaRPr lang="el-GR" sz="2800" dirty="0"/>
          </a:p>
          <a:p>
            <a:pPr>
              <a:spcAft>
                <a:spcPts val="1200"/>
              </a:spcAft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43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l-GR" dirty="0" smtClean="0"/>
              <a:t>. Τι </a:t>
            </a:r>
            <a:r>
              <a:rPr lang="el-GR" dirty="0"/>
              <a:t>μπορεί να αποτελέσει ένα Ανοικτό Ψηφιακό Μάθημα (ΑΨΜ</a:t>
            </a:r>
            <a:r>
              <a:rPr lang="el-GR" dirty="0" smtClean="0"/>
              <a:t>)</a:t>
            </a:r>
            <a:r>
              <a:rPr lang="en-US" dirty="0" smtClean="0"/>
              <a:t> 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82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Κριτήρια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Αυτοτέλειας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Κάλυψης της διδακτέας ύλης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5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dirty="0"/>
              <a:t>κριτήριο αυτοτέλειας</a:t>
            </a:r>
            <a:r>
              <a:rPr lang="el-GR" sz="3600" dirty="0"/>
              <a:t/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l-GR" sz="3600" dirty="0" smtClean="0"/>
          </a:p>
          <a:p>
            <a:pPr marL="457200" lvl="1" indent="0" algn="ctr">
              <a:buNone/>
            </a:pPr>
            <a:r>
              <a:rPr lang="el-GR" sz="3600" dirty="0" smtClean="0"/>
              <a:t>Το </a:t>
            </a:r>
            <a:r>
              <a:rPr lang="el-GR" sz="3600" dirty="0"/>
              <a:t>περιεχόμενο </a:t>
            </a:r>
            <a:r>
              <a:rPr lang="el-GR" sz="3600" dirty="0" smtClean="0"/>
              <a:t>ενός ΑΨΜ </a:t>
            </a:r>
            <a:r>
              <a:rPr lang="el-GR" sz="3600" dirty="0"/>
              <a:t>θα </a:t>
            </a:r>
            <a:r>
              <a:rPr lang="el-GR" sz="3600" dirty="0" smtClean="0"/>
              <a:t>πρέπει </a:t>
            </a:r>
          </a:p>
          <a:p>
            <a:pPr marL="457200" lvl="1" indent="0" algn="ctr">
              <a:buNone/>
            </a:pPr>
            <a:r>
              <a:rPr lang="el-GR" sz="3600" dirty="0" smtClean="0"/>
              <a:t> να είναι ολοκληρωμένο, επιτρέποντας </a:t>
            </a:r>
            <a:r>
              <a:rPr lang="el-GR" sz="3600" dirty="0"/>
              <a:t>την αυτοτελή μελέτη του </a:t>
            </a:r>
            <a:endParaRPr lang="el-GR" sz="3600" dirty="0" smtClean="0"/>
          </a:p>
          <a:p>
            <a:endParaRPr lang="el-GR" sz="4000" dirty="0"/>
          </a:p>
          <a:p>
            <a:endParaRPr lang="el-GR" sz="4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4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1942</Words>
  <Application>Microsoft Office PowerPoint</Application>
  <PresentationFormat>On-screen Show (4:3)</PresentationFormat>
  <Paragraphs>410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Courier New</vt:lpstr>
      <vt:lpstr>Times New Roman</vt:lpstr>
      <vt:lpstr>Wingdings</vt:lpstr>
      <vt:lpstr>Θέμα του Office</vt:lpstr>
      <vt:lpstr>PowerPoint Presentation</vt:lpstr>
      <vt:lpstr>Κεντρικό Μητρώο Ελληνικών Ανοικτών Μαθημάτων</vt:lpstr>
      <vt:lpstr>Άδεια Χρήσης</vt:lpstr>
      <vt:lpstr>Χρηματοδότηση</vt:lpstr>
      <vt:lpstr>1. Τι είναι το κείμενο  «Προδιαγραφές Ανοικτών Μαθημάτων v1.0» ;</vt:lpstr>
      <vt:lpstr>Κείμενο «Προδιαγραφές Ανοικτών Μαθημάτων v1.0»</vt:lpstr>
      <vt:lpstr>2. Τι μπορεί να αποτελέσει ένα Ανοικτό Ψηφιακό Μάθημα (ΑΨΜ) ;</vt:lpstr>
      <vt:lpstr>Κριτήρια </vt:lpstr>
      <vt:lpstr> κριτήριο αυτοτέλειας </vt:lpstr>
      <vt:lpstr>ΑΨΜ εκτός ΠΣ</vt:lpstr>
      <vt:lpstr>Μάθημα ΠΣ ως ΑΨΜ </vt:lpstr>
      <vt:lpstr>Yποσύνολο Μαθήματος ΠΣ ως ΑΨΜ (1/2)</vt:lpstr>
      <vt:lpstr>Yποσύνολο Μαθήματος ΠΣ ως ΑΨΜ (2/2)</vt:lpstr>
      <vt:lpstr>Πολύγλωσσες εκδόσεις</vt:lpstr>
      <vt:lpstr>Εργαστήρια </vt:lpstr>
      <vt:lpstr>Εργαστήρια </vt:lpstr>
      <vt:lpstr>Εργαστήρια </vt:lpstr>
      <vt:lpstr>3. Προέλευση εκπαιδευτικού υλικού</vt:lpstr>
      <vt:lpstr>Εκπαιδευτικό υλικό Ανοικτού Μαθήματος </vt:lpstr>
      <vt:lpstr>Πολυμεσικό Υλικό (Α+) </vt:lpstr>
      <vt:lpstr>4. Κατηγορίες ΑΨΜ</vt:lpstr>
      <vt:lpstr>Κατηγορίες Ανοικτών Μαθημάτων</vt:lpstr>
      <vt:lpstr>5. Προδιαγραφές ΑΨΜ</vt:lpstr>
      <vt:lpstr>Πληροφορίες μαθήματος</vt:lpstr>
      <vt:lpstr>Οργάνωση υλικού (1/2)</vt:lpstr>
      <vt:lpstr>Οργάνωση υλικού (2/2)</vt:lpstr>
      <vt:lpstr>Συνοδευτικό εκπαιδευτικό υλικό</vt:lpstr>
      <vt:lpstr>Συνοδευτικό εκπαιδευτικό υλικό</vt:lpstr>
      <vt:lpstr>Ασκήσεις</vt:lpstr>
      <vt:lpstr>Αναφορά βιβλιογραφίας</vt:lpstr>
      <vt:lpstr>Ηλεκτρονικές πηγές βιβλιοθηκών</vt:lpstr>
      <vt:lpstr>Πολυμεσικό υλικό</vt:lpstr>
      <vt:lpstr>Μαθήματα Α (Podcast με υποστηρικτικό οπτικό υλικό)</vt:lpstr>
      <vt:lpstr>Μαθήματα Α (Podcast με υποστηρικτικό οπτικό υλικό)</vt:lpstr>
      <vt:lpstr>Μαθήματα Α+</vt:lpstr>
      <vt:lpstr>Μαθήματα Α+</vt:lpstr>
      <vt:lpstr>Kάλυψη διδακτέας ύλης (Α,Α+)</vt:lpstr>
      <vt:lpstr>Kάλυψη διδακτέας ύλης (Α,Α+)</vt:lpstr>
      <vt:lpstr>Kάλυψη διδακτέας ύλης (Α,Α+)</vt:lpstr>
      <vt:lpstr>Τεχνικές Προδιαγραφές βίντεο</vt:lpstr>
      <vt:lpstr>Προδιαγραφές για τις βιντεοδιαλέξεις των μαθημάτων</vt:lpstr>
      <vt:lpstr>Προδιαγραφές για τις βιντεοδιαλέξεις των μαθημάτων</vt:lpstr>
      <vt:lpstr>Προδιαγραφές για τις βιντεοδιαλέξεις των μαθημάτων</vt:lpstr>
      <vt:lpstr>Προδιαγραφές για τις βιντεοδιαλέξεις των μαθημάτων</vt:lpstr>
      <vt:lpstr>6. Άλλες συστάσεις</vt:lpstr>
      <vt:lpstr>Προσβασιμότητα υλικού</vt:lpstr>
      <vt:lpstr>Συμμόρφωση με το WCAG 2.0 AA</vt:lpstr>
      <vt:lpstr>Προσβασιμότητα υλικού</vt:lpstr>
      <vt:lpstr>Παρουσίαση εκπαιδευτικού υλικού</vt:lpstr>
      <vt:lpstr>Παρουσίαση εκπαιδευτικού υλικού</vt:lpstr>
      <vt:lpstr>Δικαιώματα πνευματικής ιδιοκτησίας </vt:lpstr>
      <vt:lpstr>Κανόνες δημοσιότητας</vt:lpstr>
      <vt:lpstr>Έλεγχος συμμόρφωσης και πιστοποίηση</vt:lpstr>
      <vt:lpstr>Έλεγχος συμμόρφωσης και πιστοποίηση</vt:lpstr>
      <vt:lpstr>Ευχαριστώ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pantelis</cp:lastModifiedBy>
  <cp:revision>745</cp:revision>
  <dcterms:created xsi:type="dcterms:W3CDTF">2012-09-06T09:03:05Z</dcterms:created>
  <dcterms:modified xsi:type="dcterms:W3CDTF">2014-02-10T16:19:09Z</dcterms:modified>
</cp:coreProperties>
</file>