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handoutMasterIdLst>
    <p:handoutMasterId r:id="rId55"/>
  </p:handoutMasterIdLst>
  <p:sldIdLst>
    <p:sldId id="476" r:id="rId2"/>
    <p:sldId id="326" r:id="rId3"/>
    <p:sldId id="325" r:id="rId4"/>
    <p:sldId id="483" r:id="rId5"/>
    <p:sldId id="477" r:id="rId6"/>
    <p:sldId id="484" r:id="rId7"/>
    <p:sldId id="485" r:id="rId8"/>
    <p:sldId id="481" r:id="rId9"/>
    <p:sldId id="488" r:id="rId10"/>
    <p:sldId id="489" r:id="rId11"/>
    <p:sldId id="490" r:id="rId12"/>
    <p:sldId id="482" r:id="rId13"/>
    <p:sldId id="491" r:id="rId14"/>
    <p:sldId id="492" r:id="rId15"/>
    <p:sldId id="493" r:id="rId16"/>
    <p:sldId id="498" r:id="rId17"/>
    <p:sldId id="499" r:id="rId18"/>
    <p:sldId id="500" r:id="rId19"/>
    <p:sldId id="505" r:id="rId20"/>
    <p:sldId id="506" r:id="rId21"/>
    <p:sldId id="507" r:id="rId22"/>
    <p:sldId id="508" r:id="rId23"/>
    <p:sldId id="501" r:id="rId24"/>
    <p:sldId id="502" r:id="rId25"/>
    <p:sldId id="503" r:id="rId26"/>
    <p:sldId id="504" r:id="rId27"/>
    <p:sldId id="494" r:id="rId28"/>
    <p:sldId id="522" r:id="rId29"/>
    <p:sldId id="509" r:id="rId30"/>
    <p:sldId id="510" r:id="rId31"/>
    <p:sldId id="513" r:id="rId32"/>
    <p:sldId id="514" r:id="rId33"/>
    <p:sldId id="545" r:id="rId34"/>
    <p:sldId id="546" r:id="rId35"/>
    <p:sldId id="511" r:id="rId36"/>
    <p:sldId id="544" r:id="rId37"/>
    <p:sldId id="523" r:id="rId38"/>
    <p:sldId id="524" r:id="rId39"/>
    <p:sldId id="525" r:id="rId40"/>
    <p:sldId id="526" r:id="rId41"/>
    <p:sldId id="527" r:id="rId42"/>
    <p:sldId id="519" r:id="rId43"/>
    <p:sldId id="520" r:id="rId44"/>
    <p:sldId id="532" r:id="rId45"/>
    <p:sldId id="534" r:id="rId46"/>
    <p:sldId id="533" r:id="rId47"/>
    <p:sldId id="539" r:id="rId48"/>
    <p:sldId id="521" r:id="rId49"/>
    <p:sldId id="541" r:id="rId50"/>
    <p:sldId id="322" r:id="rId51"/>
    <p:sldId id="542" r:id="rId52"/>
    <p:sldId id="543" r:id="rId53"/>
  </p:sldIdLst>
  <p:sldSz cx="9144000" cy="6858000" type="screen4x3"/>
  <p:notesSz cx="6669088" cy="9753600"/>
  <p:defaultTextStyle>
    <a:defPPr>
      <a:defRPr lang="el-G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72" userDrawn="1">
          <p15:clr>
            <a:srgbClr val="A4A3A4"/>
          </p15:clr>
        </p15:guide>
        <p15:guide id="2" pos="210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DF4"/>
    <a:srgbClr val="0089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Μεσαίο στυλ 1 - Έμφαση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Φωτεινό στυλ 3 - Έμφαση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Φωτεινό στυλ 2 - Έμφαση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55" autoAdjust="0"/>
    <p:restoredTop sz="71359" autoAdjust="0"/>
  </p:normalViewPr>
  <p:slideViewPr>
    <p:cSldViewPr>
      <p:cViewPr varScale="1">
        <p:scale>
          <a:sx n="89" d="100"/>
          <a:sy n="89" d="100"/>
        </p:scale>
        <p:origin x="1812"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101" d="100"/>
          <a:sy n="101" d="100"/>
        </p:scale>
        <p:origin x="-1968" y="-90"/>
      </p:cViewPr>
      <p:guideLst>
        <p:guide orient="horz" pos="3072"/>
        <p:guide pos="210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89374"/>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sz="quarter" idx="1"/>
          </p:nvPr>
        </p:nvSpPr>
        <p:spPr>
          <a:xfrm>
            <a:off x="3777607" y="0"/>
            <a:ext cx="2889938" cy="489374"/>
          </a:xfrm>
          <a:prstGeom prst="rect">
            <a:avLst/>
          </a:prstGeom>
        </p:spPr>
        <p:txBody>
          <a:bodyPr vert="horz" lIns="91440" tIns="45720" rIns="91440" bIns="45720" rtlCol="0"/>
          <a:lstStyle>
            <a:lvl1pPr algn="r">
              <a:defRPr sz="1200"/>
            </a:lvl1pPr>
          </a:lstStyle>
          <a:p>
            <a:fld id="{80E96FDC-9104-4281-9495-83A0D894188A}" type="datetimeFigureOut">
              <a:rPr lang="el-GR" smtClean="0"/>
              <a:t>10/2/2014</a:t>
            </a:fld>
            <a:endParaRPr lang="el-GR"/>
          </a:p>
        </p:txBody>
      </p:sp>
      <p:sp>
        <p:nvSpPr>
          <p:cNvPr id="4" name="Footer Placeholder 3"/>
          <p:cNvSpPr>
            <a:spLocks noGrp="1"/>
          </p:cNvSpPr>
          <p:nvPr>
            <p:ph type="ftr" sz="quarter" idx="2"/>
          </p:nvPr>
        </p:nvSpPr>
        <p:spPr>
          <a:xfrm>
            <a:off x="0" y="9264228"/>
            <a:ext cx="2889938" cy="489373"/>
          </a:xfrm>
          <a:prstGeom prst="rect">
            <a:avLst/>
          </a:prstGeom>
        </p:spPr>
        <p:txBody>
          <a:bodyPr vert="horz" lIns="91440" tIns="45720" rIns="91440" bIns="45720" rtlCol="0" anchor="b"/>
          <a:lstStyle>
            <a:lvl1pPr algn="l">
              <a:defRPr sz="1200"/>
            </a:lvl1pPr>
          </a:lstStyle>
          <a:p>
            <a:endParaRPr lang="el-GR"/>
          </a:p>
        </p:txBody>
      </p:sp>
      <p:sp>
        <p:nvSpPr>
          <p:cNvPr id="5" name="Slide Number Placeholder 4"/>
          <p:cNvSpPr>
            <a:spLocks noGrp="1"/>
          </p:cNvSpPr>
          <p:nvPr>
            <p:ph type="sldNum" sz="quarter" idx="3"/>
          </p:nvPr>
        </p:nvSpPr>
        <p:spPr>
          <a:xfrm>
            <a:off x="3777607" y="9264228"/>
            <a:ext cx="2889938" cy="489373"/>
          </a:xfrm>
          <a:prstGeom prst="rect">
            <a:avLst/>
          </a:prstGeom>
        </p:spPr>
        <p:txBody>
          <a:bodyPr vert="horz" lIns="91440" tIns="45720" rIns="91440" bIns="45720" rtlCol="0" anchor="b"/>
          <a:lstStyle>
            <a:lvl1pPr algn="r">
              <a:defRPr sz="1200"/>
            </a:lvl1pPr>
          </a:lstStyle>
          <a:p>
            <a:fld id="{8E02CC7B-B976-4156-9239-53B8350CF909}" type="slidenum">
              <a:rPr lang="el-GR" smtClean="0"/>
              <a:t>‹#›</a:t>
            </a:fld>
            <a:endParaRPr lang="el-GR"/>
          </a:p>
        </p:txBody>
      </p:sp>
    </p:spTree>
    <p:extLst>
      <p:ext uri="{BB962C8B-B14F-4D97-AF65-F5344CB8AC3E}">
        <p14:creationId xmlns:p14="http://schemas.microsoft.com/office/powerpoint/2010/main" val="2156449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889938" cy="48768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l-GR"/>
          </a:p>
        </p:txBody>
      </p:sp>
      <p:sp>
        <p:nvSpPr>
          <p:cNvPr id="3" name="Θέση ημερομηνίας 2"/>
          <p:cNvSpPr>
            <a:spLocks noGrp="1"/>
          </p:cNvSpPr>
          <p:nvPr>
            <p:ph type="dt" idx="1"/>
          </p:nvPr>
        </p:nvSpPr>
        <p:spPr>
          <a:xfrm>
            <a:off x="3777607" y="0"/>
            <a:ext cx="2889938" cy="48768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3AFF294-1C5B-44EB-9626-6EE0355BE805}" type="datetimeFigureOut">
              <a:rPr lang="el-GR"/>
              <a:pPr>
                <a:defRPr/>
              </a:pPr>
              <a:t>10/2/2014</a:t>
            </a:fld>
            <a:endParaRPr lang="el-GR"/>
          </a:p>
        </p:txBody>
      </p:sp>
      <p:sp>
        <p:nvSpPr>
          <p:cNvPr id="4" name="Θέση εικόνας διαφάνειας 3"/>
          <p:cNvSpPr>
            <a:spLocks noGrp="1" noRot="1" noChangeAspect="1"/>
          </p:cNvSpPr>
          <p:nvPr>
            <p:ph type="sldImg" idx="2"/>
          </p:nvPr>
        </p:nvSpPr>
        <p:spPr>
          <a:xfrm>
            <a:off x="896938" y="731838"/>
            <a:ext cx="4875212" cy="36576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Θέση σημειώσεων 4"/>
          <p:cNvSpPr>
            <a:spLocks noGrp="1"/>
          </p:cNvSpPr>
          <p:nvPr>
            <p:ph type="body" sz="quarter" idx="3"/>
          </p:nvPr>
        </p:nvSpPr>
        <p:spPr>
          <a:xfrm>
            <a:off x="666909" y="4632960"/>
            <a:ext cx="5335270" cy="4389120"/>
          </a:xfrm>
          <a:prstGeom prst="rect">
            <a:avLst/>
          </a:prstGeom>
        </p:spPr>
        <p:txBody>
          <a:bodyPr vert="horz" lIns="91440" tIns="45720" rIns="91440" bIns="45720" rtlCol="0"/>
          <a:lstStyle/>
          <a:p>
            <a:pPr lvl="0"/>
            <a:r>
              <a:rPr lang="el-GR" noProof="0" smtClean="0"/>
              <a:t>Στυλ υποδείγματος κειμένου</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endParaRPr lang="el-GR" noProof="0"/>
          </a:p>
        </p:txBody>
      </p:sp>
      <p:sp>
        <p:nvSpPr>
          <p:cNvPr id="6" name="Θέση υποσέλιδου 5"/>
          <p:cNvSpPr>
            <a:spLocks noGrp="1"/>
          </p:cNvSpPr>
          <p:nvPr>
            <p:ph type="ftr" sz="quarter" idx="4"/>
          </p:nvPr>
        </p:nvSpPr>
        <p:spPr>
          <a:xfrm>
            <a:off x="0" y="9264227"/>
            <a:ext cx="2889938" cy="48768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l-GR"/>
          </a:p>
        </p:txBody>
      </p:sp>
      <p:sp>
        <p:nvSpPr>
          <p:cNvPr id="7" name="Θέση αριθμού διαφάνειας 6"/>
          <p:cNvSpPr>
            <a:spLocks noGrp="1"/>
          </p:cNvSpPr>
          <p:nvPr>
            <p:ph type="sldNum" sz="quarter" idx="5"/>
          </p:nvPr>
        </p:nvSpPr>
        <p:spPr>
          <a:xfrm>
            <a:off x="3777607" y="9264227"/>
            <a:ext cx="2889938" cy="48768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213FB35-C205-4F4A-A448-5F8FE2799ED4}" type="slidenum">
              <a:rPr lang="el-GR"/>
              <a:pPr>
                <a:defRPr/>
              </a:pPr>
              <a:t>‹#›</a:t>
            </a:fld>
            <a:endParaRPr lang="el-GR"/>
          </a:p>
        </p:txBody>
      </p:sp>
    </p:spTree>
    <p:extLst>
      <p:ext uri="{BB962C8B-B14F-4D97-AF65-F5344CB8AC3E}">
        <p14:creationId xmlns:p14="http://schemas.microsoft.com/office/powerpoint/2010/main" val="26336981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creencast.gunet.gr/"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a:defRPr/>
            </a:pPr>
            <a:fld id="{9213FB35-C205-4F4A-A448-5F8FE2799ED4}" type="slidenum">
              <a:rPr lang="el-GR" smtClean="0"/>
              <a:pPr>
                <a:defRPr/>
              </a:pPr>
              <a:t>1</a:t>
            </a:fld>
            <a:endParaRPr lang="el-GR"/>
          </a:p>
        </p:txBody>
      </p:sp>
    </p:spTree>
    <p:extLst>
      <p:ext uri="{BB962C8B-B14F-4D97-AF65-F5344CB8AC3E}">
        <p14:creationId xmlns:p14="http://schemas.microsoft.com/office/powerpoint/2010/main" val="15209457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ltLang="en-US" dirty="0" smtClean="0"/>
              <a:t>Ο όρος πολυμεσική ροή (</a:t>
            </a:r>
            <a:r>
              <a:rPr lang="en-US" altLang="en-US" dirty="0" smtClean="0"/>
              <a:t>stream</a:t>
            </a:r>
            <a:r>
              <a:rPr lang="el-GR" altLang="en-US" dirty="0" smtClean="0"/>
              <a:t>) στο Διαδίκτυο αφορά σε μία ροή πακέτων δικτύου  που περιέχουν </a:t>
            </a:r>
            <a:r>
              <a:rPr lang="el-GR" altLang="en-US" dirty="0" err="1" smtClean="0"/>
              <a:t>πολυμεσικά</a:t>
            </a:r>
            <a:r>
              <a:rPr lang="el-GR" altLang="en-US" dirty="0" smtClean="0"/>
              <a:t> δεδομένα, δηλαδή βίντεο ή ήχο, εικόνες. Η πολυμεσική ροή προέρχεται από ένα εξυπηρετητή και κατευθύνεται προς ένα τελικό χρήστη. </a:t>
            </a:r>
          </a:p>
          <a:p>
            <a:r>
              <a:rPr lang="el-GR" altLang="en-US" dirty="0" smtClean="0"/>
              <a:t>Μία ροή μπορεί να μεταφέρει δεδομένα μόνο βίντεο ή μόνο ήχο ή βίντεο και ήχου μαζί.</a:t>
            </a:r>
          </a:p>
          <a:p>
            <a:endParaRPr lang="el-GR" dirty="0"/>
          </a:p>
        </p:txBody>
      </p:sp>
      <p:sp>
        <p:nvSpPr>
          <p:cNvPr id="4" name="Slide Number Placeholder 3"/>
          <p:cNvSpPr>
            <a:spLocks noGrp="1"/>
          </p:cNvSpPr>
          <p:nvPr>
            <p:ph type="sldNum" sz="quarter" idx="10"/>
          </p:nvPr>
        </p:nvSpPr>
        <p:spPr/>
        <p:txBody>
          <a:bodyPr/>
          <a:lstStyle/>
          <a:p>
            <a:pPr>
              <a:defRPr/>
            </a:pPr>
            <a:fld id="{9213FB35-C205-4F4A-A448-5F8FE2799ED4}" type="slidenum">
              <a:rPr lang="el-GR" smtClean="0"/>
              <a:pPr>
                <a:defRPr/>
              </a:pPr>
              <a:t>10</a:t>
            </a:fld>
            <a:endParaRPr lang="el-GR"/>
          </a:p>
        </p:txBody>
      </p:sp>
    </p:spTree>
    <p:extLst>
      <p:ext uri="{BB962C8B-B14F-4D97-AF65-F5344CB8AC3E}">
        <p14:creationId xmlns:p14="http://schemas.microsoft.com/office/powerpoint/2010/main" val="3257865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l-GR" altLang="en-US" dirty="0" smtClean="0"/>
              <a:t>Μία </a:t>
            </a:r>
            <a:r>
              <a:rPr lang="el-GR" altLang="en-US" dirty="0" err="1" smtClean="0"/>
              <a:t>πολυμεσική</a:t>
            </a:r>
            <a:r>
              <a:rPr lang="el-GR" altLang="en-US" dirty="0" smtClean="0"/>
              <a:t> ροή αφορά συνήθως σε ένα γεγονός, μία εκδήλωση, όπως μία διάλεξη σεμιναρίου ή συνεδρίου,  μίας αθλητικής ή πολιτιστικής εκδήλωσης, που μεταδίδεται μέσω του Διαδικτύου είτε σε </a:t>
            </a:r>
            <a:r>
              <a:rPr lang="el-GR" altLang="en-US" b="1" i="1" dirty="0" smtClean="0"/>
              <a:t>πραγματικό χρόνο</a:t>
            </a:r>
            <a:r>
              <a:rPr lang="el-GR" altLang="en-US" dirty="0" smtClean="0"/>
              <a:t>, αφορά δηλαδή μία «ζωντανή» μετάδοση, είτε σε </a:t>
            </a:r>
            <a:r>
              <a:rPr lang="el-GR" altLang="en-US" b="1" i="1" dirty="0" smtClean="0"/>
              <a:t>μη πραγματικό χρόνο</a:t>
            </a:r>
            <a:r>
              <a:rPr lang="el-GR" altLang="en-US" dirty="0" smtClean="0"/>
              <a:t>, αφορά δηλαδή μία δραστηριότητα που έχει καταγραφεί και μεταδίδεται σε δεύτερο χρόνο.</a:t>
            </a:r>
          </a:p>
          <a:p>
            <a:endParaRPr lang="el-GR" dirty="0"/>
          </a:p>
        </p:txBody>
      </p:sp>
      <p:sp>
        <p:nvSpPr>
          <p:cNvPr id="4" name="Slide Number Placeholder 3"/>
          <p:cNvSpPr>
            <a:spLocks noGrp="1"/>
          </p:cNvSpPr>
          <p:nvPr>
            <p:ph type="sldNum" sz="quarter" idx="10"/>
          </p:nvPr>
        </p:nvSpPr>
        <p:spPr/>
        <p:txBody>
          <a:bodyPr/>
          <a:lstStyle/>
          <a:p>
            <a:pPr>
              <a:defRPr/>
            </a:pPr>
            <a:fld id="{9213FB35-C205-4F4A-A448-5F8FE2799ED4}" type="slidenum">
              <a:rPr lang="el-GR" smtClean="0"/>
              <a:pPr>
                <a:defRPr/>
              </a:pPr>
              <a:t>11</a:t>
            </a:fld>
            <a:endParaRPr lang="el-GR"/>
          </a:p>
        </p:txBody>
      </p:sp>
    </p:spTree>
    <p:extLst>
      <p:ext uri="{BB962C8B-B14F-4D97-AF65-F5344CB8AC3E}">
        <p14:creationId xmlns:p14="http://schemas.microsoft.com/office/powerpoint/2010/main" val="32578651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ltLang="en-US" dirty="0" smtClean="0"/>
              <a:t>Όσο αφορά στη μετάδοση σε μη πραγματικό χρόνο, διακρίνουμε τις εξής δύο περιπτώσεις:</a:t>
            </a:r>
          </a:p>
          <a:p>
            <a:endParaRPr lang="el-GR" altLang="en-US" dirty="0" smtClean="0"/>
          </a:p>
          <a:p>
            <a:r>
              <a:rPr lang="el-GR" altLang="en-US" dirty="0" smtClean="0"/>
              <a:t>Η πρώτη περίπτωση είναι η μετάδοση που είναι ανάλογη της τηλεοπτικής εκπομπής. Δηλαδή, η μετάδοση πραγματοποιείται πάνω από το Διαδίκτυο σε συγκεκριμένη χρονική στιγμή, βάσει κάποιου προγράμματος, όπως συμβαίνει στην τηλεόραση. Ο τελικός χρήστης μπορεί να παρακολουθήσει μόνο ότι είναι διαθέσιμο την τρέχουσα στιγμή. Εάν επιθυμεί να παρακολουθήσει ένα συγκεκριμένο περιεχόμενο θα πρέπει να αναμένει να συνδεθεί την προγραμματισμένη στιγμή της μετάδοσης. </a:t>
            </a:r>
          </a:p>
          <a:p>
            <a:endParaRPr lang="el-GR" altLang="en-US" dirty="0" smtClean="0"/>
          </a:p>
          <a:p>
            <a:r>
              <a:rPr lang="el-GR" altLang="en-US" dirty="0" smtClean="0"/>
              <a:t>Η δεύτερη περίπτωση είναι η μετάδοση κατά απαίτηση. Ο τελικός χρήστης επιλέγει, όχι μόνο το περιεχόμενο που επιθυμεί να παρακολουθήσει αλλά και το πότε. Επιπλέον, έχει στη διάθεσή του τις δυνατότητες που έχει σε μία συσκευή αναπαραγωγής DVD ή  VHS, δηλαδή να παγώσει τη μετάδοση και να συνεχίσει αργότερα, να προχωρήσει ή επιστρέψει σε άλλο σημείο του περιεχομένου. Ένας τυπικός τεχνικός όρος είναι η κατά απαίτηση εικονογραφία (</a:t>
            </a:r>
            <a:r>
              <a:rPr lang="el-GR" altLang="en-US" dirty="0" err="1" smtClean="0"/>
              <a:t>video</a:t>
            </a:r>
            <a:r>
              <a:rPr lang="el-GR" altLang="en-US" dirty="0" smtClean="0"/>
              <a:t> </a:t>
            </a:r>
            <a:r>
              <a:rPr lang="el-GR" altLang="en-US" dirty="0" err="1" smtClean="0"/>
              <a:t>on</a:t>
            </a:r>
            <a:r>
              <a:rPr lang="el-GR" altLang="en-US" dirty="0" smtClean="0"/>
              <a:t> </a:t>
            </a:r>
            <a:r>
              <a:rPr lang="el-GR" altLang="en-US" dirty="0" err="1" smtClean="0"/>
              <a:t>demand</a:t>
            </a:r>
            <a:r>
              <a:rPr lang="el-GR" altLang="en-US" dirty="0" smtClean="0"/>
              <a:t>) που αναφέρεται στην κατά απαίτηση μετάδοση ροών τύπου βίντεο.</a:t>
            </a:r>
          </a:p>
          <a:p>
            <a:endParaRPr lang="el-GR" altLang="en-US" dirty="0" smtClean="0"/>
          </a:p>
          <a:p>
            <a:r>
              <a:rPr lang="el-GR" altLang="en-US" dirty="0" smtClean="0"/>
              <a:t> Στα πλαίσια της παρούσας κατάρτισης θα εστιάσουμε στα θέματα «Ζωντανής μετάδοσης ροών» και «Μετάδοση ροών κατά απαίτηση» και όχι σε «Μεταδόσεις τύπου τηλεοπτικής εκπομπής».</a:t>
            </a:r>
          </a:p>
          <a:p>
            <a:endParaRPr lang="el-GR" dirty="0"/>
          </a:p>
        </p:txBody>
      </p:sp>
      <p:sp>
        <p:nvSpPr>
          <p:cNvPr id="4" name="Slide Number Placeholder 3"/>
          <p:cNvSpPr>
            <a:spLocks noGrp="1"/>
          </p:cNvSpPr>
          <p:nvPr>
            <p:ph type="sldNum" sz="quarter" idx="10"/>
          </p:nvPr>
        </p:nvSpPr>
        <p:spPr/>
        <p:txBody>
          <a:bodyPr/>
          <a:lstStyle/>
          <a:p>
            <a:pPr>
              <a:defRPr/>
            </a:pPr>
            <a:fld id="{9213FB35-C205-4F4A-A448-5F8FE2799ED4}" type="slidenum">
              <a:rPr lang="el-GR" smtClean="0"/>
              <a:pPr>
                <a:defRPr/>
              </a:pPr>
              <a:t>12</a:t>
            </a:fld>
            <a:endParaRPr lang="el-GR"/>
          </a:p>
        </p:txBody>
      </p:sp>
    </p:spTree>
    <p:extLst>
      <p:ext uri="{BB962C8B-B14F-4D97-AF65-F5344CB8AC3E}">
        <p14:creationId xmlns:p14="http://schemas.microsoft.com/office/powerpoint/2010/main" val="4922166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ltLang="en-US" dirty="0" smtClean="0"/>
              <a:t>Για την παρακολούθηση μίας </a:t>
            </a:r>
            <a:r>
              <a:rPr lang="el-GR" altLang="en-US" dirty="0" err="1" smtClean="0"/>
              <a:t>πολυμεσικής</a:t>
            </a:r>
            <a:r>
              <a:rPr lang="el-GR" altLang="en-US" dirty="0" smtClean="0"/>
              <a:t> ροής που είναι διαθέσιμη στο Διαδίκτυο, ο χρήστης απαιτείται να έχει εγκατεστημένο ένα λογισμικό αναπαραγωγής ροής με το οποίο συνδέεται με τον εξυπηρετητή μετάδοσης ροών προκειμένου να λάβει και αναπαράγει τη ροή. </a:t>
            </a:r>
          </a:p>
          <a:p>
            <a:endParaRPr lang="el-GR" altLang="en-US" dirty="0" smtClean="0"/>
          </a:p>
          <a:p>
            <a:r>
              <a:rPr lang="el-GR" altLang="en-US" dirty="0" smtClean="0"/>
              <a:t>Στην περίπτωση της μετάδοσης κατά απαίτηση, το </a:t>
            </a:r>
            <a:r>
              <a:rPr lang="el-GR" altLang="en-US" dirty="0" err="1" smtClean="0"/>
              <a:t>πολυμεσικό</a:t>
            </a:r>
            <a:r>
              <a:rPr lang="el-GR" altLang="en-US" dirty="0" smtClean="0"/>
              <a:t> αρχείο είναι αποθηκευμένο στον εξυπηρετητή.</a:t>
            </a:r>
          </a:p>
          <a:p>
            <a:endParaRPr lang="el-GR" altLang="en-US" dirty="0" smtClean="0"/>
          </a:p>
          <a:p>
            <a:r>
              <a:rPr lang="el-GR" altLang="en-US" dirty="0" smtClean="0"/>
              <a:t>Στην περίπτωση της ζωντανής μετάδοσης, η ροή προέρχεται από ένα σύστημα παραγωγής ροών, το οποίο μεταδίδει τη ροή στον εξυπηρετητή, ο οποίος και αναμεταδίδει τη ροή στους τελικούς χρήστες. </a:t>
            </a:r>
          </a:p>
          <a:p>
            <a:endParaRPr lang="en-US" altLang="en-US" dirty="0" smtClean="0"/>
          </a:p>
          <a:p>
            <a:r>
              <a:rPr lang="el-GR" altLang="en-US" dirty="0" smtClean="0"/>
              <a:t>Ο όρος τεχνολογίες μετάδοσης ροών αναφέρεται στο σύνολο των συστημάτων υλικού (</a:t>
            </a:r>
            <a:r>
              <a:rPr lang="el-GR" altLang="en-US" dirty="0" err="1" smtClean="0"/>
              <a:t>hardware</a:t>
            </a:r>
            <a:r>
              <a:rPr lang="el-GR" altLang="en-US" dirty="0" smtClean="0"/>
              <a:t>),  λογισμικού (</a:t>
            </a:r>
            <a:r>
              <a:rPr lang="el-GR" altLang="en-US" dirty="0" err="1" smtClean="0"/>
              <a:t>software</a:t>
            </a:r>
            <a:r>
              <a:rPr lang="el-GR" altLang="en-US" dirty="0" smtClean="0"/>
              <a:t>), πρωτοκόλλων επικοινωνίας και σχημάτων κωδικοποίησης πολυμεσικού περιεχομένου που χρησιμοποιούνται κατά την μετάδοση </a:t>
            </a:r>
            <a:r>
              <a:rPr lang="el-GR" altLang="en-US" dirty="0" err="1" smtClean="0"/>
              <a:t>πολυμεσικών</a:t>
            </a:r>
            <a:r>
              <a:rPr lang="el-GR" altLang="en-US" dirty="0" smtClean="0"/>
              <a:t> ροών.</a:t>
            </a:r>
            <a:r>
              <a:rPr lang="en-US" altLang="en-US" dirty="0" smtClean="0"/>
              <a:t> </a:t>
            </a:r>
          </a:p>
          <a:p>
            <a:endParaRPr lang="el-GR" altLang="en-US" dirty="0" smtClean="0"/>
          </a:p>
          <a:p>
            <a:endParaRPr lang="el-GR" dirty="0"/>
          </a:p>
        </p:txBody>
      </p:sp>
      <p:sp>
        <p:nvSpPr>
          <p:cNvPr id="4" name="Slide Number Placeholder 3"/>
          <p:cNvSpPr>
            <a:spLocks noGrp="1"/>
          </p:cNvSpPr>
          <p:nvPr>
            <p:ph type="sldNum" sz="quarter" idx="10"/>
          </p:nvPr>
        </p:nvSpPr>
        <p:spPr/>
        <p:txBody>
          <a:bodyPr/>
          <a:lstStyle/>
          <a:p>
            <a:pPr>
              <a:defRPr/>
            </a:pPr>
            <a:fld id="{9213FB35-C205-4F4A-A448-5F8FE2799ED4}" type="slidenum">
              <a:rPr lang="el-GR" smtClean="0"/>
              <a:pPr>
                <a:defRPr/>
              </a:pPr>
              <a:t>13</a:t>
            </a:fld>
            <a:endParaRPr lang="el-GR"/>
          </a:p>
        </p:txBody>
      </p:sp>
    </p:spTree>
    <p:extLst>
      <p:ext uri="{BB962C8B-B14F-4D97-AF65-F5344CB8AC3E}">
        <p14:creationId xmlns:p14="http://schemas.microsoft.com/office/powerpoint/2010/main" val="32578651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ltLang="en-US" dirty="0" smtClean="0"/>
              <a:t>Σε κάθε πολυμεσική ροή που είναι διαθέσιμη στο Διαδίκτυο αντιστοιχεί μία διεύθυνση  τύπου  </a:t>
            </a:r>
            <a:r>
              <a:rPr lang="el-GR" altLang="en-US" dirty="0" err="1" smtClean="0"/>
              <a:t>Uniform</a:t>
            </a:r>
            <a:r>
              <a:rPr lang="el-GR" altLang="en-US" dirty="0" smtClean="0"/>
              <a:t> </a:t>
            </a:r>
            <a:r>
              <a:rPr lang="el-GR" altLang="en-US" dirty="0" err="1" smtClean="0"/>
              <a:t>Resource</a:t>
            </a:r>
            <a:r>
              <a:rPr lang="el-GR" altLang="en-US" dirty="0" smtClean="0"/>
              <a:t> </a:t>
            </a:r>
            <a:r>
              <a:rPr lang="el-GR" altLang="en-US" dirty="0" err="1" smtClean="0"/>
              <a:t>Locator</a:t>
            </a:r>
            <a:r>
              <a:rPr lang="el-GR" altLang="en-US" dirty="0" smtClean="0"/>
              <a:t> ή URL, που είναι ένας δείκτης θέσεως και  η οποία ακολουθεί την εξής μορφή:</a:t>
            </a:r>
          </a:p>
          <a:p>
            <a:endParaRPr lang="el-GR" altLang="en-US" dirty="0" smtClean="0"/>
          </a:p>
          <a:p>
            <a:r>
              <a:rPr lang="el-GR" altLang="en-US" dirty="0" smtClean="0"/>
              <a:t>ΠΡΩΤΟΚΟΛΛΟ άνω κάτω τελεία δύο //</a:t>
            </a:r>
            <a:r>
              <a:rPr lang="el-GR" altLang="en-US" baseline="0" dirty="0" smtClean="0"/>
              <a:t> </a:t>
            </a:r>
            <a:r>
              <a:rPr lang="el-GR" altLang="en-US" dirty="0" smtClean="0"/>
              <a:t> ΟΝΟΜΑ_ΕΞΥΠΗΡΕΤΗΤΗ άνω κάτω τελεία ΘΥΡΑ μπακ </a:t>
            </a:r>
            <a:r>
              <a:rPr lang="el-GR" altLang="en-US" dirty="0" err="1" smtClean="0"/>
              <a:t>σλας</a:t>
            </a:r>
            <a:r>
              <a:rPr lang="el-GR" altLang="en-US" dirty="0" smtClean="0"/>
              <a:t> ΑΡΧΕΙΟ</a:t>
            </a:r>
          </a:p>
          <a:p>
            <a:r>
              <a:rPr lang="el-GR" altLang="en-US" dirty="0" smtClean="0"/>
              <a:t>Ένα παράδειγμα </a:t>
            </a:r>
            <a:r>
              <a:rPr lang="en-US" altLang="en-US" dirty="0" smtClean="0"/>
              <a:t>URL </a:t>
            </a:r>
            <a:r>
              <a:rPr lang="el-GR" altLang="en-US" dirty="0" smtClean="0"/>
              <a:t>είναι αυτό που βλέπετε στη διαφάνεια.</a:t>
            </a:r>
          </a:p>
          <a:p>
            <a:endParaRPr lang="el-GR" altLang="en-US" dirty="0" smtClean="0"/>
          </a:p>
          <a:p>
            <a:r>
              <a:rPr lang="el-GR" altLang="en-US" dirty="0" smtClean="0"/>
              <a:t>Σε κάθε </a:t>
            </a:r>
            <a:r>
              <a:rPr lang="en-US" altLang="en-US" dirty="0" smtClean="0"/>
              <a:t>URL </a:t>
            </a:r>
            <a:r>
              <a:rPr lang="el-GR" altLang="en-US" dirty="0" smtClean="0"/>
              <a:t>διακρίνουμε: </a:t>
            </a:r>
          </a:p>
          <a:p>
            <a:r>
              <a:rPr lang="el-GR" altLang="en-US" dirty="0" smtClean="0"/>
              <a:t>	Πρώτον, το ΠΡΩΤΟΚΟΛΛΟ που είναι το χρησιμοποιούμενο πρωτόκολλο, ένα δηλαδή από τα </a:t>
            </a:r>
            <a:r>
              <a:rPr lang="el-GR" altLang="en-US" dirty="0" err="1" smtClean="0"/>
              <a:t>rtsp</a:t>
            </a:r>
            <a:r>
              <a:rPr lang="el-GR" altLang="en-US" dirty="0" smtClean="0"/>
              <a:t>, </a:t>
            </a:r>
            <a:r>
              <a:rPr lang="el-GR" altLang="en-US" dirty="0" err="1" smtClean="0"/>
              <a:t>mms</a:t>
            </a:r>
            <a:r>
              <a:rPr lang="el-GR" altLang="en-US" dirty="0" smtClean="0"/>
              <a:t> και </a:t>
            </a:r>
            <a:r>
              <a:rPr lang="el-GR" altLang="en-US" dirty="0" err="1" smtClean="0"/>
              <a:t>http</a:t>
            </a:r>
            <a:r>
              <a:rPr lang="el-GR" altLang="en-US" dirty="0" smtClean="0"/>
              <a:t>.</a:t>
            </a:r>
          </a:p>
          <a:p>
            <a:r>
              <a:rPr lang="el-GR" altLang="en-US" dirty="0" smtClean="0"/>
              <a:t>	Δεύτερον, το ΟΝΟΜΑ_ΕΞΥΠΗΡΕΤΗΤΗ που είναι το όνομα διαδικτύου του εξυπηρετητή μετάδοσης ροών , π.χ. </a:t>
            </a:r>
            <a:r>
              <a:rPr lang="el-GR" altLang="en-US" dirty="0" err="1" smtClean="0"/>
              <a:t>vod</a:t>
            </a:r>
            <a:r>
              <a:rPr lang="el-GR" altLang="en-US" dirty="0" smtClean="0"/>
              <a:t>.</a:t>
            </a:r>
            <a:r>
              <a:rPr lang="en-US" altLang="en-US" dirty="0" err="1" smtClean="0"/>
              <a:t>gunet</a:t>
            </a:r>
            <a:r>
              <a:rPr lang="el-GR" altLang="en-US" dirty="0" smtClean="0"/>
              <a:t>.</a:t>
            </a:r>
            <a:r>
              <a:rPr lang="el-GR" altLang="en-US" dirty="0" err="1" smtClean="0"/>
              <a:t>gr</a:t>
            </a:r>
            <a:endParaRPr lang="el-GR" altLang="en-US" dirty="0" smtClean="0"/>
          </a:p>
          <a:p>
            <a:r>
              <a:rPr lang="el-GR" altLang="en-US" dirty="0" smtClean="0"/>
              <a:t>	Τρίτον, τη ΘΥΡΑ  που είναι η θύρα επικοινωνίας του πρωτοκόλλου. Εάν είναι κενή, χωρίς το σύμβολο άνω κάτω τελεία  </a:t>
            </a:r>
            <a:r>
              <a:rPr lang="el-GR" altLang="en-US" dirty="0" err="1" smtClean="0"/>
              <a:t>υποεννοείται</a:t>
            </a:r>
            <a:r>
              <a:rPr lang="el-GR" altLang="en-US" dirty="0" smtClean="0"/>
              <a:t> ότι είναι η θύρα 554.</a:t>
            </a:r>
          </a:p>
          <a:p>
            <a:r>
              <a:rPr lang="el-GR" altLang="en-US" dirty="0" smtClean="0"/>
              <a:t>	Τέταρτον, το ΑΡΧΕΙΟ που είναι το όνομα του αρχείου που αντιστοιχεί στη πολυμεσική ροή, π.χ. </a:t>
            </a:r>
            <a:r>
              <a:rPr lang="en-US" altLang="en-US" dirty="0" smtClean="0"/>
              <a:t>live.mp4 .</a:t>
            </a:r>
            <a:endParaRPr lang="el-GR" altLang="en-US" dirty="0" smtClean="0"/>
          </a:p>
          <a:p>
            <a:endParaRPr lang="el-GR" dirty="0"/>
          </a:p>
        </p:txBody>
      </p:sp>
      <p:sp>
        <p:nvSpPr>
          <p:cNvPr id="4" name="Slide Number Placeholder 3"/>
          <p:cNvSpPr>
            <a:spLocks noGrp="1"/>
          </p:cNvSpPr>
          <p:nvPr>
            <p:ph type="sldNum" sz="quarter" idx="10"/>
          </p:nvPr>
        </p:nvSpPr>
        <p:spPr/>
        <p:txBody>
          <a:bodyPr/>
          <a:lstStyle/>
          <a:p>
            <a:pPr>
              <a:defRPr/>
            </a:pPr>
            <a:fld id="{9213FB35-C205-4F4A-A448-5F8FE2799ED4}" type="slidenum">
              <a:rPr lang="el-GR" smtClean="0"/>
              <a:pPr>
                <a:defRPr/>
              </a:pPr>
              <a:t>14</a:t>
            </a:fld>
            <a:endParaRPr lang="el-GR"/>
          </a:p>
        </p:txBody>
      </p:sp>
    </p:spTree>
    <p:extLst>
      <p:ext uri="{BB962C8B-B14F-4D97-AF65-F5344CB8AC3E}">
        <p14:creationId xmlns:p14="http://schemas.microsoft.com/office/powerpoint/2010/main" val="4922166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ltLang="en-US" dirty="0" smtClean="0"/>
              <a:t>Τα πρωτόκολλα χρησιμοποιούνται για την επικοινωνία των λογισμικών αναπαραγωγής ροών (</a:t>
            </a:r>
            <a:r>
              <a:rPr lang="en-US" altLang="en-US" dirty="0" smtClean="0"/>
              <a:t>player) </a:t>
            </a:r>
            <a:r>
              <a:rPr lang="el-GR" altLang="en-US" dirty="0" smtClean="0"/>
              <a:t>με τους εξυπηρετητές ροών</a:t>
            </a:r>
            <a:r>
              <a:rPr lang="en-US" altLang="en-US" dirty="0" smtClean="0"/>
              <a:t> (streaming servers)</a:t>
            </a:r>
            <a:r>
              <a:rPr lang="el-GR" altLang="en-US" dirty="0" smtClean="0"/>
              <a:t>.</a:t>
            </a:r>
          </a:p>
          <a:p>
            <a:r>
              <a:rPr lang="el-GR" altLang="en-US" dirty="0" smtClean="0"/>
              <a:t>Κατά τη μετάδοση ροών χρησιμοποιούνται τα εξής πρωτόκολλα.</a:t>
            </a:r>
          </a:p>
          <a:p>
            <a:endParaRPr lang="en-US" altLang="en-US" dirty="0" smtClean="0"/>
          </a:p>
          <a:p>
            <a:r>
              <a:rPr lang="el-GR" altLang="en-US" dirty="0" smtClean="0"/>
              <a:t>Πρώτον, </a:t>
            </a:r>
            <a:r>
              <a:rPr lang="el-GR" altLang="en-US" dirty="0" err="1" smtClean="0"/>
              <a:t>τo</a:t>
            </a:r>
            <a:r>
              <a:rPr lang="el-GR" altLang="en-US" dirty="0" smtClean="0"/>
              <a:t> </a:t>
            </a:r>
            <a:r>
              <a:rPr lang="el-GR" altLang="en-US" dirty="0" err="1" smtClean="0"/>
              <a:t>rtsp</a:t>
            </a:r>
            <a:r>
              <a:rPr lang="el-GR" altLang="en-US" dirty="0" smtClean="0"/>
              <a:t> που είναι το ακρωνύμιο του  </a:t>
            </a:r>
            <a:r>
              <a:rPr lang="el-GR" altLang="en-US" dirty="0" err="1" smtClean="0"/>
              <a:t>Real</a:t>
            </a:r>
            <a:r>
              <a:rPr lang="el-GR" altLang="en-US" dirty="0" smtClean="0"/>
              <a:t> </a:t>
            </a:r>
            <a:r>
              <a:rPr lang="el-GR" altLang="en-US" dirty="0" err="1" smtClean="0"/>
              <a:t>Time</a:t>
            </a:r>
            <a:r>
              <a:rPr lang="el-GR" altLang="en-US" dirty="0" smtClean="0"/>
              <a:t> </a:t>
            </a:r>
            <a:r>
              <a:rPr lang="el-GR" altLang="en-US" dirty="0" err="1" smtClean="0"/>
              <a:t>Streaming</a:t>
            </a:r>
            <a:r>
              <a:rPr lang="el-GR" altLang="en-US" dirty="0" smtClean="0"/>
              <a:t> </a:t>
            </a:r>
            <a:r>
              <a:rPr lang="el-GR" altLang="en-US" dirty="0" err="1" smtClean="0"/>
              <a:t>Protocol</a:t>
            </a:r>
            <a:r>
              <a:rPr lang="el-GR" altLang="en-US" dirty="0" smtClean="0"/>
              <a:t>. Αποτελεί ένα ανοικτό πρωτόκολλο που έχει οριστεί από το Internet </a:t>
            </a:r>
            <a:r>
              <a:rPr lang="el-GR" altLang="en-US" dirty="0" err="1" smtClean="0"/>
              <a:t>Engineering</a:t>
            </a:r>
            <a:r>
              <a:rPr lang="el-GR" altLang="en-US" dirty="0" smtClean="0"/>
              <a:t>  </a:t>
            </a:r>
            <a:r>
              <a:rPr lang="el-GR" altLang="en-US" dirty="0" err="1" smtClean="0"/>
              <a:t>Task</a:t>
            </a:r>
            <a:r>
              <a:rPr lang="el-GR" altLang="en-US" dirty="0" smtClean="0"/>
              <a:t> </a:t>
            </a:r>
            <a:r>
              <a:rPr lang="el-GR" altLang="en-US" dirty="0" err="1" smtClean="0"/>
              <a:t>Force</a:t>
            </a:r>
            <a:r>
              <a:rPr lang="el-GR" altLang="en-US" dirty="0" smtClean="0"/>
              <a:t> για την επικοινωνία με εξυπηρετητές ροών, είναι δηλαδή το επίσημο πρωτόκολλο για το Διαδίκτυο.</a:t>
            </a:r>
          </a:p>
          <a:p>
            <a:endParaRPr lang="el-GR" altLang="en-US" dirty="0" smtClean="0"/>
          </a:p>
          <a:p>
            <a:r>
              <a:rPr lang="el-GR" altLang="en-US" dirty="0" smtClean="0"/>
              <a:t>Δεύτερον, το </a:t>
            </a:r>
            <a:r>
              <a:rPr lang="el-GR" altLang="en-US" dirty="0" err="1" smtClean="0"/>
              <a:t>mms</a:t>
            </a:r>
            <a:r>
              <a:rPr lang="el-GR" altLang="en-US" dirty="0" smtClean="0"/>
              <a:t> που είναι το ακρωνύμιο του Microsoft </a:t>
            </a:r>
            <a:r>
              <a:rPr lang="el-GR" altLang="en-US" dirty="0" err="1" smtClean="0"/>
              <a:t>Multimedia</a:t>
            </a:r>
            <a:r>
              <a:rPr lang="el-GR" altLang="en-US" dirty="0" smtClean="0"/>
              <a:t> </a:t>
            </a:r>
            <a:r>
              <a:rPr lang="el-GR" altLang="en-US" dirty="0" err="1" smtClean="0"/>
              <a:t>Services</a:t>
            </a:r>
            <a:r>
              <a:rPr lang="el-GR" altLang="en-US" dirty="0" smtClean="0"/>
              <a:t>. Αποτελεί ένα ιδιωτικό πρωτόκολλο της Microsoft για την επικοινωνία με Windows </a:t>
            </a:r>
            <a:r>
              <a:rPr lang="el-GR" altLang="en-US" dirty="0" err="1" smtClean="0"/>
              <a:t>Media</a:t>
            </a:r>
            <a:r>
              <a:rPr lang="el-GR" altLang="en-US" dirty="0" smtClean="0"/>
              <a:t> Server και άλλους συμβατούς εξυπηρετητές ροών.</a:t>
            </a:r>
          </a:p>
          <a:p>
            <a:endParaRPr lang="el-GR" altLang="en-US" dirty="0" smtClean="0"/>
          </a:p>
          <a:p>
            <a:r>
              <a:rPr lang="el-GR" altLang="en-US" dirty="0" smtClean="0"/>
              <a:t>Τρίτον, το </a:t>
            </a:r>
            <a:r>
              <a:rPr lang="el-GR" altLang="en-US" dirty="0" err="1" smtClean="0"/>
              <a:t>http</a:t>
            </a:r>
            <a:r>
              <a:rPr lang="el-GR" altLang="en-US" dirty="0" smtClean="0"/>
              <a:t> που είναι το γνωστό </a:t>
            </a:r>
            <a:r>
              <a:rPr lang="el-GR" altLang="en-US" dirty="0" err="1" smtClean="0"/>
              <a:t>Hypertext</a:t>
            </a:r>
            <a:r>
              <a:rPr lang="el-GR" altLang="en-US" dirty="0" smtClean="0"/>
              <a:t> </a:t>
            </a:r>
            <a:r>
              <a:rPr lang="el-GR" altLang="en-US" dirty="0" err="1" smtClean="0"/>
              <a:t>Transfer</a:t>
            </a:r>
            <a:r>
              <a:rPr lang="el-GR" altLang="en-US" dirty="0" smtClean="0"/>
              <a:t> </a:t>
            </a:r>
            <a:r>
              <a:rPr lang="el-GR" altLang="en-US" dirty="0" err="1" smtClean="0"/>
              <a:t>Protocol</a:t>
            </a:r>
            <a:r>
              <a:rPr lang="el-GR" altLang="en-US" dirty="0" smtClean="0"/>
              <a:t> που χρησιμοποιείται στο Διαδίκτυο για πρόσβαση σε ιστοσελίδες. Χρησιμοποιείται για πρόσβαση σε αρχεία τύπου δείκτες τα οποία έχουν ειδική κατάληξη συσχετισμένη με το λογισμικό αναπαραγωγής προκειμένου να καλείται αυτό αυτόματα. </a:t>
            </a:r>
            <a:endParaRPr lang="en-US" alt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l-GR" sz="1200" kern="1200" dirty="0" smtClean="0">
                <a:solidFill>
                  <a:schemeClr val="tx1"/>
                </a:solidFill>
                <a:effectLst/>
                <a:latin typeface="+mn-lt"/>
                <a:ea typeface="+mn-ea"/>
                <a:cs typeface="+mn-cs"/>
              </a:rPr>
              <a:t>Το </a:t>
            </a:r>
            <a:r>
              <a:rPr lang="el-GR" sz="1200" kern="1200" dirty="0" err="1" smtClean="0">
                <a:solidFill>
                  <a:schemeClr val="tx1"/>
                </a:solidFill>
                <a:effectLst/>
                <a:latin typeface="+mn-lt"/>
                <a:ea typeface="+mn-ea"/>
                <a:cs typeface="+mn-cs"/>
              </a:rPr>
              <a:t>rtmp</a:t>
            </a:r>
            <a:r>
              <a:rPr lang="el-GR" sz="1200" kern="1200" dirty="0" smtClean="0">
                <a:solidFill>
                  <a:schemeClr val="tx1"/>
                </a:solidFill>
                <a:effectLst/>
                <a:latin typeface="+mn-lt"/>
                <a:ea typeface="+mn-ea"/>
                <a:cs typeface="+mn-cs"/>
              </a:rPr>
              <a:t> αντιστοιχεί στο Real </a:t>
            </a:r>
            <a:r>
              <a:rPr lang="el-GR" sz="1200" kern="1200" dirty="0" err="1" smtClean="0">
                <a:solidFill>
                  <a:schemeClr val="tx1"/>
                </a:solidFill>
                <a:effectLst/>
                <a:latin typeface="+mn-lt"/>
                <a:ea typeface="+mn-ea"/>
                <a:cs typeface="+mn-cs"/>
              </a:rPr>
              <a:t>Time</a:t>
            </a:r>
            <a:r>
              <a:rPr lang="el-GR" sz="1200" kern="1200" dirty="0" smtClean="0">
                <a:solidFill>
                  <a:schemeClr val="tx1"/>
                </a:solidFill>
                <a:effectLst/>
                <a:latin typeface="+mn-lt"/>
                <a:ea typeface="+mn-ea"/>
                <a:cs typeface="+mn-cs"/>
              </a:rPr>
              <a:t> </a:t>
            </a:r>
            <a:r>
              <a:rPr lang="el-GR" sz="1200" kern="1200" dirty="0" err="1" smtClean="0">
                <a:solidFill>
                  <a:schemeClr val="tx1"/>
                </a:solidFill>
                <a:effectLst/>
                <a:latin typeface="+mn-lt"/>
                <a:ea typeface="+mn-ea"/>
                <a:cs typeface="+mn-cs"/>
              </a:rPr>
              <a:t>Messaging</a:t>
            </a:r>
            <a:r>
              <a:rPr lang="el-GR" sz="1200" kern="1200" dirty="0" smtClean="0">
                <a:solidFill>
                  <a:schemeClr val="tx1"/>
                </a:solidFill>
                <a:effectLst/>
                <a:latin typeface="+mn-lt"/>
                <a:ea typeface="+mn-ea"/>
                <a:cs typeface="+mn-cs"/>
              </a:rPr>
              <a:t> </a:t>
            </a:r>
            <a:r>
              <a:rPr lang="el-GR" sz="1200" kern="1200" dirty="0" err="1" smtClean="0">
                <a:solidFill>
                  <a:schemeClr val="tx1"/>
                </a:solidFill>
                <a:effectLst/>
                <a:latin typeface="+mn-lt"/>
                <a:ea typeface="+mn-ea"/>
                <a:cs typeface="+mn-cs"/>
              </a:rPr>
              <a:t>Protocol</a:t>
            </a:r>
            <a:r>
              <a:rPr lang="el-GR" sz="1200" kern="1200" dirty="0" smtClean="0">
                <a:solidFill>
                  <a:schemeClr val="tx1"/>
                </a:solidFill>
                <a:effectLst/>
                <a:latin typeface="+mn-lt"/>
                <a:ea typeface="+mn-ea"/>
                <a:cs typeface="+mn-cs"/>
              </a:rPr>
              <a:t>, ένα πρωτόκολλο που επιτρέπει την επικοινωνία με </a:t>
            </a:r>
            <a:r>
              <a:rPr lang="el-GR" sz="1200" kern="1200" dirty="0" err="1" smtClean="0">
                <a:solidFill>
                  <a:schemeClr val="tx1"/>
                </a:solidFill>
                <a:effectLst/>
                <a:latin typeface="+mn-lt"/>
                <a:ea typeface="+mn-ea"/>
                <a:cs typeface="+mn-cs"/>
              </a:rPr>
              <a:t>video</a:t>
            </a:r>
            <a:r>
              <a:rPr lang="el-GR" sz="1200" kern="1200" dirty="0" smtClean="0">
                <a:solidFill>
                  <a:schemeClr val="tx1"/>
                </a:solidFill>
                <a:effectLst/>
                <a:latin typeface="+mn-lt"/>
                <a:ea typeface="+mn-ea"/>
                <a:cs typeface="+mn-cs"/>
              </a:rPr>
              <a:t> </a:t>
            </a:r>
            <a:r>
              <a:rPr lang="el-GR" sz="1200" kern="1200" dirty="0" err="1" smtClean="0">
                <a:solidFill>
                  <a:schemeClr val="tx1"/>
                </a:solidFill>
                <a:effectLst/>
                <a:latin typeface="+mn-lt"/>
                <a:ea typeface="+mn-ea"/>
                <a:cs typeface="+mn-cs"/>
              </a:rPr>
              <a:t>streaming</a:t>
            </a:r>
            <a:r>
              <a:rPr lang="el-GR" sz="1200" kern="1200" dirty="0" smtClean="0">
                <a:solidFill>
                  <a:schemeClr val="tx1"/>
                </a:solidFill>
                <a:effectLst/>
                <a:latin typeface="+mn-lt"/>
                <a:ea typeface="+mn-ea"/>
                <a:cs typeface="+mn-cs"/>
              </a:rPr>
              <a:t> </a:t>
            </a:r>
            <a:r>
              <a:rPr lang="el-GR" sz="1200" kern="1200" dirty="0" err="1" smtClean="0">
                <a:solidFill>
                  <a:schemeClr val="tx1"/>
                </a:solidFill>
                <a:effectLst/>
                <a:latin typeface="+mn-lt"/>
                <a:ea typeface="+mn-ea"/>
                <a:cs typeface="+mn-cs"/>
              </a:rPr>
              <a:t>servers</a:t>
            </a:r>
            <a:r>
              <a:rPr lang="el-GR" sz="1200" kern="1200" dirty="0" smtClean="0">
                <a:solidFill>
                  <a:schemeClr val="tx1"/>
                </a:solidFill>
                <a:effectLst/>
                <a:latin typeface="+mn-lt"/>
                <a:ea typeface="+mn-ea"/>
                <a:cs typeface="+mn-cs"/>
              </a:rPr>
              <a:t>  οποίο </a:t>
            </a:r>
            <a:r>
              <a:rPr lang="el-GR" sz="1200" kern="1200" dirty="0" err="1" smtClean="0">
                <a:solidFill>
                  <a:schemeClr val="tx1"/>
                </a:solidFill>
                <a:effectLst/>
                <a:latin typeface="+mn-lt"/>
                <a:ea typeface="+mn-ea"/>
                <a:cs typeface="+mn-cs"/>
              </a:rPr>
              <a:t>ανάπτυχθηκε</a:t>
            </a:r>
            <a:r>
              <a:rPr lang="el-GR" sz="1200" kern="1200" dirty="0" smtClean="0">
                <a:solidFill>
                  <a:schemeClr val="tx1"/>
                </a:solidFill>
                <a:effectLst/>
                <a:latin typeface="+mn-lt"/>
                <a:ea typeface="+mn-ea"/>
                <a:cs typeface="+mn-cs"/>
              </a:rPr>
              <a:t> αρχικά από την </a:t>
            </a:r>
            <a:r>
              <a:rPr lang="el-GR" sz="1200" kern="1200" dirty="0" err="1" smtClean="0">
                <a:solidFill>
                  <a:schemeClr val="tx1"/>
                </a:solidFill>
                <a:effectLst/>
                <a:latin typeface="+mn-lt"/>
                <a:ea typeface="+mn-ea"/>
                <a:cs typeface="+mn-cs"/>
              </a:rPr>
              <a:t>Adobe</a:t>
            </a:r>
            <a:r>
              <a:rPr lang="el-GR" sz="1200" kern="1200" dirty="0" smtClean="0">
                <a:solidFill>
                  <a:schemeClr val="tx1"/>
                </a:solidFill>
                <a:effectLst/>
                <a:latin typeface="+mn-lt"/>
                <a:ea typeface="+mn-ea"/>
                <a:cs typeface="+mn-cs"/>
              </a:rPr>
              <a:t> για την επικοινωνία με το </a:t>
            </a:r>
            <a:r>
              <a:rPr lang="el-GR" sz="1200" kern="1200" dirty="0" err="1" smtClean="0">
                <a:solidFill>
                  <a:schemeClr val="tx1"/>
                </a:solidFill>
                <a:effectLst/>
                <a:latin typeface="+mn-lt"/>
                <a:ea typeface="+mn-ea"/>
                <a:cs typeface="+mn-cs"/>
              </a:rPr>
              <a:t>Adobe</a:t>
            </a:r>
            <a:r>
              <a:rPr lang="el-GR" sz="1200" kern="1200" dirty="0" smtClean="0">
                <a:solidFill>
                  <a:schemeClr val="tx1"/>
                </a:solidFill>
                <a:effectLst/>
                <a:latin typeface="+mn-lt"/>
                <a:ea typeface="+mn-ea"/>
                <a:cs typeface="+mn-cs"/>
              </a:rPr>
              <a:t> Flash </a:t>
            </a:r>
            <a:r>
              <a:rPr lang="el-GR" sz="1200" kern="1200" dirty="0" err="1" smtClean="0">
                <a:solidFill>
                  <a:schemeClr val="tx1"/>
                </a:solidFill>
                <a:effectLst/>
                <a:latin typeface="+mn-lt"/>
                <a:ea typeface="+mn-ea"/>
                <a:cs typeface="+mn-cs"/>
              </a:rPr>
              <a:t>Media</a:t>
            </a:r>
            <a:r>
              <a:rPr lang="el-GR" sz="1200" kern="1200" dirty="0" smtClean="0">
                <a:solidFill>
                  <a:schemeClr val="tx1"/>
                </a:solidFill>
                <a:effectLst/>
                <a:latin typeface="+mn-lt"/>
                <a:ea typeface="+mn-ea"/>
                <a:cs typeface="+mn-cs"/>
              </a:rPr>
              <a:t> Server και αποτελεί πλέον ένα </a:t>
            </a:r>
            <a:r>
              <a:rPr lang="el-GR" sz="1200" kern="1200" dirty="0" err="1" smtClean="0">
                <a:solidFill>
                  <a:schemeClr val="tx1"/>
                </a:solidFill>
                <a:effectLst/>
                <a:latin typeface="+mn-lt"/>
                <a:ea typeface="+mn-ea"/>
                <a:cs typeface="+mn-cs"/>
              </a:rPr>
              <a:t>defacto</a:t>
            </a:r>
            <a:r>
              <a:rPr lang="el-GR" sz="1200" kern="1200" dirty="0" smtClean="0">
                <a:solidFill>
                  <a:schemeClr val="tx1"/>
                </a:solidFill>
                <a:effectLst/>
                <a:latin typeface="+mn-lt"/>
                <a:ea typeface="+mn-ea"/>
                <a:cs typeface="+mn-cs"/>
              </a:rPr>
              <a:t> και ανοικτό πρότυπο.</a:t>
            </a:r>
          </a:p>
          <a:p>
            <a:endParaRPr lang="el-GR" altLang="en-US" dirty="0" smtClean="0"/>
          </a:p>
          <a:p>
            <a:endParaRPr lang="el-GR" altLang="en-US" dirty="0" smtClean="0"/>
          </a:p>
          <a:p>
            <a:r>
              <a:rPr lang="el-GR" altLang="en-US" dirty="0" smtClean="0"/>
              <a:t>Τα αρχεία τύπου δείκτη εμπεριέχουν το </a:t>
            </a:r>
            <a:r>
              <a:rPr lang="el-GR" altLang="en-US" dirty="0" err="1" smtClean="0"/>
              <a:t>rtsp</a:t>
            </a:r>
            <a:r>
              <a:rPr lang="el-GR" altLang="en-US" dirty="0" smtClean="0"/>
              <a:t> ή </a:t>
            </a:r>
            <a:r>
              <a:rPr lang="el-GR" altLang="en-US" dirty="0" err="1" smtClean="0"/>
              <a:t>mms</a:t>
            </a:r>
            <a:r>
              <a:rPr lang="el-GR" altLang="en-US" dirty="0" smtClean="0"/>
              <a:t> URL της μετάδοσης. </a:t>
            </a:r>
            <a:r>
              <a:rPr lang="el-GR" altLang="en-US" dirty="0" err="1" smtClean="0"/>
              <a:t>Tα</a:t>
            </a:r>
            <a:r>
              <a:rPr lang="el-GR" altLang="en-US" dirty="0" smtClean="0"/>
              <a:t> αρχεία δείκτες έχουν κατάληξη .</a:t>
            </a:r>
            <a:r>
              <a:rPr lang="el-GR" altLang="en-US" dirty="0" err="1" smtClean="0"/>
              <a:t>asx</a:t>
            </a:r>
            <a:r>
              <a:rPr lang="el-GR" altLang="en-US" dirty="0" smtClean="0"/>
              <a:t> και .</a:t>
            </a:r>
            <a:r>
              <a:rPr lang="el-GR" altLang="en-US" dirty="0" err="1" smtClean="0"/>
              <a:t>ram</a:t>
            </a:r>
            <a:r>
              <a:rPr lang="el-GR" altLang="en-US" dirty="0" smtClean="0"/>
              <a:t> για τους </a:t>
            </a:r>
            <a:r>
              <a:rPr lang="el-GR" altLang="en-US" dirty="0" err="1" smtClean="0"/>
              <a:t>Window</a:t>
            </a:r>
            <a:r>
              <a:rPr lang="el-GR" altLang="en-US" dirty="0" smtClean="0"/>
              <a:t> </a:t>
            </a:r>
            <a:r>
              <a:rPr lang="el-GR" altLang="en-US" dirty="0" err="1" smtClean="0"/>
              <a:t>Media</a:t>
            </a:r>
            <a:r>
              <a:rPr lang="el-GR" altLang="en-US" dirty="0" smtClean="0"/>
              <a:t> </a:t>
            </a:r>
            <a:r>
              <a:rPr lang="el-GR" altLang="en-US" dirty="0" err="1" smtClean="0"/>
              <a:t>Player</a:t>
            </a:r>
            <a:r>
              <a:rPr lang="el-GR" altLang="en-US" dirty="0" smtClean="0"/>
              <a:t> και </a:t>
            </a:r>
            <a:r>
              <a:rPr lang="el-GR" altLang="en-US" dirty="0" err="1" smtClean="0"/>
              <a:t>RealPlayer</a:t>
            </a:r>
            <a:r>
              <a:rPr lang="el-GR" altLang="en-US" dirty="0" smtClean="0"/>
              <a:t>, αντίστοιχα. </a:t>
            </a:r>
          </a:p>
          <a:p>
            <a:endParaRPr lang="el-GR" dirty="0"/>
          </a:p>
        </p:txBody>
      </p:sp>
      <p:sp>
        <p:nvSpPr>
          <p:cNvPr id="4" name="Slide Number Placeholder 3"/>
          <p:cNvSpPr>
            <a:spLocks noGrp="1"/>
          </p:cNvSpPr>
          <p:nvPr>
            <p:ph type="sldNum" sz="quarter" idx="10"/>
          </p:nvPr>
        </p:nvSpPr>
        <p:spPr/>
        <p:txBody>
          <a:bodyPr/>
          <a:lstStyle/>
          <a:p>
            <a:pPr>
              <a:defRPr/>
            </a:pPr>
            <a:fld id="{9213FB35-C205-4F4A-A448-5F8FE2799ED4}" type="slidenum">
              <a:rPr lang="el-GR" smtClean="0"/>
              <a:pPr>
                <a:defRPr/>
              </a:pPr>
              <a:t>15</a:t>
            </a:fld>
            <a:endParaRPr lang="el-GR"/>
          </a:p>
        </p:txBody>
      </p:sp>
    </p:spTree>
    <p:extLst>
      <p:ext uri="{BB962C8B-B14F-4D97-AF65-F5344CB8AC3E}">
        <p14:creationId xmlns:p14="http://schemas.microsoft.com/office/powerpoint/2010/main" val="32578651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pPr>
              <a:defRPr/>
            </a:pPr>
            <a:fld id="{9213FB35-C205-4F4A-A448-5F8FE2799ED4}" type="slidenum">
              <a:rPr lang="el-GR" smtClean="0"/>
              <a:pPr>
                <a:defRPr/>
              </a:pPr>
              <a:t>16</a:t>
            </a:fld>
            <a:endParaRPr lang="el-GR"/>
          </a:p>
        </p:txBody>
      </p:sp>
    </p:spTree>
    <p:extLst>
      <p:ext uri="{BB962C8B-B14F-4D97-AF65-F5344CB8AC3E}">
        <p14:creationId xmlns:p14="http://schemas.microsoft.com/office/powerpoint/2010/main" val="4922166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ltLang="en-US" dirty="0" smtClean="0"/>
              <a:t>Ας εστιάζουμε στα θέματα  «Ζωντανής μετάδοσης ροών».</a:t>
            </a:r>
            <a:endParaRPr lang="el-GR" altLang="en-US" i="1" dirty="0" smtClean="0"/>
          </a:p>
          <a:p>
            <a:endParaRPr lang="el-GR" altLang="en-US" i="1" dirty="0" smtClean="0"/>
          </a:p>
          <a:p>
            <a:r>
              <a:rPr lang="el-GR" altLang="en-US" i="1" dirty="0" smtClean="0"/>
              <a:t>Τι είναι η ζωντανή μετάδοση ροών</a:t>
            </a:r>
            <a:r>
              <a:rPr lang="en-US" altLang="en-US" i="1" dirty="0" smtClean="0"/>
              <a:t>;</a:t>
            </a:r>
            <a:endParaRPr lang="el-GR" altLang="en-US" i="1" dirty="0" smtClean="0"/>
          </a:p>
          <a:p>
            <a:endParaRPr lang="el-GR" altLang="en-US" dirty="0" smtClean="0"/>
          </a:p>
          <a:p>
            <a:r>
              <a:rPr lang="el-GR" altLang="en-US" dirty="0" smtClean="0"/>
              <a:t>Η υπηρεσία αυτή παρέχει τη μετάδοση σε πραγματικό χρόνο γεγονότων στο Διαδίκτυο με την μορφή </a:t>
            </a:r>
            <a:r>
              <a:rPr lang="el-GR" altLang="en-US" dirty="0" err="1" smtClean="0"/>
              <a:t>πολυμεσικών</a:t>
            </a:r>
            <a:r>
              <a:rPr lang="el-GR" altLang="en-US" dirty="0" smtClean="0"/>
              <a:t> ροών, δηλαδή ροών βίντεο και ήχου. </a:t>
            </a:r>
          </a:p>
          <a:p>
            <a:endParaRPr lang="el-GR" dirty="0"/>
          </a:p>
        </p:txBody>
      </p:sp>
      <p:sp>
        <p:nvSpPr>
          <p:cNvPr id="4" name="Slide Number Placeholder 3"/>
          <p:cNvSpPr>
            <a:spLocks noGrp="1"/>
          </p:cNvSpPr>
          <p:nvPr>
            <p:ph type="sldNum" sz="quarter" idx="10"/>
          </p:nvPr>
        </p:nvSpPr>
        <p:spPr/>
        <p:txBody>
          <a:bodyPr/>
          <a:lstStyle/>
          <a:p>
            <a:pPr>
              <a:defRPr/>
            </a:pPr>
            <a:fld id="{9213FB35-C205-4F4A-A448-5F8FE2799ED4}" type="slidenum">
              <a:rPr lang="el-GR" smtClean="0"/>
              <a:pPr>
                <a:defRPr/>
              </a:pPr>
              <a:t>17</a:t>
            </a:fld>
            <a:endParaRPr lang="el-GR"/>
          </a:p>
        </p:txBody>
      </p:sp>
    </p:spTree>
    <p:extLst>
      <p:ext uri="{BB962C8B-B14F-4D97-AF65-F5344CB8AC3E}">
        <p14:creationId xmlns:p14="http://schemas.microsoft.com/office/powerpoint/2010/main" val="32578651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ltLang="en-US" dirty="0" smtClean="0"/>
              <a:t>Η απαιτούμενη υποδομή είναι το υλικό και λογισμικό που πρέπει να χρησιμοποιήσει κανείς προκειμένου να πραγματοποιήσει μία ζωντανή μετάδοση ενός γεγονότος μέσω του Διαδικτύου.  Ας δούμε ένα</a:t>
            </a:r>
            <a:r>
              <a:rPr lang="en-US" altLang="en-US" dirty="0" smtClean="0"/>
              <a:t> -</a:t>
            </a:r>
            <a:r>
              <a:rPr lang="el-GR" altLang="en-US" dirty="0" smtClean="0"/>
              <a:t> ένα τα απαραίτητα στοιχεία.</a:t>
            </a:r>
          </a:p>
          <a:p>
            <a:r>
              <a:rPr lang="el-GR" altLang="en-US" dirty="0" smtClean="0"/>
              <a:t>Πρώτον απαιτούνται μία Βιντεοκάμερα και ένα μικρόφωνο.</a:t>
            </a:r>
          </a:p>
          <a:p>
            <a:endParaRPr lang="el-GR" altLang="en-US" dirty="0" smtClean="0"/>
          </a:p>
          <a:p>
            <a:r>
              <a:rPr lang="el-GR" altLang="en-US" b="1" u="sng" dirty="0" smtClean="0"/>
              <a:t>Οδηγίες: Αυτή και οι επόμενες διαφάνειες μπορούν να συνδυαστούν σε μία με </a:t>
            </a:r>
            <a:r>
              <a:rPr lang="en-US" altLang="en-US" b="1" u="sng" dirty="0" smtClean="0"/>
              <a:t>animation.</a:t>
            </a:r>
            <a:endParaRPr lang="el-GR" altLang="en-US" b="1" u="sng" dirty="0" smtClean="0"/>
          </a:p>
          <a:p>
            <a:endParaRPr lang="el-GR" dirty="0"/>
          </a:p>
        </p:txBody>
      </p:sp>
      <p:sp>
        <p:nvSpPr>
          <p:cNvPr id="4" name="Slide Number Placeholder 3"/>
          <p:cNvSpPr>
            <a:spLocks noGrp="1"/>
          </p:cNvSpPr>
          <p:nvPr>
            <p:ph type="sldNum" sz="quarter" idx="10"/>
          </p:nvPr>
        </p:nvSpPr>
        <p:spPr/>
        <p:txBody>
          <a:bodyPr/>
          <a:lstStyle/>
          <a:p>
            <a:pPr>
              <a:defRPr/>
            </a:pPr>
            <a:fld id="{9213FB35-C205-4F4A-A448-5F8FE2799ED4}" type="slidenum">
              <a:rPr lang="el-GR" smtClean="0"/>
              <a:pPr>
                <a:defRPr/>
              </a:pPr>
              <a:t>18</a:t>
            </a:fld>
            <a:endParaRPr lang="el-GR"/>
          </a:p>
        </p:txBody>
      </p:sp>
    </p:spTree>
    <p:extLst>
      <p:ext uri="{BB962C8B-B14F-4D97-AF65-F5344CB8AC3E}">
        <p14:creationId xmlns:p14="http://schemas.microsoft.com/office/powerpoint/2010/main" val="32578651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ltLang="en-US" dirty="0" smtClean="0"/>
              <a:t>Δεύτερον, απαιτείται ένα σύστημα παραγωγής ροής όπως φορητός υπολογιστής με εγκαταστημένο το λογισμικό παραγωγής ροής. Στο σύστημα</a:t>
            </a:r>
          </a:p>
          <a:p>
            <a:r>
              <a:rPr lang="el-GR" altLang="en-US" dirty="0" smtClean="0"/>
              <a:t>αυτό συνδέονται η βιντεοκάμερα και το μικρόφωνο.</a:t>
            </a:r>
          </a:p>
          <a:p>
            <a:endParaRPr lang="el-GR" dirty="0"/>
          </a:p>
        </p:txBody>
      </p:sp>
      <p:sp>
        <p:nvSpPr>
          <p:cNvPr id="4" name="Slide Number Placeholder 3"/>
          <p:cNvSpPr>
            <a:spLocks noGrp="1"/>
          </p:cNvSpPr>
          <p:nvPr>
            <p:ph type="sldNum" sz="quarter" idx="10"/>
          </p:nvPr>
        </p:nvSpPr>
        <p:spPr/>
        <p:txBody>
          <a:bodyPr/>
          <a:lstStyle/>
          <a:p>
            <a:pPr>
              <a:defRPr/>
            </a:pPr>
            <a:fld id="{9213FB35-C205-4F4A-A448-5F8FE2799ED4}" type="slidenum">
              <a:rPr lang="el-GR" smtClean="0"/>
              <a:pPr>
                <a:defRPr/>
              </a:pPr>
              <a:t>19</a:t>
            </a:fld>
            <a:endParaRPr lang="el-GR"/>
          </a:p>
        </p:txBody>
      </p:sp>
    </p:spTree>
    <p:extLst>
      <p:ext uri="{BB962C8B-B14F-4D97-AF65-F5344CB8AC3E}">
        <p14:creationId xmlns:p14="http://schemas.microsoft.com/office/powerpoint/2010/main" val="3257865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33795"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26628" name="Θέση αριθμού διαφάνειας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E3C7318-1032-4C88-90AD-382FBF76A212}" type="slidenum">
              <a:rPr lang="el-GR" smtClean="0"/>
              <a:pPr fontAlgn="base">
                <a:spcBef>
                  <a:spcPct val="0"/>
                </a:spcBef>
                <a:spcAft>
                  <a:spcPct val="0"/>
                </a:spcAft>
                <a:defRPr/>
              </a:pPr>
              <a:t>2</a:t>
            </a:fld>
            <a:endParaRPr lang="el-GR" smtClean="0"/>
          </a:p>
        </p:txBody>
      </p:sp>
    </p:spTree>
    <p:extLst>
      <p:ext uri="{BB962C8B-B14F-4D97-AF65-F5344CB8AC3E}">
        <p14:creationId xmlns:p14="http://schemas.microsoft.com/office/powerpoint/2010/main" val="27905663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ltLang="en-US" dirty="0" smtClean="0"/>
              <a:t>Είναι προφανές ότι το σύστημα παραγωγής ροής πρέπει να είναι διασυνδεμένο στο Διαδίκτυο.</a:t>
            </a:r>
          </a:p>
          <a:p>
            <a:endParaRPr lang="el-GR" altLang="en-US" dirty="0" smtClean="0"/>
          </a:p>
          <a:p>
            <a:endParaRPr lang="el-GR" dirty="0"/>
          </a:p>
        </p:txBody>
      </p:sp>
      <p:sp>
        <p:nvSpPr>
          <p:cNvPr id="4" name="Slide Number Placeholder 3"/>
          <p:cNvSpPr>
            <a:spLocks noGrp="1"/>
          </p:cNvSpPr>
          <p:nvPr>
            <p:ph type="sldNum" sz="quarter" idx="10"/>
          </p:nvPr>
        </p:nvSpPr>
        <p:spPr/>
        <p:txBody>
          <a:bodyPr/>
          <a:lstStyle/>
          <a:p>
            <a:pPr>
              <a:defRPr/>
            </a:pPr>
            <a:fld id="{9213FB35-C205-4F4A-A448-5F8FE2799ED4}" type="slidenum">
              <a:rPr lang="el-GR" smtClean="0"/>
              <a:pPr>
                <a:defRPr/>
              </a:pPr>
              <a:t>20</a:t>
            </a:fld>
            <a:endParaRPr lang="el-GR"/>
          </a:p>
        </p:txBody>
      </p:sp>
    </p:spTree>
    <p:extLst>
      <p:ext uri="{BB962C8B-B14F-4D97-AF65-F5344CB8AC3E}">
        <p14:creationId xmlns:p14="http://schemas.microsoft.com/office/powerpoint/2010/main" val="32578651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ltLang="en-US" dirty="0" smtClean="0"/>
              <a:t>Το επόμενο στοιχείο που απαιτείται είναι ένας εξυπηρετητής μετάδοσης ροών ή αλλιώς </a:t>
            </a:r>
            <a:r>
              <a:rPr lang="el-GR" altLang="en-US" dirty="0" err="1" smtClean="0"/>
              <a:t>streaming</a:t>
            </a:r>
            <a:r>
              <a:rPr lang="el-GR" altLang="en-US" dirty="0" smtClean="0"/>
              <a:t> </a:t>
            </a:r>
            <a:r>
              <a:rPr lang="el-GR" altLang="en-US" dirty="0" err="1" smtClean="0"/>
              <a:t>server</a:t>
            </a:r>
            <a:r>
              <a:rPr lang="el-GR" altLang="en-US" dirty="0" smtClean="0"/>
              <a:t>.</a:t>
            </a:r>
          </a:p>
          <a:p>
            <a:endParaRPr lang="el-GR" altLang="en-US" dirty="0" smtClean="0"/>
          </a:p>
          <a:p>
            <a:endParaRPr lang="el-GR" altLang="en-US" dirty="0" smtClean="0"/>
          </a:p>
          <a:p>
            <a:endParaRPr lang="el-GR" dirty="0"/>
          </a:p>
        </p:txBody>
      </p:sp>
      <p:sp>
        <p:nvSpPr>
          <p:cNvPr id="4" name="Slide Number Placeholder 3"/>
          <p:cNvSpPr>
            <a:spLocks noGrp="1"/>
          </p:cNvSpPr>
          <p:nvPr>
            <p:ph type="sldNum" sz="quarter" idx="10"/>
          </p:nvPr>
        </p:nvSpPr>
        <p:spPr/>
        <p:txBody>
          <a:bodyPr/>
          <a:lstStyle/>
          <a:p>
            <a:pPr>
              <a:defRPr/>
            </a:pPr>
            <a:fld id="{9213FB35-C205-4F4A-A448-5F8FE2799ED4}" type="slidenum">
              <a:rPr lang="el-GR" smtClean="0"/>
              <a:pPr>
                <a:defRPr/>
              </a:pPr>
              <a:t>21</a:t>
            </a:fld>
            <a:endParaRPr lang="el-GR"/>
          </a:p>
        </p:txBody>
      </p:sp>
    </p:spTree>
    <p:extLst>
      <p:ext uri="{BB962C8B-B14F-4D97-AF65-F5344CB8AC3E}">
        <p14:creationId xmlns:p14="http://schemas.microsoft.com/office/powerpoint/2010/main" val="32578651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ltLang="en-US" dirty="0" smtClean="0"/>
              <a:t>Οι χρήστες χρησιμοποιούν το λογισμικό αναπαραγωγής ροών (</a:t>
            </a:r>
            <a:r>
              <a:rPr lang="el-GR" altLang="en-US" dirty="0" err="1" smtClean="0"/>
              <a:t>player</a:t>
            </a:r>
            <a:r>
              <a:rPr lang="el-GR" altLang="en-US" dirty="0" smtClean="0"/>
              <a:t>) προκειμένου να συνδεθούν στον εξυπηρετητή και να λάβουν τις ροές ήχου και βίντεο.</a:t>
            </a:r>
          </a:p>
          <a:p>
            <a:endParaRPr lang="el-GR" altLang="en-US" dirty="0" smtClean="0"/>
          </a:p>
          <a:p>
            <a:r>
              <a:rPr lang="el-GR" altLang="en-US" dirty="0" smtClean="0"/>
              <a:t>Ας δούμε αναλυτικά ένα – ένα τα στοιχεία αυτά.</a:t>
            </a:r>
          </a:p>
          <a:p>
            <a:endParaRPr lang="el-GR" altLang="en-US" dirty="0" smtClean="0"/>
          </a:p>
          <a:p>
            <a:endParaRPr lang="el-GR" dirty="0"/>
          </a:p>
        </p:txBody>
      </p:sp>
      <p:sp>
        <p:nvSpPr>
          <p:cNvPr id="4" name="Slide Number Placeholder 3"/>
          <p:cNvSpPr>
            <a:spLocks noGrp="1"/>
          </p:cNvSpPr>
          <p:nvPr>
            <p:ph type="sldNum" sz="quarter" idx="10"/>
          </p:nvPr>
        </p:nvSpPr>
        <p:spPr/>
        <p:txBody>
          <a:bodyPr/>
          <a:lstStyle/>
          <a:p>
            <a:pPr>
              <a:defRPr/>
            </a:pPr>
            <a:fld id="{9213FB35-C205-4F4A-A448-5F8FE2799ED4}" type="slidenum">
              <a:rPr lang="el-GR" smtClean="0"/>
              <a:pPr>
                <a:defRPr/>
              </a:pPr>
              <a:t>22</a:t>
            </a:fld>
            <a:endParaRPr lang="el-GR"/>
          </a:p>
        </p:txBody>
      </p:sp>
    </p:spTree>
    <p:extLst>
      <p:ext uri="{BB962C8B-B14F-4D97-AF65-F5344CB8AC3E}">
        <p14:creationId xmlns:p14="http://schemas.microsoft.com/office/powerpoint/2010/main" val="32578651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l-GR" altLang="en-US" dirty="0" smtClean="0"/>
              <a:t>Όσο αφορά στη δικτυακή διασύνδεση, απαιτείται ο χώρος που πραγματοποιείται το γεγονός να διαθέτει δικτυακή διασύνδεση στο Διαδίκτυο με επαρκή ταχύτητα διασύνδεσης τουλάχιστον 512 </a:t>
            </a:r>
            <a:r>
              <a:rPr lang="en-US" altLang="en-US" dirty="0" smtClean="0"/>
              <a:t>kbps</a:t>
            </a:r>
            <a:r>
              <a:rPr lang="el-GR" altLang="en-US" dirty="0" smtClean="0"/>
              <a:t>. </a:t>
            </a:r>
            <a:r>
              <a:rPr lang="en-US" altLang="en-US" dirty="0" smtClean="0"/>
              <a:t>E</a:t>
            </a:r>
            <a:r>
              <a:rPr lang="el-GR" altLang="en-US" dirty="0" err="1" smtClean="0"/>
              <a:t>ίναι</a:t>
            </a:r>
            <a:r>
              <a:rPr lang="el-GR" altLang="en-US" dirty="0" smtClean="0"/>
              <a:t> προφανές ότι όσο πιο μεγάλη η ταχύτητα διασύνδεσης τόσο καλύτερη θα είναι ποιότητα της ροής καθώς θα μειώνονται οι απώλειες πακέτων στο Διαδίκτυο. </a:t>
            </a:r>
          </a:p>
          <a:p>
            <a:endParaRPr lang="el-GR" dirty="0"/>
          </a:p>
        </p:txBody>
      </p:sp>
      <p:sp>
        <p:nvSpPr>
          <p:cNvPr id="4" name="Slide Number Placeholder 3"/>
          <p:cNvSpPr>
            <a:spLocks noGrp="1"/>
          </p:cNvSpPr>
          <p:nvPr>
            <p:ph type="sldNum" sz="quarter" idx="10"/>
          </p:nvPr>
        </p:nvSpPr>
        <p:spPr/>
        <p:txBody>
          <a:bodyPr/>
          <a:lstStyle/>
          <a:p>
            <a:pPr>
              <a:defRPr/>
            </a:pPr>
            <a:fld id="{9213FB35-C205-4F4A-A448-5F8FE2799ED4}" type="slidenum">
              <a:rPr lang="el-GR" smtClean="0"/>
              <a:pPr>
                <a:defRPr/>
              </a:pPr>
              <a:t>23</a:t>
            </a:fld>
            <a:endParaRPr lang="el-GR"/>
          </a:p>
        </p:txBody>
      </p:sp>
    </p:spTree>
    <p:extLst>
      <p:ext uri="{BB962C8B-B14F-4D97-AF65-F5344CB8AC3E}">
        <p14:creationId xmlns:p14="http://schemas.microsoft.com/office/powerpoint/2010/main" val="4922166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ltLang="en-US" i="1" dirty="0" smtClean="0"/>
              <a:t>Όσο αφορά στο μικρόφωνο, ο</a:t>
            </a:r>
            <a:r>
              <a:rPr lang="el-GR" altLang="en-US" dirty="0" smtClean="0"/>
              <a:t> εξοπλισμός μπορεί να ποικίλει από ένα απλό μικρόφωνο υπολογιστή έως μία μικροφωνική εγκατάσταση. </a:t>
            </a:r>
          </a:p>
          <a:p>
            <a:r>
              <a:rPr lang="el-GR" altLang="en-US" dirty="0" smtClean="0"/>
              <a:t>Πρέπει να τονιστεί ότι η </a:t>
            </a:r>
            <a:r>
              <a:rPr lang="el-GR" altLang="en-US" b="1" dirty="0" smtClean="0"/>
              <a:t>εξασφάλιση της ποιότητας του ήχου είναι το πιο σημαντικό ζήτημα σε μια ζωντανή μετάδοση</a:t>
            </a:r>
            <a:r>
              <a:rPr lang="el-GR" altLang="en-US" dirty="0" smtClean="0"/>
              <a:t>, καθώς οι τελικοί χρήστες μπορεί να είναι ανεκτικοί στην κακή ποιότητα του βίντεο </a:t>
            </a:r>
            <a:r>
              <a:rPr lang="el-GR" altLang="en-US" b="1" dirty="0" smtClean="0"/>
              <a:t>αλλά όχι</a:t>
            </a:r>
            <a:r>
              <a:rPr lang="el-GR" altLang="en-US" dirty="0" smtClean="0"/>
              <a:t> και στο κακό ήχο ! </a:t>
            </a:r>
          </a:p>
          <a:p>
            <a:endParaRPr lang="el-GR" altLang="en-US" dirty="0" smtClean="0"/>
          </a:p>
          <a:p>
            <a:r>
              <a:rPr lang="el-GR" altLang="en-US" dirty="0" smtClean="0"/>
              <a:t>Ως πηγή ήχου, θα πρέπει να χρησιμοποιηθεί η έξοδος της μικροφωνικής εγκατάστασης εάν υπάρχει,  ώστε να είναι καλή η ποιότητα του ήχου αλλά και για να μεταδίδονται οι ερωτήσεις από το ακροατήριο. Αυτό σημαίνει ότι θα πρέπει να συνδέσετε την έξοδο της μικροφωνικής εγκατάστασης στην είσοδο  ήχου της κάμερας, εφόσον η κάμερα διαθέτει είσοδο ήχου, και υπάρχει συμβατότητα καλωδίωσης και συνδέσεων. Διαφορετικά, συνδέστε την έξοδο της μικροφωνικής εγκατάστασης στο σύστημα παραγωγής ροών,  στην είσοδο </a:t>
            </a:r>
            <a:r>
              <a:rPr lang="el-GR" altLang="en-US" dirty="0" err="1" smtClean="0"/>
              <a:t>Line</a:t>
            </a:r>
            <a:r>
              <a:rPr lang="el-GR" altLang="en-US" dirty="0" smtClean="0"/>
              <a:t> IN της κάρτας ήχου στον υπολογιστή μετάδοσης. Η </a:t>
            </a:r>
            <a:r>
              <a:rPr lang="en-US" altLang="en-US" dirty="0" smtClean="0"/>
              <a:t>Line-in </a:t>
            </a:r>
            <a:r>
              <a:rPr lang="el-GR" altLang="en-US" dirty="0" smtClean="0"/>
              <a:t>είναι η γαλάζια θύρα.</a:t>
            </a:r>
          </a:p>
          <a:p>
            <a:endParaRPr lang="el-GR" altLang="en-US" dirty="0" smtClean="0"/>
          </a:p>
          <a:p>
            <a:r>
              <a:rPr lang="el-GR" altLang="en-US" dirty="0" smtClean="0"/>
              <a:t>Σε περίπτωση που καταγράφεται η εκδήλωση, φροντίστε να συνδέσετε την έξοδο της μικροφωνικής και στη συσκευή καταγραφής, π.χ. </a:t>
            </a:r>
            <a:r>
              <a:rPr lang="en-US" altLang="en-US" dirty="0" smtClean="0"/>
              <a:t>DVD</a:t>
            </a:r>
            <a:r>
              <a:rPr lang="el-GR" altLang="en-US" dirty="0" smtClean="0"/>
              <a:t> </a:t>
            </a:r>
            <a:r>
              <a:rPr lang="en-US" altLang="en-US" dirty="0" smtClean="0"/>
              <a:t>recorder</a:t>
            </a:r>
            <a:r>
              <a:rPr lang="el-GR" altLang="en-US" dirty="0" smtClean="0"/>
              <a:t>.</a:t>
            </a:r>
          </a:p>
          <a:p>
            <a:endParaRPr lang="el-GR" altLang="en-US" dirty="0" smtClean="0"/>
          </a:p>
          <a:p>
            <a:r>
              <a:rPr lang="el-GR" altLang="en-US" dirty="0" smtClean="0"/>
              <a:t>Τα θέματα του μικροφώνου παρουσιάζονται στην ενότητα «Βιντεοσκόπηση».</a:t>
            </a:r>
          </a:p>
          <a:p>
            <a:endParaRPr lang="el-GR" dirty="0"/>
          </a:p>
        </p:txBody>
      </p:sp>
      <p:sp>
        <p:nvSpPr>
          <p:cNvPr id="4" name="Slide Number Placeholder 3"/>
          <p:cNvSpPr>
            <a:spLocks noGrp="1"/>
          </p:cNvSpPr>
          <p:nvPr>
            <p:ph type="sldNum" sz="quarter" idx="10"/>
          </p:nvPr>
        </p:nvSpPr>
        <p:spPr/>
        <p:txBody>
          <a:bodyPr/>
          <a:lstStyle/>
          <a:p>
            <a:pPr>
              <a:defRPr/>
            </a:pPr>
            <a:fld id="{9213FB35-C205-4F4A-A448-5F8FE2799ED4}" type="slidenum">
              <a:rPr lang="el-GR" smtClean="0"/>
              <a:pPr>
                <a:defRPr/>
              </a:pPr>
              <a:t>24</a:t>
            </a:fld>
            <a:endParaRPr lang="el-GR"/>
          </a:p>
        </p:txBody>
      </p:sp>
    </p:spTree>
    <p:extLst>
      <p:ext uri="{BB962C8B-B14F-4D97-AF65-F5344CB8AC3E}">
        <p14:creationId xmlns:p14="http://schemas.microsoft.com/office/powerpoint/2010/main" val="32578651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ltLang="en-US" dirty="0" smtClean="0"/>
              <a:t>Όσο αφορά στη βιντεοκάμερα, αυτή μπορεί να ποικίλει από μία απλή </a:t>
            </a:r>
            <a:r>
              <a:rPr lang="el-GR" altLang="en-US" dirty="0" err="1" smtClean="0"/>
              <a:t>webcamera</a:t>
            </a:r>
            <a:r>
              <a:rPr lang="el-GR" altLang="en-US" dirty="0" smtClean="0"/>
              <a:t> με </a:t>
            </a:r>
            <a:r>
              <a:rPr lang="el-GR" altLang="en-US" dirty="0" err="1" smtClean="0"/>
              <a:t>usb</a:t>
            </a:r>
            <a:r>
              <a:rPr lang="el-GR" altLang="en-US" dirty="0" smtClean="0"/>
              <a:t> έξοδο ή μία οικιακή κάμερα χειρός με έξοδο USΒ και DV-</a:t>
            </a:r>
            <a:r>
              <a:rPr lang="el-GR" altLang="en-US" dirty="0" err="1" smtClean="0"/>
              <a:t>out</a:t>
            </a:r>
            <a:r>
              <a:rPr lang="el-GR" altLang="en-US" dirty="0" smtClean="0"/>
              <a:t> έως επαγγελματική κάμερα με έξοδο DV-</a:t>
            </a:r>
            <a:r>
              <a:rPr lang="el-GR" altLang="en-US" dirty="0" err="1" smtClean="0"/>
              <a:t>out</a:t>
            </a:r>
            <a:r>
              <a:rPr lang="el-GR" altLang="en-US" dirty="0" smtClean="0"/>
              <a:t>. </a:t>
            </a:r>
          </a:p>
          <a:p>
            <a:endParaRPr lang="el-GR" altLang="en-US" dirty="0" smtClean="0"/>
          </a:p>
          <a:p>
            <a:r>
              <a:rPr lang="el-GR" altLang="en-US" dirty="0" smtClean="0"/>
              <a:t>Σε περίπτωση αναγκαστικής χρήσης αναλογικής εξόδου βίντεο τότε απαιτείται και μία κάρτα σύλληψης αναλογικού βίντεο στο σύστημα παραγωγής ροής η οποία θα ψηφιοποιεί το αναλογικό σήμα.</a:t>
            </a:r>
          </a:p>
          <a:p>
            <a:endParaRPr lang="el-GR" altLang="en-US" dirty="0" smtClean="0"/>
          </a:p>
          <a:p>
            <a:r>
              <a:rPr lang="el-GR" altLang="en-US" dirty="0" smtClean="0"/>
              <a:t>Τα θέματα χρήσης της βιντεοκάμερας παρουσιάζονται στην υποενότητα «Βιντεοσκόπηση».</a:t>
            </a:r>
          </a:p>
          <a:p>
            <a:endParaRPr lang="el-GR" dirty="0"/>
          </a:p>
        </p:txBody>
      </p:sp>
      <p:sp>
        <p:nvSpPr>
          <p:cNvPr id="4" name="Slide Number Placeholder 3"/>
          <p:cNvSpPr>
            <a:spLocks noGrp="1"/>
          </p:cNvSpPr>
          <p:nvPr>
            <p:ph type="sldNum" sz="quarter" idx="10"/>
          </p:nvPr>
        </p:nvSpPr>
        <p:spPr/>
        <p:txBody>
          <a:bodyPr/>
          <a:lstStyle/>
          <a:p>
            <a:pPr>
              <a:defRPr/>
            </a:pPr>
            <a:fld id="{9213FB35-C205-4F4A-A448-5F8FE2799ED4}" type="slidenum">
              <a:rPr lang="el-GR" smtClean="0"/>
              <a:pPr>
                <a:defRPr/>
              </a:pPr>
              <a:t>25</a:t>
            </a:fld>
            <a:endParaRPr lang="el-GR"/>
          </a:p>
        </p:txBody>
      </p:sp>
    </p:spTree>
    <p:extLst>
      <p:ext uri="{BB962C8B-B14F-4D97-AF65-F5344CB8AC3E}">
        <p14:creationId xmlns:p14="http://schemas.microsoft.com/office/powerpoint/2010/main" val="4922166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ltLang="en-US" dirty="0" smtClean="0"/>
              <a:t>Το σύστημα παραγωγής ροής, όπως απορρέει και από την ονομασία του, παράγει τις ροές βίντεο και ήχου, τις οποίες και μεταδίδει σε ένα εξυπηρετητή μετάδοσης ροών ή αλλιώς </a:t>
            </a:r>
            <a:r>
              <a:rPr lang="el-GR" altLang="en-US" dirty="0" err="1" smtClean="0"/>
              <a:t>video</a:t>
            </a:r>
            <a:r>
              <a:rPr lang="el-GR" altLang="en-US" dirty="0" smtClean="0"/>
              <a:t> </a:t>
            </a:r>
            <a:r>
              <a:rPr lang="el-GR" altLang="en-US" dirty="0" err="1" smtClean="0"/>
              <a:t>streaming</a:t>
            </a:r>
            <a:r>
              <a:rPr lang="el-GR" altLang="en-US" dirty="0" smtClean="0"/>
              <a:t> </a:t>
            </a:r>
            <a:r>
              <a:rPr lang="el-GR" altLang="en-US" dirty="0" err="1" smtClean="0"/>
              <a:t>server</a:t>
            </a:r>
            <a:r>
              <a:rPr lang="el-GR" altLang="en-US" dirty="0" smtClean="0"/>
              <a:t>. </a:t>
            </a:r>
          </a:p>
          <a:p>
            <a:endParaRPr lang="el-GR" altLang="en-US" dirty="0" smtClean="0"/>
          </a:p>
          <a:p>
            <a:r>
              <a:rPr lang="en-US" altLang="en-US" dirty="0" smtClean="0"/>
              <a:t>E</a:t>
            </a:r>
            <a:r>
              <a:rPr lang="el-GR" altLang="en-US" dirty="0" err="1" smtClean="0"/>
              <a:t>ιδικότερα</a:t>
            </a:r>
            <a:r>
              <a:rPr lang="el-GR" altLang="en-US" dirty="0" smtClean="0"/>
              <a:t>, το σύστημα αυτό (υλικό και λογισμικό) αναλαμβάνει τη ψηφιοποίηση των αναλογικών σημάτων βίντεο και ήχου όταν οι πηγές είναι αναλογικές, την κωδικοποίηση του βίντεο και ήχου σε κατάλληλη μορφή για μετάδοση πάνω από το Διαδίκτυο και τέλος τη μετάδοση των ροών στον εξυπηρετητή μετάδοσης.</a:t>
            </a:r>
          </a:p>
          <a:p>
            <a:r>
              <a:rPr lang="el-GR" altLang="en-US" dirty="0" smtClean="0"/>
              <a:t>Σε περίπτωση αυστηρών απαιτήσεων που απορρέουν από την εμπορική εκμετάλλευση της υποδομής, υπάρχουν εμπορικά τέτοια συστήματα αυξημένης αξιοπιστίας.</a:t>
            </a:r>
          </a:p>
          <a:p>
            <a:r>
              <a:rPr lang="el-GR" altLang="en-US" dirty="0" smtClean="0"/>
              <a:t>Σε διαφορετική περίπτωση, το σύστημα μπορεί να είναι ένας τυπικός Η/Υ εξοπλισμένος με το κατάλληλο λογισμικό κωδικοποίησης και παραγωγής ροής και προαιρετικά με μία ή περισσότερες κάρτες σύλληψης βίντεο και ήχου σε περίπτωση αναλογικών σημάτων.</a:t>
            </a:r>
          </a:p>
          <a:p>
            <a:endParaRPr lang="en-US" dirty="0" smtClean="0"/>
          </a:p>
          <a:p>
            <a:r>
              <a:rPr lang="en-US" sz="1200" b="1" kern="1200" dirty="0" smtClean="0">
                <a:solidFill>
                  <a:schemeClr val="tx1"/>
                </a:solidFill>
                <a:effectLst/>
                <a:latin typeface="+mn-lt"/>
                <a:ea typeface="+mn-ea"/>
                <a:cs typeface="+mn-cs"/>
              </a:rPr>
              <a:t>IP K</a:t>
            </a:r>
            <a:r>
              <a:rPr lang="el-GR" sz="1200" b="1" kern="1200" dirty="0" err="1" smtClean="0">
                <a:solidFill>
                  <a:schemeClr val="tx1"/>
                </a:solidFill>
                <a:effectLst/>
                <a:latin typeface="+mn-lt"/>
                <a:ea typeface="+mn-ea"/>
                <a:cs typeface="+mn-cs"/>
              </a:rPr>
              <a:t>άμερα</a:t>
            </a:r>
            <a:endParaRPr lang="el-GR" sz="1200" b="1" kern="1200" dirty="0" smtClean="0">
              <a:solidFill>
                <a:schemeClr val="tx1"/>
              </a:solidFill>
              <a:effectLst/>
              <a:latin typeface="+mn-lt"/>
              <a:ea typeface="+mn-ea"/>
              <a:cs typeface="+mn-cs"/>
            </a:endParaRPr>
          </a:p>
          <a:p>
            <a:r>
              <a:rPr lang="el-GR" sz="1200" kern="1200" dirty="0" smtClean="0">
                <a:solidFill>
                  <a:schemeClr val="tx1"/>
                </a:solidFill>
                <a:effectLst/>
                <a:latin typeface="+mn-lt"/>
                <a:ea typeface="+mn-ea"/>
                <a:cs typeface="+mn-cs"/>
              </a:rPr>
              <a:t>Για περιπτώσεις χώρων όπου πραγματοποιούνται συστηματικά ζωντανές μεταδόσεις ή καταγραφές μία λύση είναι η μόνιμη εγκατάσταση IP κάμερας, μικροφώνου(ων) και </a:t>
            </a:r>
            <a:r>
              <a:rPr lang="el-GR" sz="1200" kern="1200" dirty="0" err="1" smtClean="0">
                <a:solidFill>
                  <a:schemeClr val="tx1"/>
                </a:solidFill>
                <a:effectLst/>
                <a:latin typeface="+mn-lt"/>
                <a:ea typeface="+mn-ea"/>
                <a:cs typeface="+mn-cs"/>
              </a:rPr>
              <a:t>μίκτη</a:t>
            </a:r>
            <a:r>
              <a:rPr lang="el-GR" sz="1200" kern="1200" dirty="0" smtClean="0">
                <a:solidFill>
                  <a:schemeClr val="tx1"/>
                </a:solidFill>
                <a:effectLst/>
                <a:latin typeface="+mn-lt"/>
                <a:ea typeface="+mn-ea"/>
                <a:cs typeface="+mn-cs"/>
              </a:rPr>
              <a:t> ήχου στον χώρο. </a:t>
            </a:r>
            <a:r>
              <a:rPr lang="en-US" sz="1200" kern="1200" dirty="0" smtClean="0">
                <a:solidFill>
                  <a:schemeClr val="tx1"/>
                </a:solidFill>
                <a:effectLst/>
                <a:latin typeface="+mn-lt"/>
                <a:ea typeface="+mn-ea"/>
                <a:cs typeface="+mn-cs"/>
              </a:rPr>
              <a:t>M</a:t>
            </a:r>
            <a:r>
              <a:rPr lang="el-GR" sz="1200" kern="1200" dirty="0" err="1" smtClean="0">
                <a:solidFill>
                  <a:schemeClr val="tx1"/>
                </a:solidFill>
                <a:effectLst/>
                <a:latin typeface="+mn-lt"/>
                <a:ea typeface="+mn-ea"/>
                <a:cs typeface="+mn-cs"/>
              </a:rPr>
              <a:t>ιά</a:t>
            </a:r>
            <a:r>
              <a:rPr lang="el-GR"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IP </a:t>
            </a:r>
            <a:r>
              <a:rPr lang="el-GR" sz="1200" kern="1200" dirty="0" smtClean="0">
                <a:solidFill>
                  <a:schemeClr val="tx1"/>
                </a:solidFill>
                <a:effectLst/>
                <a:latin typeface="+mn-lt"/>
                <a:ea typeface="+mn-ea"/>
                <a:cs typeface="+mn-cs"/>
              </a:rPr>
              <a:t>κάμερα ουσιαστικά συνδυάζει σε μία συσκευή 3 πράγματα: βιντεοκάμερα, το σύστημα παραγωγής ροής και το λογισμικό παραγωγής ροής. Όσο αφορά στη συνδεσμολογία, τα μικρόφωνα συνδέονται στις XLR εισόδους του </a:t>
            </a:r>
            <a:r>
              <a:rPr lang="el-GR" sz="1200" kern="1200" dirty="0" err="1" smtClean="0">
                <a:solidFill>
                  <a:schemeClr val="tx1"/>
                </a:solidFill>
                <a:effectLst/>
                <a:latin typeface="+mn-lt"/>
                <a:ea typeface="+mn-ea"/>
                <a:cs typeface="+mn-cs"/>
              </a:rPr>
              <a:t>μίκτη</a:t>
            </a:r>
            <a:r>
              <a:rPr lang="el-GR" sz="1200" kern="1200" dirty="0" smtClean="0">
                <a:solidFill>
                  <a:schemeClr val="tx1"/>
                </a:solidFill>
                <a:effectLst/>
                <a:latin typeface="+mn-lt"/>
                <a:ea typeface="+mn-ea"/>
                <a:cs typeface="+mn-cs"/>
              </a:rPr>
              <a:t> ενώ η έξοδος του </a:t>
            </a:r>
            <a:r>
              <a:rPr lang="el-GR" sz="1200" kern="1200" dirty="0" err="1" smtClean="0">
                <a:solidFill>
                  <a:schemeClr val="tx1"/>
                </a:solidFill>
                <a:effectLst/>
                <a:latin typeface="+mn-lt"/>
                <a:ea typeface="+mn-ea"/>
                <a:cs typeface="+mn-cs"/>
              </a:rPr>
              <a:t>μίκτη</a:t>
            </a:r>
            <a:r>
              <a:rPr lang="el-GR" sz="1200" kern="1200" dirty="0" smtClean="0">
                <a:solidFill>
                  <a:schemeClr val="tx1"/>
                </a:solidFill>
                <a:effectLst/>
                <a:latin typeface="+mn-lt"/>
                <a:ea typeface="+mn-ea"/>
                <a:cs typeface="+mn-cs"/>
              </a:rPr>
              <a:t> οδηγείται στη </a:t>
            </a:r>
            <a:r>
              <a:rPr lang="el-GR" sz="1200" kern="1200" dirty="0" err="1" smtClean="0">
                <a:solidFill>
                  <a:schemeClr val="tx1"/>
                </a:solidFill>
                <a:effectLst/>
                <a:latin typeface="+mn-lt"/>
                <a:ea typeface="+mn-ea"/>
                <a:cs typeface="+mn-cs"/>
              </a:rPr>
              <a:t>line</a:t>
            </a:r>
            <a:r>
              <a:rPr lang="el-GR" sz="1200" kern="1200" dirty="0" smtClean="0">
                <a:solidFill>
                  <a:schemeClr val="tx1"/>
                </a:solidFill>
                <a:effectLst/>
                <a:latin typeface="+mn-lt"/>
                <a:ea typeface="+mn-ea"/>
                <a:cs typeface="+mn-cs"/>
              </a:rPr>
              <a:t> in είσοδο της ΙP κάμερες. Οι IP κάμερες υποστηρίζουν κωδικοποίηση H.264/AAC ενώ επικοινωνούν με τους </a:t>
            </a:r>
            <a:r>
              <a:rPr lang="en-US" sz="1200" kern="1200" dirty="0" smtClean="0">
                <a:solidFill>
                  <a:schemeClr val="tx1"/>
                </a:solidFill>
                <a:effectLst/>
                <a:latin typeface="+mn-lt"/>
                <a:ea typeface="+mn-ea"/>
                <a:cs typeface="+mn-cs"/>
              </a:rPr>
              <a:t>video streaming server</a:t>
            </a:r>
            <a:r>
              <a:rPr lang="el-GR" sz="1200" kern="1200" dirty="0" smtClean="0">
                <a:solidFill>
                  <a:schemeClr val="tx1"/>
                </a:solidFill>
                <a:effectLst/>
                <a:latin typeface="+mn-lt"/>
                <a:ea typeface="+mn-ea"/>
                <a:cs typeface="+mn-cs"/>
              </a:rPr>
              <a:t> μέσω του πρωτοκόλλου </a:t>
            </a:r>
            <a:r>
              <a:rPr lang="el-GR" sz="1200" kern="1200" dirty="0" err="1" smtClean="0">
                <a:solidFill>
                  <a:schemeClr val="tx1"/>
                </a:solidFill>
                <a:effectLst/>
                <a:latin typeface="+mn-lt"/>
                <a:ea typeface="+mn-ea"/>
                <a:cs typeface="+mn-cs"/>
              </a:rPr>
              <a:t>rtsp</a:t>
            </a:r>
            <a:r>
              <a:rPr lang="el-GR" sz="1200" kern="1200" dirty="0" smtClean="0">
                <a:solidFill>
                  <a:schemeClr val="tx1"/>
                </a:solidFill>
                <a:effectLst/>
                <a:latin typeface="+mn-lt"/>
                <a:ea typeface="+mn-ea"/>
                <a:cs typeface="+mn-cs"/>
              </a:rPr>
              <a:t>. Οι σύγχρονες IP κάμερες υποστηρίζουν διάφορες αναλύσεις, 720p, 1080p ή ακόμη μεγαλύτερες.</a:t>
            </a:r>
          </a:p>
          <a:p>
            <a:endParaRPr lang="el-GR" dirty="0"/>
          </a:p>
        </p:txBody>
      </p:sp>
      <p:sp>
        <p:nvSpPr>
          <p:cNvPr id="4" name="Slide Number Placeholder 3"/>
          <p:cNvSpPr>
            <a:spLocks noGrp="1"/>
          </p:cNvSpPr>
          <p:nvPr>
            <p:ph type="sldNum" sz="quarter" idx="10"/>
          </p:nvPr>
        </p:nvSpPr>
        <p:spPr/>
        <p:txBody>
          <a:bodyPr/>
          <a:lstStyle/>
          <a:p>
            <a:pPr>
              <a:defRPr/>
            </a:pPr>
            <a:fld id="{9213FB35-C205-4F4A-A448-5F8FE2799ED4}" type="slidenum">
              <a:rPr lang="el-GR" smtClean="0"/>
              <a:pPr>
                <a:defRPr/>
              </a:pPr>
              <a:t>26</a:t>
            </a:fld>
            <a:endParaRPr lang="el-GR"/>
          </a:p>
        </p:txBody>
      </p:sp>
    </p:spTree>
    <p:extLst>
      <p:ext uri="{BB962C8B-B14F-4D97-AF65-F5344CB8AC3E}">
        <p14:creationId xmlns:p14="http://schemas.microsoft.com/office/powerpoint/2010/main" val="32578651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ltLang="en-US" dirty="0" smtClean="0"/>
              <a:t>Όσο αφορά στο  λογισμικό παραγωγής ροής, αυτό είναι μέρος του συστήματος παραγωγής ροής. </a:t>
            </a:r>
          </a:p>
          <a:p>
            <a:endParaRPr lang="el-GR" alt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To</a:t>
            </a:r>
            <a:r>
              <a:rPr lang="el-GR" sz="1200" kern="1200" dirty="0" smtClean="0">
                <a:solidFill>
                  <a:schemeClr val="tx1"/>
                </a:solidFill>
                <a:effectLst/>
                <a:latin typeface="+mn-lt"/>
                <a:ea typeface="+mn-ea"/>
                <a:cs typeface="+mn-cs"/>
              </a:rPr>
              <a:t> λογισμικό αυτό αναλαμβάνει την κωδικοποίηση (</a:t>
            </a:r>
            <a:r>
              <a:rPr lang="en-US" sz="1200" kern="1200" dirty="0" smtClean="0">
                <a:solidFill>
                  <a:schemeClr val="tx1"/>
                </a:solidFill>
                <a:effectLst/>
                <a:latin typeface="+mn-lt"/>
                <a:ea typeface="+mn-ea"/>
                <a:cs typeface="+mn-cs"/>
              </a:rPr>
              <a:t>encoding</a:t>
            </a:r>
            <a:r>
              <a:rPr lang="el-GR" sz="1200" kern="1200" dirty="0" smtClean="0">
                <a:solidFill>
                  <a:schemeClr val="tx1"/>
                </a:solidFill>
                <a:effectLst/>
                <a:latin typeface="+mn-lt"/>
                <a:ea typeface="+mn-ea"/>
                <a:cs typeface="+mn-cs"/>
              </a:rPr>
              <a:t> ή </a:t>
            </a:r>
            <a:r>
              <a:rPr lang="en-US" sz="1200" kern="1200" dirty="0" smtClean="0">
                <a:solidFill>
                  <a:schemeClr val="tx1"/>
                </a:solidFill>
                <a:effectLst/>
                <a:latin typeface="+mn-lt"/>
                <a:ea typeface="+mn-ea"/>
                <a:cs typeface="+mn-cs"/>
              </a:rPr>
              <a:t>compressing</a:t>
            </a:r>
            <a:r>
              <a:rPr lang="el-GR" sz="1200" kern="1200" dirty="0" smtClean="0">
                <a:solidFill>
                  <a:schemeClr val="tx1"/>
                </a:solidFill>
                <a:effectLst/>
                <a:latin typeface="+mn-lt"/>
                <a:ea typeface="+mn-ea"/>
                <a:cs typeface="+mn-cs"/>
              </a:rPr>
              <a:t>) του ψηφιακού σήματος σε συγκεκριμένη ανάλυση εικόνας π.χ. 320 Χ 240 </a:t>
            </a:r>
            <a:r>
              <a:rPr lang="en-US" sz="1200" kern="1200" dirty="0" smtClean="0">
                <a:solidFill>
                  <a:schemeClr val="tx1"/>
                </a:solidFill>
                <a:effectLst/>
                <a:latin typeface="+mn-lt"/>
                <a:ea typeface="+mn-ea"/>
                <a:cs typeface="+mn-cs"/>
              </a:rPr>
              <a:t>pixels</a:t>
            </a:r>
            <a:r>
              <a:rPr lang="el-GR" sz="1200" kern="1200" dirty="0" smtClean="0">
                <a:solidFill>
                  <a:schemeClr val="tx1"/>
                </a:solidFill>
                <a:effectLst/>
                <a:latin typeface="+mn-lt"/>
                <a:ea typeface="+mn-ea"/>
                <a:cs typeface="+mn-cs"/>
              </a:rPr>
              <a:t>, και ρυθμό κωδικοποίησης εφαρμόζοντας τα κατάλληλα σχήματα κωδικοποίησης βίντεο και ήχου. Παράγονται δύο διαφορετικές ροές, μία για το βίντεο και μία για τον ήχο. Τα σχήματα κωδικοποίησης που χρησιμοποιούνται έχουν σχεδιαστεί για τη μετάδοση ροών πάνω από το Διαδίκτυο. Τυπικά σχήματα είναι τα </a:t>
            </a:r>
            <a:r>
              <a:rPr lang="en-US" sz="1200" kern="1200" dirty="0" smtClean="0">
                <a:solidFill>
                  <a:schemeClr val="tx1"/>
                </a:solidFill>
                <a:effectLst/>
                <a:latin typeface="+mn-lt"/>
                <a:ea typeface="+mn-ea"/>
                <a:cs typeface="+mn-cs"/>
              </a:rPr>
              <a:t>MPEG</a:t>
            </a:r>
            <a:r>
              <a:rPr lang="el-GR" sz="1200" kern="1200" dirty="0" smtClean="0">
                <a:solidFill>
                  <a:schemeClr val="tx1"/>
                </a:solidFill>
                <a:effectLst/>
                <a:latin typeface="+mn-lt"/>
                <a:ea typeface="+mn-ea"/>
                <a:cs typeface="+mn-cs"/>
              </a:rPr>
              <a:t>-4, </a:t>
            </a:r>
            <a:r>
              <a:rPr lang="en-US" sz="1200" kern="1200" dirty="0" smtClean="0">
                <a:solidFill>
                  <a:schemeClr val="tx1"/>
                </a:solidFill>
                <a:effectLst/>
                <a:latin typeface="+mn-lt"/>
                <a:ea typeface="+mn-ea"/>
                <a:cs typeface="+mn-cs"/>
              </a:rPr>
              <a:t>H</a:t>
            </a:r>
            <a:r>
              <a:rPr lang="el-GR" sz="1200" kern="1200" dirty="0" smtClean="0">
                <a:solidFill>
                  <a:schemeClr val="tx1"/>
                </a:solidFill>
                <a:effectLst/>
                <a:latin typeface="+mn-lt"/>
                <a:ea typeface="+mn-ea"/>
                <a:cs typeface="+mn-cs"/>
              </a:rPr>
              <a:t>.261, </a:t>
            </a:r>
            <a:r>
              <a:rPr lang="en-US" sz="1200" kern="1200" dirty="0" smtClean="0">
                <a:solidFill>
                  <a:schemeClr val="tx1"/>
                </a:solidFill>
                <a:effectLst/>
                <a:latin typeface="+mn-lt"/>
                <a:ea typeface="+mn-ea"/>
                <a:cs typeface="+mn-cs"/>
              </a:rPr>
              <a:t>H</a:t>
            </a:r>
            <a:r>
              <a:rPr lang="el-GR" sz="1200" kern="1200" dirty="0" smtClean="0">
                <a:solidFill>
                  <a:schemeClr val="tx1"/>
                </a:solidFill>
                <a:effectLst/>
                <a:latin typeface="+mn-lt"/>
                <a:ea typeface="+mn-ea"/>
                <a:cs typeface="+mn-cs"/>
              </a:rPr>
              <a:t>.263, </a:t>
            </a:r>
            <a:r>
              <a:rPr lang="en-US" sz="1200" kern="1200" dirty="0" smtClean="0">
                <a:solidFill>
                  <a:schemeClr val="tx1"/>
                </a:solidFill>
                <a:effectLst/>
                <a:latin typeface="+mn-lt"/>
                <a:ea typeface="+mn-ea"/>
                <a:cs typeface="+mn-cs"/>
              </a:rPr>
              <a:t>H</a:t>
            </a:r>
            <a:r>
              <a:rPr lang="el-GR" sz="1200" kern="1200" dirty="0" smtClean="0">
                <a:solidFill>
                  <a:schemeClr val="tx1"/>
                </a:solidFill>
                <a:effectLst/>
                <a:latin typeface="+mn-lt"/>
                <a:ea typeface="+mn-ea"/>
                <a:cs typeface="+mn-cs"/>
              </a:rPr>
              <a:t>.264, </a:t>
            </a:r>
            <a:r>
              <a:rPr lang="en-US" sz="1200" kern="1200" dirty="0" err="1" smtClean="0">
                <a:solidFill>
                  <a:schemeClr val="tx1"/>
                </a:solidFill>
                <a:effectLst/>
                <a:latin typeface="+mn-lt"/>
                <a:ea typeface="+mn-ea"/>
                <a:cs typeface="+mn-cs"/>
              </a:rPr>
              <a:t>RealVideo</a:t>
            </a:r>
            <a:r>
              <a:rPr lang="el-GR"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FlashVideo</a:t>
            </a:r>
            <a:r>
              <a:rPr lang="el-GR"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Window Media Video</a:t>
            </a:r>
            <a:r>
              <a:rPr lang="el-GR" sz="1200" kern="1200" dirty="0" smtClean="0">
                <a:solidFill>
                  <a:schemeClr val="tx1"/>
                </a:solidFill>
                <a:effectLst/>
                <a:latin typeface="+mn-lt"/>
                <a:ea typeface="+mn-ea"/>
                <a:cs typeface="+mn-cs"/>
              </a:rPr>
              <a:t> και </a:t>
            </a:r>
            <a:r>
              <a:rPr lang="en-US" sz="1200" kern="1200" dirty="0" smtClean="0">
                <a:solidFill>
                  <a:schemeClr val="tx1"/>
                </a:solidFill>
                <a:effectLst/>
                <a:latin typeface="+mn-lt"/>
                <a:ea typeface="+mn-ea"/>
                <a:cs typeface="+mn-cs"/>
              </a:rPr>
              <a:t>MP</a:t>
            </a:r>
            <a:r>
              <a:rPr lang="el-GR" sz="1200" kern="1200" dirty="0" smtClean="0">
                <a:solidFill>
                  <a:schemeClr val="tx1"/>
                </a:solidFill>
                <a:effectLst/>
                <a:latin typeface="+mn-lt"/>
                <a:ea typeface="+mn-ea"/>
                <a:cs typeface="+mn-cs"/>
              </a:rPr>
              <a:t>3, </a:t>
            </a:r>
            <a:r>
              <a:rPr lang="en-US" sz="1200" kern="1200" dirty="0" smtClean="0">
                <a:solidFill>
                  <a:schemeClr val="tx1"/>
                </a:solidFill>
                <a:effectLst/>
                <a:latin typeface="+mn-lt"/>
                <a:ea typeface="+mn-ea"/>
                <a:cs typeface="+mn-cs"/>
              </a:rPr>
              <a:t>AAC</a:t>
            </a:r>
            <a:r>
              <a:rPr lang="el-GR"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G</a:t>
            </a:r>
            <a:r>
              <a:rPr lang="el-GR" sz="1200" kern="1200" dirty="0" smtClean="0">
                <a:solidFill>
                  <a:schemeClr val="tx1"/>
                </a:solidFill>
                <a:effectLst/>
                <a:latin typeface="+mn-lt"/>
                <a:ea typeface="+mn-ea"/>
                <a:cs typeface="+mn-cs"/>
              </a:rPr>
              <a:t>.721, </a:t>
            </a:r>
            <a:r>
              <a:rPr lang="en-US" sz="1200" kern="1200" dirty="0" smtClean="0">
                <a:solidFill>
                  <a:schemeClr val="tx1"/>
                </a:solidFill>
                <a:effectLst/>
                <a:latin typeface="+mn-lt"/>
                <a:ea typeface="+mn-ea"/>
                <a:cs typeface="+mn-cs"/>
              </a:rPr>
              <a:t>RealAudio</a:t>
            </a:r>
            <a:r>
              <a:rPr lang="el-GR"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Windows Media Audio</a:t>
            </a:r>
            <a:r>
              <a:rPr lang="el-GR" sz="1200" kern="1200" dirty="0" smtClean="0">
                <a:solidFill>
                  <a:schemeClr val="tx1"/>
                </a:solidFill>
                <a:effectLst/>
                <a:latin typeface="+mn-lt"/>
                <a:ea typeface="+mn-ea"/>
                <a:cs typeface="+mn-cs"/>
              </a:rPr>
              <a:t>, για το βίντεο και ήχο, αντίστοιχα. </a:t>
            </a:r>
            <a:r>
              <a:rPr lang="en-US" sz="1200" kern="1200" dirty="0" smtClean="0">
                <a:solidFill>
                  <a:schemeClr val="tx1"/>
                </a:solidFill>
                <a:effectLst/>
                <a:latin typeface="+mn-lt"/>
                <a:ea typeface="+mn-ea"/>
                <a:cs typeface="+mn-cs"/>
              </a:rPr>
              <a:t>To</a:t>
            </a:r>
            <a:r>
              <a:rPr lang="el-GR" sz="1200" kern="1200" dirty="0" smtClean="0">
                <a:solidFill>
                  <a:schemeClr val="tx1"/>
                </a:solidFill>
                <a:effectLst/>
                <a:latin typeface="+mn-lt"/>
                <a:ea typeface="+mn-ea"/>
                <a:cs typeface="+mn-cs"/>
              </a:rPr>
              <a:t> λογισμικό αυτό μεταδίδει τις ροές σε ένα συγκεκριμένο εξυπηρετητή μετάδοσης (</a:t>
            </a:r>
            <a:r>
              <a:rPr lang="en-US" sz="1200" kern="1200" dirty="0" smtClean="0">
                <a:solidFill>
                  <a:schemeClr val="tx1"/>
                </a:solidFill>
                <a:effectLst/>
                <a:latin typeface="+mn-lt"/>
                <a:ea typeface="+mn-ea"/>
                <a:cs typeface="+mn-cs"/>
              </a:rPr>
              <a:t>streaming server</a:t>
            </a:r>
            <a:r>
              <a:rPr lang="el-GR" sz="1200" kern="1200" dirty="0" smtClean="0">
                <a:solidFill>
                  <a:schemeClr val="tx1"/>
                </a:solidFill>
                <a:effectLst/>
                <a:latin typeface="+mn-lt"/>
                <a:ea typeface="+mn-ea"/>
                <a:cs typeface="+mn-cs"/>
              </a:rPr>
              <a:t>) (δείτε την Εικόνα 2). </a:t>
            </a:r>
            <a:endParaRPr lang="el-GR" b="1" dirty="0"/>
          </a:p>
        </p:txBody>
      </p:sp>
      <p:sp>
        <p:nvSpPr>
          <p:cNvPr id="4" name="Slide Number Placeholder 3"/>
          <p:cNvSpPr>
            <a:spLocks noGrp="1"/>
          </p:cNvSpPr>
          <p:nvPr>
            <p:ph type="sldNum" sz="quarter" idx="10"/>
          </p:nvPr>
        </p:nvSpPr>
        <p:spPr/>
        <p:txBody>
          <a:bodyPr/>
          <a:lstStyle/>
          <a:p>
            <a:pPr>
              <a:defRPr/>
            </a:pPr>
            <a:fld id="{9213FB35-C205-4F4A-A448-5F8FE2799ED4}" type="slidenum">
              <a:rPr lang="el-GR" smtClean="0"/>
              <a:pPr>
                <a:defRPr/>
              </a:pPr>
              <a:t>27</a:t>
            </a:fld>
            <a:endParaRPr lang="el-GR"/>
          </a:p>
        </p:txBody>
      </p:sp>
    </p:spTree>
    <p:extLst>
      <p:ext uri="{BB962C8B-B14F-4D97-AF65-F5344CB8AC3E}">
        <p14:creationId xmlns:p14="http://schemas.microsoft.com/office/powerpoint/2010/main" val="4922166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l-GR" altLang="en-US" dirty="0" smtClean="0"/>
              <a:t>Επιπλέον, είναι δυνατόν ο τεχνικός της μετάδοσης να επιλέγει πολλαπλούς ρυθμούς κωδικοποίησης και μετάδοσης (</a:t>
            </a:r>
            <a:r>
              <a:rPr lang="el-GR" altLang="en-US" dirty="0" err="1" smtClean="0"/>
              <a:t>multirate</a:t>
            </a:r>
            <a:r>
              <a:rPr lang="el-GR" altLang="en-US" dirty="0" smtClean="0"/>
              <a:t> </a:t>
            </a:r>
            <a:r>
              <a:rPr lang="el-GR" altLang="en-US" dirty="0" err="1" smtClean="0"/>
              <a:t>support</a:t>
            </a:r>
            <a:r>
              <a:rPr lang="el-GR" altLang="en-US" dirty="0" smtClean="0"/>
              <a:t>), π.χ. στα 56 </a:t>
            </a:r>
            <a:r>
              <a:rPr lang="el-GR" altLang="en-US" dirty="0" err="1" smtClean="0"/>
              <a:t>kbps</a:t>
            </a:r>
            <a:r>
              <a:rPr lang="el-GR" altLang="en-US" dirty="0" smtClean="0"/>
              <a:t> και 384 </a:t>
            </a:r>
            <a:r>
              <a:rPr lang="el-GR" altLang="en-US" dirty="0" err="1" smtClean="0"/>
              <a:t>kbps</a:t>
            </a:r>
            <a:r>
              <a:rPr lang="el-GR" altLang="en-US" dirty="0" smtClean="0"/>
              <a:t>, προκειμένου να εξυπηρετούνται διαφορετικές κατηγορίες τελικών χρηστών, ανάλογα με τη ταχύτητα διασύνδεσης τους στο Διαδίκτυο. Το λογισμικό κωδικοποίησης και παραγωγής ροής πρέπει να είναι συμβατό με τον εξυπηρετητή μετάδοσης ροών. Τυπικά λογισμικά είναι ο </a:t>
            </a:r>
            <a:r>
              <a:rPr lang="el-GR" altLang="en-US" dirty="0" err="1" smtClean="0"/>
              <a:t>Real</a:t>
            </a:r>
            <a:r>
              <a:rPr lang="el-GR" altLang="en-US" dirty="0" smtClean="0"/>
              <a:t> </a:t>
            </a:r>
            <a:r>
              <a:rPr lang="el-GR" altLang="en-US" dirty="0" err="1" smtClean="0"/>
              <a:t>Producer</a:t>
            </a:r>
            <a:r>
              <a:rPr lang="el-GR" altLang="en-US" dirty="0" smtClean="0"/>
              <a:t>, ο </a:t>
            </a:r>
            <a:r>
              <a:rPr lang="el-GR" altLang="en-US" dirty="0" err="1" smtClean="0"/>
              <a:t>Window</a:t>
            </a:r>
            <a:r>
              <a:rPr lang="el-GR" altLang="en-US" dirty="0" smtClean="0"/>
              <a:t> </a:t>
            </a:r>
            <a:r>
              <a:rPr lang="el-GR" altLang="en-US" dirty="0" err="1" smtClean="0"/>
              <a:t>Media</a:t>
            </a:r>
            <a:r>
              <a:rPr lang="el-GR" altLang="en-US" dirty="0" smtClean="0"/>
              <a:t> </a:t>
            </a:r>
            <a:r>
              <a:rPr lang="el-GR" altLang="en-US" dirty="0" err="1" smtClean="0"/>
              <a:t>Encoder</a:t>
            </a:r>
            <a:r>
              <a:rPr lang="el-GR" altLang="en-US" dirty="0" smtClean="0"/>
              <a:t>, o </a:t>
            </a:r>
            <a:r>
              <a:rPr lang="el-GR" altLang="en-US" dirty="0" err="1" smtClean="0"/>
              <a:t>QuickTime</a:t>
            </a:r>
            <a:r>
              <a:rPr lang="el-GR" altLang="en-US" dirty="0" smtClean="0"/>
              <a:t> </a:t>
            </a:r>
            <a:r>
              <a:rPr lang="el-GR" altLang="en-US" dirty="0" err="1" smtClean="0"/>
              <a:t>Broadcaster</a:t>
            </a:r>
            <a:r>
              <a:rPr lang="el-GR" altLang="en-US" dirty="0" smtClean="0"/>
              <a:t>. </a:t>
            </a:r>
          </a:p>
          <a:p>
            <a:endParaRPr lang="el-GR" dirty="0"/>
          </a:p>
        </p:txBody>
      </p:sp>
      <p:sp>
        <p:nvSpPr>
          <p:cNvPr id="4" name="Slide Number Placeholder 3"/>
          <p:cNvSpPr>
            <a:spLocks noGrp="1"/>
          </p:cNvSpPr>
          <p:nvPr>
            <p:ph type="sldNum" sz="quarter" idx="10"/>
          </p:nvPr>
        </p:nvSpPr>
        <p:spPr/>
        <p:txBody>
          <a:bodyPr/>
          <a:lstStyle/>
          <a:p>
            <a:pPr>
              <a:defRPr/>
            </a:pPr>
            <a:fld id="{9213FB35-C205-4F4A-A448-5F8FE2799ED4}" type="slidenum">
              <a:rPr lang="el-GR" smtClean="0"/>
              <a:pPr>
                <a:defRPr/>
              </a:pPr>
              <a:t>28</a:t>
            </a:fld>
            <a:endParaRPr lang="el-GR"/>
          </a:p>
        </p:txBody>
      </p:sp>
    </p:spTree>
    <p:extLst>
      <p:ext uri="{BB962C8B-B14F-4D97-AF65-F5344CB8AC3E}">
        <p14:creationId xmlns:p14="http://schemas.microsoft.com/office/powerpoint/2010/main" val="4922166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ltLang="en-US" dirty="0" smtClean="0"/>
              <a:t>Όσο αφορά στο σύστημα εξυπηρετητή μετάδοσης ροών, το σύστημα αυτό αποτελείται από ένα υπολογιστικό σύστημα τύπου εξυπηρετητή (</a:t>
            </a:r>
            <a:r>
              <a:rPr lang="el-GR" altLang="en-US" dirty="0" err="1" smtClean="0"/>
              <a:t>server</a:t>
            </a:r>
            <a:r>
              <a:rPr lang="el-GR" altLang="en-US" dirty="0" smtClean="0"/>
              <a:t>) και ένα λογισμικό μετάδοσης ροών το οποίο αναλαμβάνει την αναμετάδοση των εισερχόμενων ροών προς τους τελικούς χρήστες. Όπως φαίνεται στη διαφάνεια, δέχεται από το σύστημα παραγωγής ροής τις ροές βίντεο και ήχου τις οποίες </a:t>
            </a:r>
            <a:r>
              <a:rPr lang="el-GR" altLang="en-US" dirty="0" err="1" smtClean="0"/>
              <a:t>κλωνοποιεί</a:t>
            </a:r>
            <a:r>
              <a:rPr lang="el-GR" altLang="en-US" dirty="0" smtClean="0"/>
              <a:t> και αποστέλλει σε κάθε τελικό χρήστη χρησιμοποιώντας τα πρωτόκολλα TCP ή UDP.</a:t>
            </a:r>
          </a:p>
          <a:p>
            <a:endParaRPr lang="el-GR" altLang="en-US" dirty="0" smtClean="0"/>
          </a:p>
          <a:p>
            <a:r>
              <a:rPr lang="el-GR" altLang="en-US" dirty="0" smtClean="0"/>
              <a:t> Επιπλέον, ανάλογα με το τύπο του εξυπηρετητή, μπορεί να αναγνωρίζει την ταχύτητα της δικτυακής διασύνδεσης του κάθε χρήστη και αποστέλλει τη ροή βίντεο που αντιστοιχεί σε αυτήν, π.χ. 56 </a:t>
            </a:r>
            <a:r>
              <a:rPr lang="en-US" altLang="en-US" dirty="0" smtClean="0"/>
              <a:t>kbps</a:t>
            </a:r>
            <a:r>
              <a:rPr lang="el-GR" altLang="en-US" dirty="0" smtClean="0"/>
              <a:t> σε χρήστες με </a:t>
            </a:r>
            <a:r>
              <a:rPr lang="en-US" altLang="en-US" dirty="0" smtClean="0"/>
              <a:t>ISDN</a:t>
            </a:r>
            <a:r>
              <a:rPr lang="el-GR" altLang="en-US" dirty="0" smtClean="0"/>
              <a:t> </a:t>
            </a:r>
            <a:r>
              <a:rPr lang="en-US" altLang="en-US" dirty="0" smtClean="0"/>
              <a:t>modem</a:t>
            </a:r>
            <a:r>
              <a:rPr lang="el-GR" altLang="en-US" dirty="0" smtClean="0"/>
              <a:t> και 384 </a:t>
            </a:r>
            <a:r>
              <a:rPr lang="en-US" altLang="en-US" dirty="0" smtClean="0"/>
              <a:t>kbps</a:t>
            </a:r>
            <a:r>
              <a:rPr lang="el-GR" altLang="en-US" dirty="0" smtClean="0"/>
              <a:t> σε χρήστες με </a:t>
            </a:r>
            <a:r>
              <a:rPr lang="en-US" altLang="en-US" dirty="0" smtClean="0"/>
              <a:t>ADSL</a:t>
            </a:r>
            <a:r>
              <a:rPr lang="el-GR" altLang="en-US" dirty="0" smtClean="0"/>
              <a:t> </a:t>
            </a:r>
            <a:r>
              <a:rPr lang="en-US" altLang="en-US" dirty="0" smtClean="0"/>
              <a:t>modem</a:t>
            </a:r>
            <a:r>
              <a:rPr lang="el-GR" altLang="en-US" dirty="0" smtClean="0"/>
              <a:t>. </a:t>
            </a:r>
          </a:p>
          <a:p>
            <a:endParaRPr lang="el-GR" altLang="en-US" dirty="0" smtClean="0"/>
          </a:p>
          <a:p>
            <a:r>
              <a:rPr lang="el-GR" sz="1200" kern="1200" dirty="0" smtClean="0">
                <a:solidFill>
                  <a:schemeClr val="tx1"/>
                </a:solidFill>
                <a:effectLst/>
                <a:latin typeface="+mn-lt"/>
                <a:ea typeface="+mn-ea"/>
                <a:cs typeface="+mn-cs"/>
              </a:rPr>
              <a:t>Τυπικά λογισμικά είναι </a:t>
            </a:r>
            <a:r>
              <a:rPr lang="en-US" sz="1200" kern="1200" dirty="0" smtClean="0">
                <a:solidFill>
                  <a:schemeClr val="tx1"/>
                </a:solidFill>
                <a:effectLst/>
                <a:latin typeface="+mn-lt"/>
                <a:ea typeface="+mn-ea"/>
                <a:cs typeface="+mn-cs"/>
              </a:rPr>
              <a:t>o Flash Streaming Server</a:t>
            </a:r>
            <a:r>
              <a:rPr lang="el-GR" sz="1200" kern="1200" dirty="0" smtClean="0">
                <a:solidFill>
                  <a:schemeClr val="tx1"/>
                </a:solidFill>
                <a:effectLst/>
                <a:latin typeface="+mn-lt"/>
                <a:ea typeface="+mn-ea"/>
                <a:cs typeface="+mn-cs"/>
              </a:rPr>
              <a:t> της εταιρείας </a:t>
            </a:r>
            <a:r>
              <a:rPr lang="en-US" sz="1200" kern="1200" dirty="0" smtClean="0">
                <a:solidFill>
                  <a:schemeClr val="tx1"/>
                </a:solidFill>
                <a:effectLst/>
                <a:latin typeface="+mn-lt"/>
                <a:ea typeface="+mn-ea"/>
                <a:cs typeface="+mn-cs"/>
              </a:rPr>
              <a:t>Adobe</a:t>
            </a:r>
            <a:r>
              <a:rPr lang="el-GR" sz="1200" kern="1200" dirty="0" smtClean="0">
                <a:solidFill>
                  <a:schemeClr val="tx1"/>
                </a:solidFill>
                <a:effectLst/>
                <a:latin typeface="+mn-lt"/>
                <a:ea typeface="+mn-ea"/>
                <a:cs typeface="+mn-cs"/>
              </a:rPr>
              <a:t>, ο </a:t>
            </a:r>
            <a:r>
              <a:rPr lang="en-US" sz="1200" kern="1200" dirty="0" err="1" smtClean="0">
                <a:solidFill>
                  <a:schemeClr val="tx1"/>
                </a:solidFill>
                <a:effectLst/>
                <a:latin typeface="+mn-lt"/>
                <a:ea typeface="+mn-ea"/>
                <a:cs typeface="+mn-cs"/>
              </a:rPr>
              <a:t>Wowza</a:t>
            </a:r>
            <a:r>
              <a:rPr lang="en-US" sz="1200" kern="1200" dirty="0" smtClean="0">
                <a:solidFill>
                  <a:schemeClr val="tx1"/>
                </a:solidFill>
                <a:effectLst/>
                <a:latin typeface="+mn-lt"/>
                <a:ea typeface="+mn-ea"/>
                <a:cs typeface="+mn-cs"/>
              </a:rPr>
              <a:t> Media Server </a:t>
            </a:r>
            <a:r>
              <a:rPr lang="el-GR" sz="1200" kern="1200" dirty="0" smtClean="0">
                <a:solidFill>
                  <a:schemeClr val="tx1"/>
                </a:solidFill>
                <a:effectLst/>
                <a:latin typeface="+mn-lt"/>
                <a:ea typeface="+mn-ea"/>
                <a:cs typeface="+mn-cs"/>
              </a:rPr>
              <a:t>της </a:t>
            </a:r>
            <a:r>
              <a:rPr lang="en-US" sz="1200" kern="1200" dirty="0" err="1" smtClean="0">
                <a:solidFill>
                  <a:schemeClr val="tx1"/>
                </a:solidFill>
                <a:effectLst/>
                <a:latin typeface="+mn-lt"/>
                <a:ea typeface="+mn-ea"/>
                <a:cs typeface="+mn-cs"/>
              </a:rPr>
              <a:t>Wowza</a:t>
            </a:r>
            <a:r>
              <a:rPr lang="en-US" sz="1200" kern="1200" dirty="0" smtClean="0">
                <a:solidFill>
                  <a:schemeClr val="tx1"/>
                </a:solidFill>
                <a:effectLst/>
                <a:latin typeface="+mn-lt"/>
                <a:ea typeface="+mn-ea"/>
                <a:cs typeface="+mn-cs"/>
              </a:rPr>
              <a:t> Media</a:t>
            </a:r>
            <a:r>
              <a:rPr lang="el-GR"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 </a:t>
            </a:r>
            <a:r>
              <a:rPr lang="el-GR" sz="1200" kern="1200" dirty="0" smtClean="0">
                <a:solidFill>
                  <a:schemeClr val="tx1"/>
                </a:solidFill>
                <a:effectLst/>
                <a:latin typeface="+mn-lt"/>
                <a:ea typeface="+mn-ea"/>
                <a:cs typeface="+mn-cs"/>
              </a:rPr>
              <a:t>ανοικτού κώδικα </a:t>
            </a:r>
            <a:r>
              <a:rPr lang="en-US" sz="1200" kern="1200" dirty="0" smtClean="0">
                <a:solidFill>
                  <a:schemeClr val="tx1"/>
                </a:solidFill>
                <a:effectLst/>
                <a:latin typeface="+mn-lt"/>
                <a:ea typeface="+mn-ea"/>
                <a:cs typeface="+mn-cs"/>
              </a:rPr>
              <a:t>RED</a:t>
            </a:r>
            <a:r>
              <a:rPr lang="el-GR" sz="1200" kern="1200" dirty="0" smtClean="0">
                <a:solidFill>
                  <a:schemeClr val="tx1"/>
                </a:solidFill>
                <a:effectLst/>
                <a:latin typeface="+mn-lt"/>
                <a:ea typeface="+mn-ea"/>
                <a:cs typeface="+mn-cs"/>
              </a:rPr>
              <a:t>5, </a:t>
            </a:r>
            <a:r>
              <a:rPr lang="en-US" sz="1200" kern="1200" dirty="0" smtClean="0">
                <a:solidFill>
                  <a:schemeClr val="tx1"/>
                </a:solidFill>
                <a:effectLst/>
                <a:latin typeface="+mn-lt"/>
                <a:ea typeface="+mn-ea"/>
                <a:cs typeface="+mn-cs"/>
              </a:rPr>
              <a:t>o Windows Media Server</a:t>
            </a:r>
            <a:r>
              <a:rPr lang="el-GR" sz="1200" kern="1200" dirty="0" smtClean="0">
                <a:solidFill>
                  <a:schemeClr val="tx1"/>
                </a:solidFill>
                <a:effectLst/>
                <a:latin typeface="+mn-lt"/>
                <a:ea typeface="+mn-ea"/>
                <a:cs typeface="+mn-cs"/>
              </a:rPr>
              <a:t> της εταιρείας </a:t>
            </a:r>
            <a:r>
              <a:rPr lang="en-US" sz="1200" kern="1200" dirty="0" smtClean="0">
                <a:solidFill>
                  <a:schemeClr val="tx1"/>
                </a:solidFill>
                <a:effectLst/>
                <a:latin typeface="+mn-lt"/>
                <a:ea typeface="+mn-ea"/>
                <a:cs typeface="+mn-cs"/>
              </a:rPr>
              <a:t>Microsoft</a:t>
            </a:r>
            <a:r>
              <a:rPr lang="el-GR" sz="1200" kern="1200" dirty="0" smtClean="0">
                <a:solidFill>
                  <a:schemeClr val="tx1"/>
                </a:solidFill>
                <a:effectLst/>
                <a:latin typeface="+mn-lt"/>
                <a:ea typeface="+mn-ea"/>
                <a:cs typeface="+mn-cs"/>
              </a:rPr>
              <a:t> ενώ παλαιότερα ήταν επίσης δημοφιλής ο </a:t>
            </a:r>
            <a:r>
              <a:rPr lang="en-US" sz="1200" kern="1200" dirty="0" smtClean="0">
                <a:solidFill>
                  <a:schemeClr val="tx1"/>
                </a:solidFill>
                <a:effectLst/>
                <a:latin typeface="+mn-lt"/>
                <a:ea typeface="+mn-ea"/>
                <a:cs typeface="+mn-cs"/>
              </a:rPr>
              <a:t>Helix Server</a:t>
            </a:r>
            <a:r>
              <a:rPr lang="el-GR" sz="1200" kern="1200" dirty="0" smtClean="0">
                <a:solidFill>
                  <a:schemeClr val="tx1"/>
                </a:solidFill>
                <a:effectLst/>
                <a:latin typeface="+mn-lt"/>
                <a:ea typeface="+mn-ea"/>
                <a:cs typeface="+mn-cs"/>
              </a:rPr>
              <a:t> της εταιρείας </a:t>
            </a:r>
            <a:r>
              <a:rPr lang="en-US" sz="1200" kern="1200" dirty="0" err="1" smtClean="0">
                <a:solidFill>
                  <a:schemeClr val="tx1"/>
                </a:solidFill>
                <a:effectLst/>
                <a:latin typeface="+mn-lt"/>
                <a:ea typeface="+mn-ea"/>
                <a:cs typeface="+mn-cs"/>
              </a:rPr>
              <a:t>RealNetworks</a:t>
            </a:r>
            <a:r>
              <a:rPr lang="el-GR" sz="1200" kern="1200" dirty="0" smtClean="0">
                <a:solidFill>
                  <a:schemeClr val="tx1"/>
                </a:solidFill>
                <a:effectLst/>
                <a:latin typeface="+mn-lt"/>
                <a:ea typeface="+mn-ea"/>
                <a:cs typeface="+mn-cs"/>
              </a:rPr>
              <a:t> και ο </a:t>
            </a:r>
            <a:r>
              <a:rPr lang="en-US" sz="1200" kern="1200" dirty="0" smtClean="0">
                <a:solidFill>
                  <a:schemeClr val="tx1"/>
                </a:solidFill>
                <a:effectLst/>
                <a:latin typeface="+mn-lt"/>
                <a:ea typeface="+mn-ea"/>
                <a:cs typeface="+mn-cs"/>
              </a:rPr>
              <a:t>QuickTime</a:t>
            </a:r>
            <a:r>
              <a:rPr lang="el-GR" sz="1200" kern="1200" dirty="0" smtClean="0">
                <a:solidFill>
                  <a:schemeClr val="tx1"/>
                </a:solidFill>
                <a:effectLst/>
                <a:latin typeface="+mn-lt"/>
                <a:ea typeface="+mn-ea"/>
                <a:cs typeface="+mn-cs"/>
              </a:rPr>
              <a:t> / </a:t>
            </a:r>
            <a:r>
              <a:rPr lang="en-US" sz="1200" kern="1200" dirty="0" smtClean="0">
                <a:solidFill>
                  <a:schemeClr val="tx1"/>
                </a:solidFill>
                <a:effectLst/>
                <a:latin typeface="+mn-lt"/>
                <a:ea typeface="+mn-ea"/>
                <a:cs typeface="+mn-cs"/>
              </a:rPr>
              <a:t>Darwin Streaming Server</a:t>
            </a:r>
            <a:r>
              <a:rPr lang="el-GR" sz="1200" kern="1200" dirty="0" smtClean="0">
                <a:solidFill>
                  <a:schemeClr val="tx1"/>
                </a:solidFill>
                <a:effectLst/>
                <a:latin typeface="+mn-lt"/>
                <a:ea typeface="+mn-ea"/>
                <a:cs typeface="+mn-cs"/>
              </a:rPr>
              <a:t> της εταιρείας </a:t>
            </a:r>
            <a:r>
              <a:rPr lang="en-US" sz="1200" kern="1200" dirty="0" smtClean="0">
                <a:solidFill>
                  <a:schemeClr val="tx1"/>
                </a:solidFill>
                <a:effectLst/>
                <a:latin typeface="+mn-lt"/>
                <a:ea typeface="+mn-ea"/>
                <a:cs typeface="+mn-cs"/>
              </a:rPr>
              <a:t>Apple</a:t>
            </a:r>
            <a:r>
              <a:rPr lang="el-GR" sz="1200" kern="1200" dirty="0" smtClean="0">
                <a:solidFill>
                  <a:schemeClr val="tx1"/>
                </a:solidFill>
                <a:effectLst/>
                <a:latin typeface="+mn-lt"/>
                <a:ea typeface="+mn-ea"/>
                <a:cs typeface="+mn-cs"/>
              </a:rPr>
              <a:t>. </a:t>
            </a:r>
            <a:endParaRPr lang="el-GR" dirty="0"/>
          </a:p>
        </p:txBody>
      </p:sp>
      <p:sp>
        <p:nvSpPr>
          <p:cNvPr id="4" name="Slide Number Placeholder 3"/>
          <p:cNvSpPr>
            <a:spLocks noGrp="1"/>
          </p:cNvSpPr>
          <p:nvPr>
            <p:ph type="sldNum" sz="quarter" idx="10"/>
          </p:nvPr>
        </p:nvSpPr>
        <p:spPr/>
        <p:txBody>
          <a:bodyPr/>
          <a:lstStyle/>
          <a:p>
            <a:pPr>
              <a:defRPr/>
            </a:pPr>
            <a:fld id="{9213FB35-C205-4F4A-A448-5F8FE2799ED4}" type="slidenum">
              <a:rPr lang="el-GR" smtClean="0"/>
              <a:pPr>
                <a:defRPr/>
              </a:pPr>
              <a:t>29</a:t>
            </a:fld>
            <a:endParaRPr lang="el-GR"/>
          </a:p>
        </p:txBody>
      </p:sp>
    </p:spTree>
    <p:extLst>
      <p:ext uri="{BB962C8B-B14F-4D97-AF65-F5344CB8AC3E}">
        <p14:creationId xmlns:p14="http://schemas.microsoft.com/office/powerpoint/2010/main" val="492216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34819"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27652" name="Θέση αριθμού διαφάνειας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7F9BCDB-1621-4206-BC12-A6AC264810D2}" type="slidenum">
              <a:rPr lang="el-GR" smtClean="0"/>
              <a:pPr fontAlgn="base">
                <a:spcBef>
                  <a:spcPct val="0"/>
                </a:spcBef>
                <a:spcAft>
                  <a:spcPct val="0"/>
                </a:spcAft>
                <a:defRPr/>
              </a:pPr>
              <a:t>3</a:t>
            </a:fld>
            <a:endParaRPr lang="el-GR" smtClean="0"/>
          </a:p>
        </p:txBody>
      </p:sp>
    </p:spTree>
    <p:extLst>
      <p:ext uri="{BB962C8B-B14F-4D97-AF65-F5344CB8AC3E}">
        <p14:creationId xmlns:p14="http://schemas.microsoft.com/office/powerpoint/2010/main" val="1070545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ltLang="en-US" dirty="0" smtClean="0"/>
              <a:t>Όσο αφορά στο λογισμικό αναπαραγωγής ροών , αυτό αποτελεί </a:t>
            </a:r>
            <a:r>
              <a:rPr lang="el-GR" sz="1200" kern="1200" dirty="0" smtClean="0">
                <a:solidFill>
                  <a:schemeClr val="tx1"/>
                </a:solidFill>
                <a:effectLst/>
                <a:latin typeface="+mn-lt"/>
                <a:ea typeface="+mn-ea"/>
                <a:cs typeface="+mn-cs"/>
              </a:rPr>
              <a:t>που εγκαθιστά ο τελικός χρήστης στον Η/Υ του είτε ως </a:t>
            </a:r>
            <a:r>
              <a:rPr lang="en-US" sz="1200" kern="1200" dirty="0" smtClean="0">
                <a:solidFill>
                  <a:schemeClr val="tx1"/>
                </a:solidFill>
                <a:effectLst/>
                <a:latin typeface="+mn-lt"/>
                <a:ea typeface="+mn-ea"/>
                <a:cs typeface="+mn-cs"/>
              </a:rPr>
              <a:t>plugin</a:t>
            </a:r>
            <a:r>
              <a:rPr lang="el-GR" sz="1200" kern="1200" dirty="0" smtClean="0">
                <a:solidFill>
                  <a:schemeClr val="tx1"/>
                </a:solidFill>
                <a:effectLst/>
                <a:latin typeface="+mn-lt"/>
                <a:ea typeface="+mn-ea"/>
                <a:cs typeface="+mn-cs"/>
              </a:rPr>
              <a:t> στο </a:t>
            </a:r>
            <a:r>
              <a:rPr lang="en-US" sz="1200" kern="1200" dirty="0" smtClean="0">
                <a:solidFill>
                  <a:schemeClr val="tx1"/>
                </a:solidFill>
                <a:effectLst/>
                <a:latin typeface="+mn-lt"/>
                <a:ea typeface="+mn-ea"/>
                <a:cs typeface="+mn-cs"/>
              </a:rPr>
              <a:t>browser</a:t>
            </a:r>
            <a:r>
              <a:rPr lang="el-GR" sz="1200" kern="1200" dirty="0" smtClean="0">
                <a:solidFill>
                  <a:schemeClr val="tx1"/>
                </a:solidFill>
                <a:effectLst/>
                <a:latin typeface="+mn-lt"/>
                <a:ea typeface="+mn-ea"/>
                <a:cs typeface="+mn-cs"/>
              </a:rPr>
              <a:t> είτε ως αυτόνομο λογισμικό.</a:t>
            </a:r>
          </a:p>
          <a:p>
            <a:r>
              <a:rPr lang="el-GR" sz="1200" kern="1200" dirty="0" smtClean="0">
                <a:solidFill>
                  <a:schemeClr val="tx1"/>
                </a:solidFill>
                <a:effectLst/>
                <a:latin typeface="+mn-lt"/>
                <a:ea typeface="+mn-ea"/>
                <a:cs typeface="+mn-cs"/>
              </a:rPr>
              <a:t> Στην περίπτωση που είναι εγκατεστημένο ως </a:t>
            </a:r>
            <a:r>
              <a:rPr lang="en-US" sz="1200" kern="1200" dirty="0" smtClean="0">
                <a:solidFill>
                  <a:schemeClr val="tx1"/>
                </a:solidFill>
                <a:effectLst/>
                <a:latin typeface="+mn-lt"/>
                <a:ea typeface="+mn-ea"/>
                <a:cs typeface="+mn-cs"/>
              </a:rPr>
              <a:t>plugin </a:t>
            </a:r>
            <a:r>
              <a:rPr lang="el-GR" sz="1200" kern="1200" dirty="0" smtClean="0">
                <a:solidFill>
                  <a:schemeClr val="tx1"/>
                </a:solidFill>
                <a:effectLst/>
                <a:latin typeface="+mn-lt"/>
                <a:ea typeface="+mn-ea"/>
                <a:cs typeface="+mn-cs"/>
              </a:rPr>
              <a:t>τότε η εμφάνιση του </a:t>
            </a:r>
            <a:r>
              <a:rPr lang="en-US" sz="1200" kern="1200" dirty="0" smtClean="0">
                <a:solidFill>
                  <a:schemeClr val="tx1"/>
                </a:solidFill>
                <a:effectLst/>
                <a:latin typeface="+mn-lt"/>
                <a:ea typeface="+mn-ea"/>
                <a:cs typeface="+mn-cs"/>
              </a:rPr>
              <a:t>player </a:t>
            </a:r>
            <a:r>
              <a:rPr lang="el-GR" sz="1200" kern="1200" dirty="0" smtClean="0">
                <a:solidFill>
                  <a:schemeClr val="tx1"/>
                </a:solidFill>
                <a:effectLst/>
                <a:latin typeface="+mn-lt"/>
                <a:ea typeface="+mn-ea"/>
                <a:cs typeface="+mn-cs"/>
              </a:rPr>
              <a:t>είναι αυτόματη στο </a:t>
            </a:r>
            <a:r>
              <a:rPr lang="en-US" sz="1200" kern="1200" dirty="0" smtClean="0">
                <a:solidFill>
                  <a:schemeClr val="tx1"/>
                </a:solidFill>
                <a:effectLst/>
                <a:latin typeface="+mn-lt"/>
                <a:ea typeface="+mn-ea"/>
                <a:cs typeface="+mn-cs"/>
              </a:rPr>
              <a:t>browser </a:t>
            </a:r>
            <a:r>
              <a:rPr lang="el-GR" sz="1200" kern="1200" dirty="0" smtClean="0">
                <a:solidFill>
                  <a:schemeClr val="tx1"/>
                </a:solidFill>
                <a:effectLst/>
                <a:latin typeface="+mn-lt"/>
                <a:ea typeface="+mn-ea"/>
                <a:cs typeface="+mn-cs"/>
              </a:rPr>
              <a:t>και ακολουθεί την επιλογή του συνδέσμου από το χρήστη. Χαρακτηριστικά λογισμικά είναι ο </a:t>
            </a:r>
            <a:r>
              <a:rPr lang="en-US" sz="1200" kern="1200" dirty="0" err="1" smtClean="0">
                <a:solidFill>
                  <a:schemeClr val="tx1"/>
                </a:solidFill>
                <a:effectLst/>
                <a:latin typeface="+mn-lt"/>
                <a:ea typeface="+mn-ea"/>
                <a:cs typeface="+mn-cs"/>
              </a:rPr>
              <a:t>flowplayer</a:t>
            </a:r>
            <a:r>
              <a:rPr lang="en-US" sz="1200" kern="1200" dirty="0" smtClean="0">
                <a:solidFill>
                  <a:schemeClr val="tx1"/>
                </a:solidFill>
                <a:effectLst/>
                <a:latin typeface="+mn-lt"/>
                <a:ea typeface="+mn-ea"/>
                <a:cs typeface="+mn-cs"/>
              </a:rPr>
              <a:t> </a:t>
            </a:r>
            <a:r>
              <a:rPr lang="el-GR" sz="1200" kern="1200" dirty="0" smtClean="0">
                <a:solidFill>
                  <a:schemeClr val="tx1"/>
                </a:solidFill>
                <a:effectLst/>
                <a:latin typeface="+mn-lt"/>
                <a:ea typeface="+mn-ea"/>
                <a:cs typeface="+mn-cs"/>
              </a:rPr>
              <a:t>και ο </a:t>
            </a:r>
            <a:r>
              <a:rPr lang="en-US" sz="1200" kern="1200" dirty="0" err="1" smtClean="0">
                <a:solidFill>
                  <a:schemeClr val="tx1"/>
                </a:solidFill>
                <a:effectLst/>
                <a:latin typeface="+mn-lt"/>
                <a:ea typeface="+mn-ea"/>
                <a:cs typeface="+mn-cs"/>
              </a:rPr>
              <a:t>jw</a:t>
            </a:r>
            <a:r>
              <a:rPr lang="en-US" sz="1200" kern="1200" dirty="0" smtClean="0">
                <a:solidFill>
                  <a:schemeClr val="tx1"/>
                </a:solidFill>
                <a:effectLst/>
                <a:latin typeface="+mn-lt"/>
                <a:ea typeface="+mn-ea"/>
                <a:cs typeface="+mn-cs"/>
              </a:rPr>
              <a:t> player </a:t>
            </a:r>
            <a:r>
              <a:rPr lang="el-GR" sz="1200" kern="1200" dirty="0" smtClean="0">
                <a:solidFill>
                  <a:schemeClr val="tx1"/>
                </a:solidFill>
                <a:effectLst/>
                <a:latin typeface="+mn-lt"/>
                <a:ea typeface="+mn-ea"/>
                <a:cs typeface="+mn-cs"/>
              </a:rPr>
              <a:t>που βασίζονται στο </a:t>
            </a:r>
            <a:r>
              <a:rPr lang="en-US" sz="1200" kern="1200" dirty="0" smtClean="0">
                <a:solidFill>
                  <a:schemeClr val="tx1"/>
                </a:solidFill>
                <a:effectLst/>
                <a:latin typeface="+mn-lt"/>
                <a:ea typeface="+mn-ea"/>
                <a:cs typeface="+mn-cs"/>
              </a:rPr>
              <a:t>flash player</a:t>
            </a:r>
            <a:r>
              <a:rPr lang="el-GR" sz="1200" kern="1200" dirty="0" smtClean="0">
                <a:solidFill>
                  <a:schemeClr val="tx1"/>
                </a:solidFill>
                <a:effectLst/>
                <a:latin typeface="+mn-lt"/>
                <a:ea typeface="+mn-ea"/>
                <a:cs typeface="+mn-cs"/>
              </a:rPr>
              <a:t>, ενώ η τάση είναι η αξιοποίηση των αντίστοιχων δυνατοτήτων της </a:t>
            </a:r>
            <a:r>
              <a:rPr lang="en-US" sz="1200" kern="1200" dirty="0" smtClean="0">
                <a:solidFill>
                  <a:schemeClr val="tx1"/>
                </a:solidFill>
                <a:effectLst/>
                <a:latin typeface="+mn-lt"/>
                <a:ea typeface="+mn-ea"/>
                <a:cs typeface="+mn-cs"/>
              </a:rPr>
              <a:t>HTML</a:t>
            </a:r>
            <a:r>
              <a:rPr lang="el-GR" sz="1200" kern="1200" dirty="0" smtClean="0">
                <a:solidFill>
                  <a:schemeClr val="tx1"/>
                </a:solidFill>
                <a:effectLst/>
                <a:latin typeface="+mn-lt"/>
                <a:ea typeface="+mn-ea"/>
                <a:cs typeface="+mn-cs"/>
              </a:rPr>
              <a:t>5.</a:t>
            </a:r>
          </a:p>
          <a:p>
            <a:r>
              <a:rPr lang="el-GR" sz="1200" kern="1200" dirty="0" smtClean="0">
                <a:solidFill>
                  <a:schemeClr val="tx1"/>
                </a:solidFill>
                <a:effectLst/>
                <a:latin typeface="+mn-lt"/>
                <a:ea typeface="+mn-ea"/>
                <a:cs typeface="+mn-cs"/>
              </a:rPr>
              <a:t>Στην περίπτωση του αυτόνομου λογισμικού, προκειμένου να παρακολουθήσει ένας τελικός χρήστης μία ζωντανή μετάδοση πρέπει να ανοίξει το λογισμικό αναπαραγωγής (</a:t>
            </a:r>
            <a:r>
              <a:rPr lang="en-US" sz="1200" kern="1200" dirty="0" smtClean="0">
                <a:solidFill>
                  <a:schemeClr val="tx1"/>
                </a:solidFill>
                <a:effectLst/>
                <a:latin typeface="+mn-lt"/>
                <a:ea typeface="+mn-ea"/>
                <a:cs typeface="+mn-cs"/>
              </a:rPr>
              <a:t>player</a:t>
            </a:r>
            <a:r>
              <a:rPr lang="el-GR" sz="1200" kern="1200" dirty="0" smtClean="0">
                <a:solidFill>
                  <a:schemeClr val="tx1"/>
                </a:solidFill>
                <a:effectLst/>
                <a:latin typeface="+mn-lt"/>
                <a:ea typeface="+mn-ea"/>
                <a:cs typeface="+mn-cs"/>
              </a:rPr>
              <a:t>). Κάθε λογισμικό αναπαραγωγής έχει μία επιλογή “</a:t>
            </a:r>
            <a:r>
              <a:rPr lang="en-US" sz="1200" kern="1200" dirty="0" smtClean="0">
                <a:solidFill>
                  <a:schemeClr val="tx1"/>
                </a:solidFill>
                <a:effectLst/>
                <a:latin typeface="+mn-lt"/>
                <a:ea typeface="+mn-ea"/>
                <a:cs typeface="+mn-cs"/>
              </a:rPr>
              <a:t>Open URL</a:t>
            </a:r>
            <a:r>
              <a:rPr lang="el-GR"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a:t>
            </a:r>
            <a:r>
              <a:rPr lang="el-GR" sz="1200" kern="1200" dirty="0" smtClean="0">
                <a:solidFill>
                  <a:schemeClr val="tx1"/>
                </a:solidFill>
                <a:effectLst/>
                <a:latin typeface="+mn-lt"/>
                <a:ea typeface="+mn-ea"/>
                <a:cs typeface="+mn-cs"/>
              </a:rPr>
              <a:t> χρήστης πρέπει να θέσει σε αυτό το σημείο το </a:t>
            </a:r>
            <a:r>
              <a:rPr lang="en-US" sz="1200" kern="1200" dirty="0" smtClean="0">
                <a:solidFill>
                  <a:schemeClr val="tx1"/>
                </a:solidFill>
                <a:effectLst/>
                <a:latin typeface="+mn-lt"/>
                <a:ea typeface="+mn-ea"/>
                <a:cs typeface="+mn-cs"/>
              </a:rPr>
              <a:t>URL</a:t>
            </a:r>
            <a:r>
              <a:rPr lang="el-GR" sz="1200" kern="1200" dirty="0" smtClean="0">
                <a:solidFill>
                  <a:schemeClr val="tx1"/>
                </a:solidFill>
                <a:effectLst/>
                <a:latin typeface="+mn-lt"/>
                <a:ea typeface="+mn-ea"/>
                <a:cs typeface="+mn-cs"/>
              </a:rPr>
              <a:t> που αντιστοιχεί στην μετάδοση. Στη συνέχεια, το λογισμικό αναπαραγωγής θα επικοινωνήσει με το εξυπηρετητή ροής που αναφέρεται στο </a:t>
            </a:r>
            <a:r>
              <a:rPr lang="en-US" sz="1200" kern="1200" dirty="0" smtClean="0">
                <a:solidFill>
                  <a:schemeClr val="tx1"/>
                </a:solidFill>
                <a:effectLst/>
                <a:latin typeface="+mn-lt"/>
                <a:ea typeface="+mn-ea"/>
                <a:cs typeface="+mn-cs"/>
              </a:rPr>
              <a:t>URL</a:t>
            </a:r>
            <a:r>
              <a:rPr lang="el-GR" sz="1200" kern="1200" dirty="0" smtClean="0">
                <a:solidFill>
                  <a:schemeClr val="tx1"/>
                </a:solidFill>
                <a:effectLst/>
                <a:latin typeface="+mn-lt"/>
                <a:ea typeface="+mn-ea"/>
                <a:cs typeface="+mn-cs"/>
              </a:rPr>
              <a:t>, στη συγκεκριμένη θύρα χρησιμοποιώντας το συγκεκριμένο πρωτόκολλο και θα αιτηθεί το συγκεκριμένο περιεχόμενο  (δείτε την Εικόνα 2). Τυπικά λογισμικά αναπαραγωγής </a:t>
            </a:r>
            <a:r>
              <a:rPr lang="el-GR" sz="1200" kern="1200" dirty="0" err="1" smtClean="0">
                <a:solidFill>
                  <a:schemeClr val="tx1"/>
                </a:solidFill>
                <a:effectLst/>
                <a:latin typeface="+mn-lt"/>
                <a:ea typeface="+mn-ea"/>
                <a:cs typeface="+mn-cs"/>
              </a:rPr>
              <a:t>πολυμεσικών</a:t>
            </a:r>
            <a:r>
              <a:rPr lang="el-GR" sz="1200" kern="1200" dirty="0" smtClean="0">
                <a:solidFill>
                  <a:schemeClr val="tx1"/>
                </a:solidFill>
                <a:effectLst/>
                <a:latin typeface="+mn-lt"/>
                <a:ea typeface="+mn-ea"/>
                <a:cs typeface="+mn-cs"/>
              </a:rPr>
              <a:t> ροών είναι οι </a:t>
            </a:r>
            <a:r>
              <a:rPr lang="en-US" sz="1200" kern="1200" dirty="0" smtClean="0">
                <a:solidFill>
                  <a:schemeClr val="tx1"/>
                </a:solidFill>
                <a:effectLst/>
                <a:latin typeface="+mn-lt"/>
                <a:ea typeface="+mn-ea"/>
                <a:cs typeface="+mn-cs"/>
              </a:rPr>
              <a:t>Windows Media Player</a:t>
            </a:r>
            <a:r>
              <a:rPr lang="el-GR"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RealPlayer</a:t>
            </a:r>
            <a:r>
              <a:rPr lang="el-GR"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QuickTime Player</a:t>
            </a:r>
            <a:r>
              <a:rPr lang="el-GR"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Flash Player</a:t>
            </a:r>
            <a:r>
              <a:rPr lang="el-GR"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VLC</a:t>
            </a:r>
            <a:r>
              <a:rPr lang="el-GR"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Mplayer</a:t>
            </a:r>
            <a:r>
              <a:rPr lang="el-GR" sz="1200" kern="1200" dirty="0" smtClean="0">
                <a:solidFill>
                  <a:schemeClr val="tx1"/>
                </a:solidFill>
                <a:effectLst/>
                <a:latin typeface="+mn-lt"/>
                <a:ea typeface="+mn-ea"/>
                <a:cs typeface="+mn-cs"/>
              </a:rPr>
              <a:t> κ.α. </a:t>
            </a:r>
          </a:p>
          <a:p>
            <a:endParaRPr lang="el-GR" dirty="0"/>
          </a:p>
        </p:txBody>
      </p:sp>
      <p:sp>
        <p:nvSpPr>
          <p:cNvPr id="4" name="Slide Number Placeholder 3"/>
          <p:cNvSpPr>
            <a:spLocks noGrp="1"/>
          </p:cNvSpPr>
          <p:nvPr>
            <p:ph type="sldNum" sz="quarter" idx="10"/>
          </p:nvPr>
        </p:nvSpPr>
        <p:spPr/>
        <p:txBody>
          <a:bodyPr/>
          <a:lstStyle/>
          <a:p>
            <a:pPr>
              <a:defRPr/>
            </a:pPr>
            <a:fld id="{9213FB35-C205-4F4A-A448-5F8FE2799ED4}" type="slidenum">
              <a:rPr lang="el-GR" smtClean="0"/>
              <a:pPr>
                <a:defRPr/>
              </a:pPr>
              <a:t>30</a:t>
            </a:fld>
            <a:endParaRPr lang="el-GR"/>
          </a:p>
        </p:txBody>
      </p:sp>
    </p:spTree>
    <p:extLst>
      <p:ext uri="{BB962C8B-B14F-4D97-AF65-F5344CB8AC3E}">
        <p14:creationId xmlns:p14="http://schemas.microsoft.com/office/powerpoint/2010/main" val="4922166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ltLang="en-US" dirty="0" smtClean="0"/>
              <a:t>Πολλές φορές είναι επιθυμητή η παράλληλη μετάδοση, μαζί με τον ήχο ή/και βίντεο, και του υλικού παρουσίασης, όπως είναι οι ηλεκτρονικές παρουσιάσεις.</a:t>
            </a:r>
          </a:p>
          <a:p>
            <a:r>
              <a:rPr lang="el-GR" altLang="en-US" dirty="0" smtClean="0"/>
              <a:t>Υπάρχουν δύο βασικοί τρόποι από τεχνικής πλευράς με τους οποίους μπορούν να μεταδοθούν οι διαφάνειες ταυτόχρονα με το βίντεο κατά τη διάρκεια μίας ζωντανής μετάδοσης, ο καθένας με τα δικά του πλεονεκτήματα και μειονεκτήματα.</a:t>
            </a:r>
          </a:p>
          <a:p>
            <a:r>
              <a:rPr lang="el-GR" altLang="en-US" dirty="0" smtClean="0"/>
              <a:t>Στον πρώτο τρόπο οι διαφάνειες αποτελούν μέρος του σήματος βίντεο, ενώ στο δεύτερο τρόπο οι διαφάνειες μεταδίδονται ξεχωριστά, ως ψηφιακό αντικείμενο, με μία άλλη ροή, και όχι ως μέρος του βίντεο.</a:t>
            </a:r>
          </a:p>
          <a:p>
            <a:endParaRPr lang="el-GR" dirty="0"/>
          </a:p>
        </p:txBody>
      </p:sp>
      <p:sp>
        <p:nvSpPr>
          <p:cNvPr id="4" name="Slide Number Placeholder 3"/>
          <p:cNvSpPr>
            <a:spLocks noGrp="1"/>
          </p:cNvSpPr>
          <p:nvPr>
            <p:ph type="sldNum" sz="quarter" idx="10"/>
          </p:nvPr>
        </p:nvSpPr>
        <p:spPr/>
        <p:txBody>
          <a:bodyPr/>
          <a:lstStyle/>
          <a:p>
            <a:pPr>
              <a:defRPr/>
            </a:pPr>
            <a:fld id="{9213FB35-C205-4F4A-A448-5F8FE2799ED4}" type="slidenum">
              <a:rPr lang="el-GR" smtClean="0"/>
              <a:pPr>
                <a:defRPr/>
              </a:pPr>
              <a:t>31</a:t>
            </a:fld>
            <a:endParaRPr lang="el-GR"/>
          </a:p>
        </p:txBody>
      </p:sp>
    </p:spTree>
    <p:extLst>
      <p:ext uri="{BB962C8B-B14F-4D97-AF65-F5344CB8AC3E}">
        <p14:creationId xmlns:p14="http://schemas.microsoft.com/office/powerpoint/2010/main" val="4922166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l-GR" altLang="en-US" dirty="0" smtClean="0"/>
              <a:t>Ας δούμε πρώτα τη μετάδοση διαφανειών ως σήμα βίντεο</a:t>
            </a:r>
          </a:p>
          <a:p>
            <a:endParaRPr lang="el-GR" altLang="en-US" dirty="0" smtClean="0"/>
          </a:p>
          <a:p>
            <a:r>
              <a:rPr lang="el-GR" altLang="en-US" dirty="0" smtClean="0"/>
              <a:t>Υπάρχουν δύο διαφορετικές περιπτώσεις για τη μετάδοση των διαφανειών ως σήμα βίντεο.</a:t>
            </a:r>
          </a:p>
          <a:p>
            <a:endParaRPr lang="el-GR" altLang="en-US" dirty="0" smtClean="0"/>
          </a:p>
          <a:p>
            <a:r>
              <a:rPr lang="el-GR" altLang="en-US" dirty="0" smtClean="0"/>
              <a:t>Στην πρώτη, οι διαφάνειες βρίσκονται στο πλάνο λήψης της κάμερας μαζί με τον ομιλητή. </a:t>
            </a:r>
          </a:p>
          <a:p>
            <a:endParaRPr lang="el-GR" altLang="en-US" dirty="0" smtClean="0"/>
          </a:p>
          <a:p>
            <a:r>
              <a:rPr lang="el-GR" altLang="en-US" dirty="0" smtClean="0"/>
              <a:t>Στη δεύτερη, χρησιμοποιείται ένας βίντεο </a:t>
            </a:r>
            <a:r>
              <a:rPr lang="el-GR" altLang="en-US" dirty="0" err="1" smtClean="0"/>
              <a:t>μίκτης</a:t>
            </a:r>
            <a:r>
              <a:rPr lang="el-GR" altLang="en-US" dirty="0" smtClean="0"/>
              <a:t> και οι διαφάνειες μεταδίδονται μαζί με τον εισηγητή, με τον εισηγητή να εμφανίζεται σε ένα ξεχωριστό παράθυρο σε μία από τις γωνίες του πλάνου. </a:t>
            </a:r>
          </a:p>
          <a:p>
            <a:endParaRPr lang="el-GR" altLang="en-US" dirty="0" smtClean="0"/>
          </a:p>
          <a:p>
            <a:r>
              <a:rPr lang="el-GR" altLang="en-US" dirty="0" smtClean="0"/>
              <a:t>Και στις δύο περιπτώσεις μπορεί να εμφανιστεί πρόβλημα ποιότητας κατά τη θέαση των διαφανειών, δηλαδή ο χρήστης που παρακολουθεί να μη μπορεί να αναγνωρίσει τα κείμενα ή τις εικόνες. Αυτό συμβαίνει κυρίως με διαφάνειες όπου οι γραμματοσειρές που χρησιμοποιούνται είναι σχετικά μικρές ή γενικά απαιτούν μεγάλη ανάλυση η οποία όμως «φιλτράρεται» από το σήμα βίντεο με αποτέλεσμα την υποβάθμιση της ποιότητας. </a:t>
            </a:r>
          </a:p>
          <a:p>
            <a:endParaRPr lang="el-GR" dirty="0"/>
          </a:p>
        </p:txBody>
      </p:sp>
      <p:sp>
        <p:nvSpPr>
          <p:cNvPr id="4" name="Slide Number Placeholder 3"/>
          <p:cNvSpPr>
            <a:spLocks noGrp="1"/>
          </p:cNvSpPr>
          <p:nvPr>
            <p:ph type="sldNum" sz="quarter" idx="10"/>
          </p:nvPr>
        </p:nvSpPr>
        <p:spPr/>
        <p:txBody>
          <a:bodyPr/>
          <a:lstStyle/>
          <a:p>
            <a:pPr>
              <a:defRPr/>
            </a:pPr>
            <a:fld id="{9213FB35-C205-4F4A-A448-5F8FE2799ED4}" type="slidenum">
              <a:rPr lang="el-GR" smtClean="0"/>
              <a:pPr>
                <a:defRPr/>
              </a:pPr>
              <a:t>32</a:t>
            </a:fld>
            <a:endParaRPr lang="el-GR"/>
          </a:p>
        </p:txBody>
      </p:sp>
    </p:spTree>
    <p:extLst>
      <p:ext uri="{BB962C8B-B14F-4D97-AF65-F5344CB8AC3E}">
        <p14:creationId xmlns:p14="http://schemas.microsoft.com/office/powerpoint/2010/main" val="4922166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endParaRPr lang="el-GR" altLang="en-US" dirty="0" smtClean="0"/>
          </a:p>
          <a:p>
            <a:endParaRPr lang="el-GR" dirty="0"/>
          </a:p>
        </p:txBody>
      </p:sp>
      <p:sp>
        <p:nvSpPr>
          <p:cNvPr id="4" name="Slide Number Placeholder 3"/>
          <p:cNvSpPr>
            <a:spLocks noGrp="1"/>
          </p:cNvSpPr>
          <p:nvPr>
            <p:ph type="sldNum" sz="quarter" idx="10"/>
          </p:nvPr>
        </p:nvSpPr>
        <p:spPr/>
        <p:txBody>
          <a:bodyPr/>
          <a:lstStyle/>
          <a:p>
            <a:pPr>
              <a:defRPr/>
            </a:pPr>
            <a:fld id="{9213FB35-C205-4F4A-A448-5F8FE2799ED4}" type="slidenum">
              <a:rPr lang="el-GR" smtClean="0"/>
              <a:pPr>
                <a:defRPr/>
              </a:pPr>
              <a:t>33</a:t>
            </a:fld>
            <a:endParaRPr lang="el-GR"/>
          </a:p>
        </p:txBody>
      </p:sp>
    </p:spTree>
    <p:extLst>
      <p:ext uri="{BB962C8B-B14F-4D97-AF65-F5344CB8AC3E}">
        <p14:creationId xmlns:p14="http://schemas.microsoft.com/office/powerpoint/2010/main" val="11603015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b="1" kern="1200" dirty="0" smtClean="0">
                <a:solidFill>
                  <a:schemeClr val="tx1"/>
                </a:solidFill>
                <a:effectLst/>
                <a:latin typeface="+mn-lt"/>
                <a:ea typeface="+mn-ea"/>
                <a:cs typeface="+mn-cs"/>
              </a:rPr>
              <a:t>1</a:t>
            </a:r>
            <a:r>
              <a:rPr lang="en-US" sz="1200" b="1" kern="1200" dirty="0" smtClean="0">
                <a:solidFill>
                  <a:schemeClr val="tx1"/>
                </a:solidFill>
                <a:effectLst/>
                <a:latin typeface="+mn-lt"/>
                <a:ea typeface="+mn-ea"/>
                <a:cs typeface="+mn-cs"/>
              </a:rPr>
              <a:t>o</a:t>
            </a:r>
            <a:r>
              <a:rPr lang="el-GR" sz="1200" b="1" kern="1200" dirty="0" smtClean="0">
                <a:solidFill>
                  <a:schemeClr val="tx1"/>
                </a:solidFill>
                <a:effectLst/>
                <a:latin typeface="+mn-lt"/>
                <a:ea typeface="+mn-ea"/>
                <a:cs typeface="+mn-cs"/>
              </a:rPr>
              <a:t>ς τρόπος: </a:t>
            </a:r>
            <a:r>
              <a:rPr lang="el-GR" sz="1200" kern="1200" dirty="0" smtClean="0">
                <a:solidFill>
                  <a:schemeClr val="tx1"/>
                </a:solidFill>
                <a:effectLst/>
                <a:latin typeface="+mn-lt"/>
                <a:ea typeface="+mn-ea"/>
                <a:cs typeface="+mn-cs"/>
              </a:rPr>
              <a:t>Η μετάδοση των διαφανειών ως ξεχωριστή </a:t>
            </a:r>
            <a:r>
              <a:rPr lang="el-GR" sz="1200" kern="1200" dirty="0" err="1" smtClean="0">
                <a:solidFill>
                  <a:schemeClr val="tx1"/>
                </a:solidFill>
                <a:effectLst/>
                <a:latin typeface="+mn-lt"/>
                <a:ea typeface="+mn-ea"/>
                <a:cs typeface="+mn-cs"/>
              </a:rPr>
              <a:t>εικονοροή</a:t>
            </a:r>
            <a:r>
              <a:rPr lang="el-GR" sz="1200" kern="1200" dirty="0" smtClean="0">
                <a:solidFill>
                  <a:schemeClr val="tx1"/>
                </a:solidFill>
                <a:effectLst/>
                <a:latin typeface="+mn-lt"/>
                <a:ea typeface="+mn-ea"/>
                <a:cs typeface="+mn-cs"/>
              </a:rPr>
              <a:t>.</a:t>
            </a:r>
          </a:p>
          <a:p>
            <a:r>
              <a:rPr lang="el-GR" sz="1200" kern="1200" dirty="0" smtClean="0">
                <a:solidFill>
                  <a:schemeClr val="tx1"/>
                </a:solidFill>
                <a:effectLst/>
                <a:latin typeface="+mn-lt"/>
                <a:ea typeface="+mn-ea"/>
                <a:cs typeface="+mn-cs"/>
              </a:rPr>
              <a:t>Σε αυτήν την περίπτωση εγκαθίσταται ένα λογισμικό παραγωγής ροών στον υπολογιστή της που χρησιμοποιείται για την παρουσίαση. Διακρίνουμε δύο περιπτώσεις:</a:t>
            </a:r>
          </a:p>
          <a:p>
            <a:r>
              <a:rPr lang="el-GR" sz="1200" kern="1200" dirty="0" smtClean="0">
                <a:solidFill>
                  <a:schemeClr val="tx1"/>
                </a:solidFill>
                <a:effectLst/>
                <a:latin typeface="+mn-lt"/>
                <a:ea typeface="+mn-ea"/>
                <a:cs typeface="+mn-cs"/>
              </a:rPr>
              <a:t>Α) την χρήση ενός τυπικού λογισμικού παραγωγής ροών π.χ. </a:t>
            </a:r>
            <a:r>
              <a:rPr lang="en-US" sz="1200" kern="1200" dirty="0" smtClean="0">
                <a:solidFill>
                  <a:schemeClr val="tx1"/>
                </a:solidFill>
                <a:effectLst/>
                <a:latin typeface="+mn-lt"/>
                <a:ea typeface="+mn-ea"/>
                <a:cs typeface="+mn-cs"/>
              </a:rPr>
              <a:t>Adobe Flash Live Encoder </a:t>
            </a:r>
            <a:r>
              <a:rPr lang="el-GR" sz="1200" kern="1200" dirty="0" smtClean="0">
                <a:solidFill>
                  <a:schemeClr val="tx1"/>
                </a:solidFill>
                <a:effectLst/>
                <a:latin typeface="+mn-lt"/>
                <a:ea typeface="+mn-ea"/>
                <a:cs typeface="+mn-cs"/>
              </a:rPr>
              <a:t>και ενός λογισμικού που προσομοιώνει την οθόνη με κάμερα.</a:t>
            </a:r>
          </a:p>
          <a:p>
            <a:r>
              <a:rPr lang="el-GR" sz="1200" kern="1200" dirty="0" smtClean="0">
                <a:solidFill>
                  <a:schemeClr val="tx1"/>
                </a:solidFill>
                <a:effectLst/>
                <a:latin typeface="+mn-lt"/>
                <a:ea typeface="+mn-ea"/>
                <a:cs typeface="+mn-cs"/>
              </a:rPr>
              <a:t>Β) την χρήση λογισμικού που συνδυάζει τα παραπάνω. Τυπικό παράδειγμα είναι η </a:t>
            </a:r>
            <a:r>
              <a:rPr lang="en-US" sz="1200" kern="1200" dirty="0" smtClean="0">
                <a:solidFill>
                  <a:schemeClr val="tx1"/>
                </a:solidFill>
                <a:effectLst/>
                <a:latin typeface="+mn-lt"/>
                <a:ea typeface="+mn-ea"/>
                <a:cs typeface="+mn-cs"/>
              </a:rPr>
              <a:t>RED</a:t>
            </a:r>
            <a:r>
              <a:rPr lang="el-GR" sz="1200" kern="1200" dirty="0" smtClean="0">
                <a:solidFill>
                  <a:schemeClr val="tx1"/>
                </a:solidFill>
                <a:effectLst/>
                <a:latin typeface="+mn-lt"/>
                <a:ea typeface="+mn-ea"/>
                <a:cs typeface="+mn-cs"/>
              </a:rPr>
              <a:t>5-</a:t>
            </a:r>
            <a:r>
              <a:rPr lang="en-US" sz="1200" kern="1200" dirty="0" err="1" smtClean="0">
                <a:solidFill>
                  <a:schemeClr val="tx1"/>
                </a:solidFill>
                <a:effectLst/>
                <a:latin typeface="+mn-lt"/>
                <a:ea typeface="+mn-ea"/>
                <a:cs typeface="+mn-cs"/>
              </a:rPr>
              <a:t>ScreenShare</a:t>
            </a:r>
            <a:r>
              <a:rPr lang="el-GR" sz="1200" kern="1200" dirty="0" smtClean="0">
                <a:solidFill>
                  <a:schemeClr val="tx1"/>
                </a:solidFill>
                <a:effectLst/>
                <a:latin typeface="+mn-lt"/>
                <a:ea typeface="+mn-ea"/>
                <a:cs typeface="+mn-cs"/>
              </a:rPr>
              <a:t>, μία </a:t>
            </a:r>
            <a:r>
              <a:rPr lang="en-US" sz="1200" kern="1200" dirty="0" smtClean="0">
                <a:solidFill>
                  <a:schemeClr val="tx1"/>
                </a:solidFill>
                <a:effectLst/>
                <a:latin typeface="+mn-lt"/>
                <a:ea typeface="+mn-ea"/>
                <a:cs typeface="+mn-cs"/>
              </a:rPr>
              <a:t>java </a:t>
            </a:r>
            <a:r>
              <a:rPr lang="el-GR" sz="1200" kern="1200" dirty="0" smtClean="0">
                <a:solidFill>
                  <a:schemeClr val="tx1"/>
                </a:solidFill>
                <a:effectLst/>
                <a:latin typeface="+mn-lt"/>
                <a:ea typeface="+mn-ea"/>
                <a:cs typeface="+mn-cs"/>
              </a:rPr>
              <a:t>εφαρμογή που συνεργάζεται με </a:t>
            </a:r>
            <a:r>
              <a:rPr lang="en-US" sz="1200" kern="1200" dirty="0" smtClean="0">
                <a:solidFill>
                  <a:schemeClr val="tx1"/>
                </a:solidFill>
                <a:effectLst/>
                <a:latin typeface="+mn-lt"/>
                <a:ea typeface="+mn-ea"/>
                <a:cs typeface="+mn-cs"/>
              </a:rPr>
              <a:t>RED</a:t>
            </a:r>
            <a:r>
              <a:rPr lang="el-GR" sz="1200" kern="1200" dirty="0" smtClean="0">
                <a:solidFill>
                  <a:schemeClr val="tx1"/>
                </a:solidFill>
                <a:effectLst/>
                <a:latin typeface="+mn-lt"/>
                <a:ea typeface="+mn-ea"/>
                <a:cs typeface="+mn-cs"/>
              </a:rPr>
              <a:t>5 </a:t>
            </a:r>
            <a:r>
              <a:rPr lang="en-US" sz="1200" kern="1200" dirty="0" smtClean="0">
                <a:solidFill>
                  <a:schemeClr val="tx1"/>
                </a:solidFill>
                <a:effectLst/>
                <a:latin typeface="+mn-lt"/>
                <a:ea typeface="+mn-ea"/>
                <a:cs typeface="+mn-cs"/>
              </a:rPr>
              <a:t>video streaming server</a:t>
            </a:r>
            <a:r>
              <a:rPr lang="el-GR"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https</a:t>
            </a:r>
            <a:r>
              <a:rPr lang="el-GR" sz="120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code</a:t>
            </a:r>
            <a:r>
              <a:rPr lang="el-GR" sz="120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google</a:t>
            </a:r>
            <a:r>
              <a:rPr lang="el-GR" sz="120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com</a:t>
            </a:r>
            <a:r>
              <a:rPr lang="el-GR" sz="120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p</a:t>
            </a:r>
            <a:r>
              <a:rPr lang="el-GR" sz="120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red</a:t>
            </a:r>
            <a:r>
              <a:rPr lang="el-GR" sz="1200" kern="1200" dirty="0" smtClean="0">
                <a:solidFill>
                  <a:schemeClr val="tx1"/>
                </a:solidFill>
                <a:effectLst/>
                <a:latin typeface="+mn-lt"/>
                <a:ea typeface="+mn-ea"/>
                <a:cs typeface="+mn-cs"/>
              </a:rPr>
              <a:t>5-</a:t>
            </a:r>
            <a:r>
              <a:rPr lang="en-US" sz="1200" kern="1200" dirty="0" err="1" smtClean="0">
                <a:solidFill>
                  <a:schemeClr val="tx1"/>
                </a:solidFill>
                <a:effectLst/>
                <a:latin typeface="+mn-lt"/>
                <a:ea typeface="+mn-ea"/>
                <a:cs typeface="+mn-cs"/>
              </a:rPr>
              <a:t>screenshare</a:t>
            </a:r>
            <a:r>
              <a:rPr lang="el-GR" sz="1200" kern="1200" dirty="0" smtClean="0">
                <a:solidFill>
                  <a:schemeClr val="tx1"/>
                </a:solidFill>
                <a:effectLst/>
                <a:latin typeface="+mn-lt"/>
                <a:ea typeface="+mn-ea"/>
                <a:cs typeface="+mn-cs"/>
              </a:rPr>
              <a:t>). </a:t>
            </a:r>
          </a:p>
          <a:p>
            <a:r>
              <a:rPr lang="el-GR" sz="1200" i="1" kern="1200" dirty="0" smtClean="0">
                <a:solidFill>
                  <a:schemeClr val="tx1"/>
                </a:solidFill>
                <a:effectLst/>
                <a:latin typeface="+mn-lt"/>
                <a:ea typeface="+mn-ea"/>
                <a:cs typeface="+mn-cs"/>
              </a:rPr>
              <a:t>Παράδειγμα υπηρεσίας μετάδοσης διαφανειών</a:t>
            </a:r>
            <a:endParaRPr lang="el-GR" sz="1200" kern="1200" dirty="0" smtClean="0">
              <a:solidFill>
                <a:schemeClr val="tx1"/>
              </a:solidFill>
              <a:effectLst/>
              <a:latin typeface="+mn-lt"/>
              <a:ea typeface="+mn-ea"/>
              <a:cs typeface="+mn-cs"/>
            </a:endParaRPr>
          </a:p>
          <a:p>
            <a:r>
              <a:rPr lang="el-GR" sz="1200" kern="1200" dirty="0" smtClean="0">
                <a:solidFill>
                  <a:schemeClr val="tx1"/>
                </a:solidFill>
                <a:effectLst/>
                <a:latin typeface="+mn-lt"/>
                <a:ea typeface="+mn-ea"/>
                <a:cs typeface="+mn-cs"/>
              </a:rPr>
              <a:t>Παράδειγμα υπηρεσίας ζωντανής μετάδοσης διαφανειών του τρόπου 1Β, ανεξάρτητα από την εφαρμογή μετάδοσης βίντεο (</a:t>
            </a:r>
            <a:r>
              <a:rPr lang="en-US" sz="1200" kern="1200" dirty="0" smtClean="0">
                <a:solidFill>
                  <a:schemeClr val="tx1"/>
                </a:solidFill>
                <a:effectLst/>
                <a:latin typeface="+mn-lt"/>
                <a:ea typeface="+mn-ea"/>
                <a:cs typeface="+mn-cs"/>
              </a:rPr>
              <a:t>live streaming </a:t>
            </a:r>
            <a:r>
              <a:rPr lang="el-GR" sz="1200" kern="1200" dirty="0" smtClean="0">
                <a:solidFill>
                  <a:schemeClr val="tx1"/>
                </a:solidFill>
                <a:effectLst/>
                <a:latin typeface="+mn-lt"/>
                <a:ea typeface="+mn-ea"/>
                <a:cs typeface="+mn-cs"/>
              </a:rPr>
              <a:t>ή </a:t>
            </a:r>
            <a:r>
              <a:rPr lang="el-GR" sz="1200" kern="1200" dirty="0" err="1" smtClean="0">
                <a:solidFill>
                  <a:schemeClr val="tx1"/>
                </a:solidFill>
                <a:effectLst/>
                <a:latin typeface="+mn-lt"/>
                <a:ea typeface="+mn-ea"/>
                <a:cs typeface="+mn-cs"/>
              </a:rPr>
              <a:t>βιντεοδιάσκεψη</a:t>
            </a:r>
            <a:r>
              <a:rPr lang="el-GR" sz="1200" kern="1200" dirty="0" smtClean="0">
                <a:solidFill>
                  <a:schemeClr val="tx1"/>
                </a:solidFill>
                <a:effectLst/>
                <a:latin typeface="+mn-lt"/>
                <a:ea typeface="+mn-ea"/>
                <a:cs typeface="+mn-cs"/>
              </a:rPr>
              <a:t>) αποτελεί η υπηρεσία </a:t>
            </a:r>
            <a:r>
              <a:rPr lang="en-US" sz="1200" kern="1200" dirty="0" smtClean="0">
                <a:solidFill>
                  <a:schemeClr val="tx1"/>
                </a:solidFill>
                <a:effectLst/>
                <a:latin typeface="+mn-lt"/>
                <a:ea typeface="+mn-ea"/>
                <a:cs typeface="+mn-cs"/>
              </a:rPr>
              <a:t>screencast </a:t>
            </a:r>
            <a:r>
              <a:rPr lang="el-GR" sz="1200" kern="1200" dirty="0" smtClean="0">
                <a:solidFill>
                  <a:schemeClr val="tx1"/>
                </a:solidFill>
                <a:effectLst/>
                <a:latin typeface="+mn-lt"/>
                <a:ea typeface="+mn-ea"/>
                <a:cs typeface="+mn-cs"/>
              </a:rPr>
              <a:t>του </a:t>
            </a:r>
            <a:r>
              <a:rPr lang="en-US" sz="1200" kern="1200" dirty="0" smtClean="0">
                <a:solidFill>
                  <a:schemeClr val="tx1"/>
                </a:solidFill>
                <a:effectLst/>
                <a:latin typeface="+mn-lt"/>
                <a:ea typeface="+mn-ea"/>
                <a:cs typeface="+mn-cs"/>
              </a:rPr>
              <a:t>A</a:t>
            </a:r>
            <a:r>
              <a:rPr lang="el-GR" sz="1200" kern="1200" dirty="0" err="1" smtClean="0">
                <a:solidFill>
                  <a:schemeClr val="tx1"/>
                </a:solidFill>
                <a:effectLst/>
                <a:latin typeface="+mn-lt"/>
                <a:ea typeface="+mn-ea"/>
                <a:cs typeface="+mn-cs"/>
              </a:rPr>
              <a:t>καδημαϊκού</a:t>
            </a:r>
            <a:r>
              <a:rPr lang="el-GR" sz="1200" kern="1200" dirty="0" smtClean="0">
                <a:solidFill>
                  <a:schemeClr val="tx1"/>
                </a:solidFill>
                <a:effectLst/>
                <a:latin typeface="+mn-lt"/>
                <a:ea typeface="+mn-ea"/>
                <a:cs typeface="+mn-cs"/>
              </a:rPr>
              <a:t> Διαδικτύου – </a:t>
            </a:r>
            <a:r>
              <a:rPr lang="en-US" sz="1200" kern="1200" dirty="0" err="1" smtClean="0">
                <a:solidFill>
                  <a:schemeClr val="tx1"/>
                </a:solidFill>
                <a:effectLst/>
                <a:latin typeface="+mn-lt"/>
                <a:ea typeface="+mn-ea"/>
                <a:cs typeface="+mn-cs"/>
              </a:rPr>
              <a:t>Gunet</a:t>
            </a:r>
            <a:r>
              <a:rPr lang="el-GR" sz="1200" kern="1200" dirty="0" smtClean="0">
                <a:solidFill>
                  <a:schemeClr val="tx1"/>
                </a:solidFill>
                <a:effectLst/>
                <a:latin typeface="+mn-lt"/>
                <a:ea typeface="+mn-ea"/>
                <a:cs typeface="+mn-cs"/>
              </a:rPr>
              <a:t>, η </a:t>
            </a:r>
            <a:r>
              <a:rPr lang="en-US" sz="1200" kern="1200" dirty="0" smtClean="0">
                <a:solidFill>
                  <a:schemeClr val="tx1"/>
                </a:solidFill>
                <a:effectLst/>
                <a:latin typeface="+mn-lt"/>
                <a:ea typeface="+mn-ea"/>
                <a:cs typeface="+mn-cs"/>
              </a:rPr>
              <a:t>o</a:t>
            </a:r>
            <a:r>
              <a:rPr lang="el-GR" sz="1200" kern="1200" dirty="0" err="1" smtClean="0">
                <a:solidFill>
                  <a:schemeClr val="tx1"/>
                </a:solidFill>
                <a:effectLst/>
                <a:latin typeface="+mn-lt"/>
                <a:ea typeface="+mn-ea"/>
                <a:cs typeface="+mn-cs"/>
              </a:rPr>
              <a:t>ποία</a:t>
            </a:r>
            <a:r>
              <a:rPr lang="el-GR" sz="1200" kern="1200" dirty="0" smtClean="0">
                <a:solidFill>
                  <a:schemeClr val="tx1"/>
                </a:solidFill>
                <a:effectLst/>
                <a:latin typeface="+mn-lt"/>
                <a:ea typeface="+mn-ea"/>
                <a:cs typeface="+mn-cs"/>
              </a:rPr>
              <a:t> είναι ελεύθερα διαθέσιμη προς την ακαδημαϊκή κοινότητα των Πανεπιστημίων και ΤΕΙ. Η υπηρεσία είναι διαθέσιμη στο σύνδεσμο: </a:t>
            </a:r>
            <a:r>
              <a:rPr lang="en-US" sz="1200" u="sng" kern="1200" dirty="0" smtClean="0">
                <a:solidFill>
                  <a:schemeClr val="tx1"/>
                </a:solidFill>
                <a:effectLst/>
                <a:latin typeface="+mn-lt"/>
                <a:ea typeface="+mn-ea"/>
                <a:cs typeface="+mn-cs"/>
                <a:hlinkClick r:id="rId3"/>
              </a:rPr>
              <a:t>http</a:t>
            </a:r>
            <a:r>
              <a:rPr lang="el-GR" sz="1200" u="sng" kern="1200" dirty="0" smtClean="0">
                <a:solidFill>
                  <a:schemeClr val="tx1"/>
                </a:solidFill>
                <a:effectLst/>
                <a:latin typeface="+mn-lt"/>
                <a:ea typeface="+mn-ea"/>
                <a:cs typeface="+mn-cs"/>
                <a:hlinkClick r:id="rId3"/>
              </a:rPr>
              <a:t>://</a:t>
            </a:r>
            <a:r>
              <a:rPr lang="en-US" sz="1200" u="sng" kern="1200" dirty="0" smtClean="0">
                <a:solidFill>
                  <a:schemeClr val="tx1"/>
                </a:solidFill>
                <a:effectLst/>
                <a:latin typeface="+mn-lt"/>
                <a:ea typeface="+mn-ea"/>
                <a:cs typeface="+mn-cs"/>
                <a:hlinkClick r:id="rId3"/>
              </a:rPr>
              <a:t>screencast</a:t>
            </a:r>
            <a:r>
              <a:rPr lang="el-GR" sz="1200" u="sng" kern="1200" dirty="0" smtClean="0">
                <a:solidFill>
                  <a:schemeClr val="tx1"/>
                </a:solidFill>
                <a:effectLst/>
                <a:latin typeface="+mn-lt"/>
                <a:ea typeface="+mn-ea"/>
                <a:cs typeface="+mn-cs"/>
                <a:hlinkClick r:id="rId3"/>
              </a:rPr>
              <a:t>.</a:t>
            </a:r>
            <a:r>
              <a:rPr lang="en-US" sz="1200" u="sng" kern="1200" dirty="0" err="1" smtClean="0">
                <a:solidFill>
                  <a:schemeClr val="tx1"/>
                </a:solidFill>
                <a:effectLst/>
                <a:latin typeface="+mn-lt"/>
                <a:ea typeface="+mn-ea"/>
                <a:cs typeface="+mn-cs"/>
                <a:hlinkClick r:id="rId3"/>
              </a:rPr>
              <a:t>gunet</a:t>
            </a:r>
            <a:r>
              <a:rPr lang="el-GR" sz="1200" u="sng" kern="1200" dirty="0" smtClean="0">
                <a:solidFill>
                  <a:schemeClr val="tx1"/>
                </a:solidFill>
                <a:effectLst/>
                <a:latin typeface="+mn-lt"/>
                <a:ea typeface="+mn-ea"/>
                <a:cs typeface="+mn-cs"/>
                <a:hlinkClick r:id="rId3"/>
              </a:rPr>
              <a:t>.</a:t>
            </a:r>
            <a:r>
              <a:rPr lang="en-US" sz="1200" u="sng" kern="1200" dirty="0" smtClean="0">
                <a:solidFill>
                  <a:schemeClr val="tx1"/>
                </a:solidFill>
                <a:effectLst/>
                <a:latin typeface="+mn-lt"/>
                <a:ea typeface="+mn-ea"/>
                <a:cs typeface="+mn-cs"/>
                <a:hlinkClick r:id="rId3"/>
              </a:rPr>
              <a:t>gr</a:t>
            </a:r>
            <a:r>
              <a:rPr lang="el-GR" sz="1200" kern="1200" dirty="0" smtClean="0">
                <a:solidFill>
                  <a:schemeClr val="tx1"/>
                </a:solidFill>
                <a:effectLst/>
                <a:latin typeface="+mn-lt"/>
                <a:ea typeface="+mn-ea"/>
                <a:cs typeface="+mn-cs"/>
              </a:rPr>
              <a:t> .</a:t>
            </a:r>
          </a:p>
          <a:p>
            <a:endParaRPr lang="el-GR" dirty="0"/>
          </a:p>
        </p:txBody>
      </p:sp>
      <p:sp>
        <p:nvSpPr>
          <p:cNvPr id="4" name="Slide Number Placeholder 3"/>
          <p:cNvSpPr>
            <a:spLocks noGrp="1"/>
          </p:cNvSpPr>
          <p:nvPr>
            <p:ph type="sldNum" sz="quarter" idx="10"/>
          </p:nvPr>
        </p:nvSpPr>
        <p:spPr/>
        <p:txBody>
          <a:bodyPr/>
          <a:lstStyle/>
          <a:p>
            <a:pPr>
              <a:defRPr/>
            </a:pPr>
            <a:fld id="{9213FB35-C205-4F4A-A448-5F8FE2799ED4}" type="slidenum">
              <a:rPr lang="el-GR" smtClean="0"/>
              <a:pPr>
                <a:defRPr/>
              </a:pPr>
              <a:t>34</a:t>
            </a:fld>
            <a:endParaRPr lang="el-GR"/>
          </a:p>
        </p:txBody>
      </p:sp>
    </p:spTree>
    <p:extLst>
      <p:ext uri="{BB962C8B-B14F-4D97-AF65-F5344CB8AC3E}">
        <p14:creationId xmlns:p14="http://schemas.microsoft.com/office/powerpoint/2010/main" val="28626024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endParaRPr lang="el-GR" altLang="en-US" dirty="0" smtClean="0"/>
          </a:p>
          <a:p>
            <a:endParaRPr lang="el-GR" dirty="0"/>
          </a:p>
        </p:txBody>
      </p:sp>
      <p:sp>
        <p:nvSpPr>
          <p:cNvPr id="4" name="Slide Number Placeholder 3"/>
          <p:cNvSpPr>
            <a:spLocks noGrp="1"/>
          </p:cNvSpPr>
          <p:nvPr>
            <p:ph type="sldNum" sz="quarter" idx="10"/>
          </p:nvPr>
        </p:nvSpPr>
        <p:spPr/>
        <p:txBody>
          <a:bodyPr/>
          <a:lstStyle/>
          <a:p>
            <a:pPr>
              <a:defRPr/>
            </a:pPr>
            <a:fld id="{9213FB35-C205-4F4A-A448-5F8FE2799ED4}" type="slidenum">
              <a:rPr lang="el-GR" smtClean="0"/>
              <a:pPr>
                <a:defRPr/>
              </a:pPr>
              <a:t>35</a:t>
            </a:fld>
            <a:endParaRPr lang="el-GR"/>
          </a:p>
        </p:txBody>
      </p:sp>
    </p:spTree>
    <p:extLst>
      <p:ext uri="{BB962C8B-B14F-4D97-AF65-F5344CB8AC3E}">
        <p14:creationId xmlns:p14="http://schemas.microsoft.com/office/powerpoint/2010/main" val="4922166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r>
              <a:rPr lang="el-GR" altLang="en-US" b="1" u="sng" dirty="0" smtClean="0"/>
              <a:t>ΟΔΗΓΙΕΣ: Η επομένη σειρά διαφανειών να συνδυαστούν</a:t>
            </a:r>
          </a:p>
          <a:p>
            <a:pPr marL="228600" indent="-228600"/>
            <a:endParaRPr lang="el-GR" altLang="en-US" b="1" u="sng" dirty="0" smtClean="0"/>
          </a:p>
          <a:p>
            <a:pPr marL="228600" indent="-228600"/>
            <a:r>
              <a:rPr lang="el-GR" altLang="en-US" dirty="0" smtClean="0"/>
              <a:t>Ας δούμε τώρα τη μετάδοση διαφανειών ως ξεχωριστή ροή. Και εδώ έχουμε στη διάθεση μας περισσότερους από έναν τρόπο.</a:t>
            </a:r>
          </a:p>
          <a:p>
            <a:pPr marL="228600" indent="-228600"/>
            <a:r>
              <a:rPr lang="el-GR" altLang="en-US" dirty="0" smtClean="0"/>
              <a:t>Ας δούμε τον πρώτο τρόπο που είναι η χρήση εμπορικής εφαρμογής που συνεργάζονται με συγκεκριμένους εξυπηρετητές μετάδοσης ροών. </a:t>
            </a:r>
          </a:p>
          <a:p>
            <a:pPr marL="228600" indent="-228600"/>
            <a:endParaRPr lang="el-GR" altLang="en-US" dirty="0" smtClean="0"/>
          </a:p>
          <a:p>
            <a:pPr marL="228600" indent="-228600"/>
            <a:r>
              <a:rPr lang="el-GR" altLang="en-US" dirty="0" smtClean="0"/>
              <a:t>Αρχικά, η εμπορική εφαρμογή χρησιμοποιείται προκειμένου να αναρτηθεί μία παρουσίαση τύπου </a:t>
            </a:r>
            <a:r>
              <a:rPr lang="el-GR" altLang="en-US" dirty="0" err="1" smtClean="0"/>
              <a:t>power</a:t>
            </a:r>
            <a:r>
              <a:rPr lang="el-GR" altLang="en-US" dirty="0" smtClean="0"/>
              <a:t> </a:t>
            </a:r>
            <a:r>
              <a:rPr lang="el-GR" altLang="en-US" dirty="0" err="1" smtClean="0"/>
              <a:t>point</a:t>
            </a:r>
            <a:r>
              <a:rPr lang="el-GR" altLang="en-US" dirty="0" smtClean="0"/>
              <a:t> στο Διαδίκτυο.</a:t>
            </a:r>
          </a:p>
          <a:p>
            <a:pPr marL="228600" indent="-228600"/>
            <a:endParaRPr lang="el-GR" altLang="en-US" dirty="0" smtClean="0"/>
          </a:p>
          <a:p>
            <a:endParaRPr lang="el-GR" dirty="0"/>
          </a:p>
        </p:txBody>
      </p:sp>
      <p:sp>
        <p:nvSpPr>
          <p:cNvPr id="4" name="Slide Number Placeholder 3"/>
          <p:cNvSpPr>
            <a:spLocks noGrp="1"/>
          </p:cNvSpPr>
          <p:nvPr>
            <p:ph type="sldNum" sz="quarter" idx="10"/>
          </p:nvPr>
        </p:nvSpPr>
        <p:spPr/>
        <p:txBody>
          <a:bodyPr/>
          <a:lstStyle/>
          <a:p>
            <a:pPr>
              <a:defRPr/>
            </a:pPr>
            <a:fld id="{9213FB35-C205-4F4A-A448-5F8FE2799ED4}" type="slidenum">
              <a:rPr lang="el-GR" smtClean="0"/>
              <a:pPr>
                <a:defRPr/>
              </a:pPr>
              <a:t>36</a:t>
            </a:fld>
            <a:endParaRPr lang="el-GR"/>
          </a:p>
        </p:txBody>
      </p:sp>
    </p:spTree>
    <p:extLst>
      <p:ext uri="{BB962C8B-B14F-4D97-AF65-F5344CB8AC3E}">
        <p14:creationId xmlns:p14="http://schemas.microsoft.com/office/powerpoint/2010/main" val="22274735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l-GR" altLang="en-US" dirty="0" smtClean="0"/>
              <a:t>Στην συνέχεια η παρουσίαση μετατρέπεται σε ένα σύνολο από στατικές εικόνες τύπου </a:t>
            </a:r>
            <a:r>
              <a:rPr lang="el-GR" altLang="en-US" dirty="0" err="1" smtClean="0"/>
              <a:t>jpeg</a:t>
            </a:r>
            <a:r>
              <a:rPr lang="el-GR" altLang="en-US" dirty="0" smtClean="0"/>
              <a:t> οι οποίες είναι διαθέσιμες μέσω ενός </a:t>
            </a:r>
            <a:r>
              <a:rPr lang="el-GR" altLang="en-US" dirty="0" err="1" smtClean="0"/>
              <a:t>http</a:t>
            </a:r>
            <a:r>
              <a:rPr lang="el-GR" altLang="en-US" dirty="0" smtClean="0"/>
              <a:t> </a:t>
            </a:r>
            <a:r>
              <a:rPr lang="el-GR" altLang="en-US" dirty="0" err="1" smtClean="0"/>
              <a:t>server</a:t>
            </a:r>
            <a:r>
              <a:rPr lang="el-GR" altLang="en-US" dirty="0" smtClean="0"/>
              <a:t>. </a:t>
            </a:r>
          </a:p>
          <a:p>
            <a:endParaRPr lang="el-GR" dirty="0"/>
          </a:p>
        </p:txBody>
      </p:sp>
      <p:sp>
        <p:nvSpPr>
          <p:cNvPr id="4" name="Slide Number Placeholder 3"/>
          <p:cNvSpPr>
            <a:spLocks noGrp="1"/>
          </p:cNvSpPr>
          <p:nvPr>
            <p:ph type="sldNum" sz="quarter" idx="10"/>
          </p:nvPr>
        </p:nvSpPr>
        <p:spPr/>
        <p:txBody>
          <a:bodyPr/>
          <a:lstStyle/>
          <a:p>
            <a:pPr>
              <a:defRPr/>
            </a:pPr>
            <a:fld id="{9213FB35-C205-4F4A-A448-5F8FE2799ED4}" type="slidenum">
              <a:rPr lang="el-GR" smtClean="0"/>
              <a:pPr>
                <a:defRPr/>
              </a:pPr>
              <a:t>37</a:t>
            </a:fld>
            <a:endParaRPr lang="el-GR"/>
          </a:p>
        </p:txBody>
      </p:sp>
    </p:spTree>
    <p:extLst>
      <p:ext uri="{BB962C8B-B14F-4D97-AF65-F5344CB8AC3E}">
        <p14:creationId xmlns:p14="http://schemas.microsoft.com/office/powerpoint/2010/main" val="4922166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r>
              <a:rPr lang="el-GR" altLang="en-US" dirty="0" smtClean="0"/>
              <a:t>Ας δούμε τώρα τη μετάδοση διαφανειών ως ξεχωριστή ροή. Και εδώ έχουμε στη διάθεση μας περισσότερους από έναν τρόπο.</a:t>
            </a:r>
          </a:p>
          <a:p>
            <a:pPr marL="228600" indent="-228600"/>
            <a:r>
              <a:rPr lang="el-GR" altLang="en-US" dirty="0" smtClean="0"/>
              <a:t>Ας δούμε τον πρώτο τρόπο που είναι η χρήση εμπορικής εφαρμογής που συνεργάζονται με συγκεκριμένους εξυπηρετητές μετάδοσης ροών. </a:t>
            </a:r>
          </a:p>
          <a:p>
            <a:pPr marL="228600" indent="-228600"/>
            <a:endParaRPr lang="el-GR" altLang="en-US" dirty="0" smtClean="0"/>
          </a:p>
          <a:p>
            <a:pPr marL="228600" indent="-228600">
              <a:buFontTx/>
              <a:buAutoNum type="arabicPeriod"/>
            </a:pPr>
            <a:r>
              <a:rPr lang="el-GR" altLang="en-US" dirty="0" smtClean="0"/>
              <a:t>Η εμπορική εφαρμογή χρησιμοποιείται προκειμένου να αναρτηθεί μία παρουσίαση τύπου </a:t>
            </a:r>
            <a:r>
              <a:rPr lang="el-GR" altLang="en-US" dirty="0" err="1" smtClean="0"/>
              <a:t>power</a:t>
            </a:r>
            <a:r>
              <a:rPr lang="el-GR" altLang="en-US" dirty="0" smtClean="0"/>
              <a:t> </a:t>
            </a:r>
            <a:r>
              <a:rPr lang="el-GR" altLang="en-US" dirty="0" err="1" smtClean="0"/>
              <a:t>point</a:t>
            </a:r>
            <a:r>
              <a:rPr lang="el-GR" altLang="en-US" dirty="0" smtClean="0"/>
              <a:t> στο Διαδίκτυο.</a:t>
            </a:r>
          </a:p>
          <a:p>
            <a:pPr marL="228600" indent="-228600">
              <a:buFontTx/>
              <a:buAutoNum type="arabicPeriod"/>
            </a:pPr>
            <a:r>
              <a:rPr lang="el-GR" altLang="en-US" dirty="0" smtClean="0"/>
              <a:t> Η παρουσίαση μετατρέπεται σε ένα σύνολο από στατικές εικόνες τύπου </a:t>
            </a:r>
            <a:r>
              <a:rPr lang="el-GR" altLang="en-US" dirty="0" err="1" smtClean="0"/>
              <a:t>jpeg</a:t>
            </a:r>
            <a:r>
              <a:rPr lang="el-GR" altLang="en-US" dirty="0" smtClean="0"/>
              <a:t> οι οποίες είναι διαθέσιμες μέσω ενός </a:t>
            </a:r>
            <a:r>
              <a:rPr lang="el-GR" altLang="en-US" dirty="0" err="1" smtClean="0"/>
              <a:t>http</a:t>
            </a:r>
            <a:r>
              <a:rPr lang="el-GR" altLang="en-US" dirty="0" smtClean="0"/>
              <a:t> </a:t>
            </a:r>
            <a:r>
              <a:rPr lang="el-GR" altLang="en-US" dirty="0" err="1" smtClean="0"/>
              <a:t>server</a:t>
            </a:r>
            <a:r>
              <a:rPr lang="el-GR" altLang="en-US" dirty="0" smtClean="0"/>
              <a:t>. </a:t>
            </a:r>
          </a:p>
          <a:p>
            <a:pPr marL="228600" indent="-228600">
              <a:buFontTx/>
              <a:buAutoNum type="arabicPeriod"/>
            </a:pPr>
            <a:r>
              <a:rPr lang="el-GR" altLang="en-US" dirty="0" smtClean="0"/>
              <a:t>Στη συνέχεια δημιουργείται μία σελίδα ανακοίνωσης της εν λόγω μετάδοσης. Για να παρακολουθήσει ένας τελικός χρήστης τη μετάδοση συνδέεται στο URL της ανακοίνωσης και ακολουθεί τις οδηγίες. </a:t>
            </a:r>
          </a:p>
          <a:p>
            <a:pPr marL="228600" indent="-228600">
              <a:buFontTx/>
              <a:buAutoNum type="arabicPeriod"/>
            </a:pPr>
            <a:r>
              <a:rPr lang="el-GR" altLang="en-US" dirty="0" smtClean="0"/>
              <a:t>Κατά την παρουσίαση χρησιμοποιείται η συγκεκριμένη εφαρμογή και όχι η εφαρμογή του </a:t>
            </a:r>
            <a:r>
              <a:rPr lang="el-GR" altLang="en-US" dirty="0" err="1" smtClean="0"/>
              <a:t>power</a:t>
            </a:r>
            <a:r>
              <a:rPr lang="el-GR" altLang="en-US" dirty="0" smtClean="0"/>
              <a:t> </a:t>
            </a:r>
            <a:r>
              <a:rPr lang="el-GR" altLang="en-US" dirty="0" err="1" smtClean="0"/>
              <a:t>point</a:t>
            </a:r>
            <a:r>
              <a:rPr lang="el-GR" altLang="en-US" dirty="0" smtClean="0"/>
              <a:t>.</a:t>
            </a:r>
          </a:p>
          <a:p>
            <a:pPr marL="228600" indent="-228600">
              <a:buFontTx/>
              <a:buAutoNum type="arabicPeriod"/>
            </a:pPr>
            <a:r>
              <a:rPr lang="el-GR" altLang="en-US" dirty="0" smtClean="0"/>
              <a:t>Επιπλέον, η εφαρμογή καταγράφει τις χρονικές στιγμές εναλλαγής των διαφανειών τις οποίες χρησιμοποιεί για να συγχρονίζει τις εικόνες με τον ήχο και βίντεο. </a:t>
            </a:r>
          </a:p>
          <a:p>
            <a:endParaRPr lang="el-GR" dirty="0"/>
          </a:p>
        </p:txBody>
      </p:sp>
      <p:sp>
        <p:nvSpPr>
          <p:cNvPr id="4" name="Slide Number Placeholder 3"/>
          <p:cNvSpPr>
            <a:spLocks noGrp="1"/>
          </p:cNvSpPr>
          <p:nvPr>
            <p:ph type="sldNum" sz="quarter" idx="10"/>
          </p:nvPr>
        </p:nvSpPr>
        <p:spPr/>
        <p:txBody>
          <a:bodyPr/>
          <a:lstStyle/>
          <a:p>
            <a:pPr>
              <a:defRPr/>
            </a:pPr>
            <a:fld id="{9213FB35-C205-4F4A-A448-5F8FE2799ED4}" type="slidenum">
              <a:rPr lang="el-GR" smtClean="0"/>
              <a:pPr>
                <a:defRPr/>
              </a:pPr>
              <a:t>38</a:t>
            </a:fld>
            <a:endParaRPr lang="el-GR"/>
          </a:p>
        </p:txBody>
      </p:sp>
    </p:spTree>
    <p:extLst>
      <p:ext uri="{BB962C8B-B14F-4D97-AF65-F5344CB8AC3E}">
        <p14:creationId xmlns:p14="http://schemas.microsoft.com/office/powerpoint/2010/main" val="4922166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r>
              <a:rPr lang="el-GR" altLang="en-US" dirty="0" smtClean="0"/>
              <a:t>Στη συνέχεια δημιουργείται μία σελίδα ανακοίνωσης της εν λόγω μετάδοσης. Για να παρακολουθήσει ένας τελικός χρήστης τη μετάδοση συνδέεται στο URL της ανακοίνωσης και ακολουθεί τις οδηγίες. </a:t>
            </a:r>
          </a:p>
          <a:p>
            <a:pPr marL="228600" indent="-228600"/>
            <a:endParaRPr lang="el-GR" altLang="en-US" dirty="0" smtClean="0"/>
          </a:p>
          <a:p>
            <a:endParaRPr lang="el-GR" dirty="0"/>
          </a:p>
        </p:txBody>
      </p:sp>
      <p:sp>
        <p:nvSpPr>
          <p:cNvPr id="4" name="Slide Number Placeholder 3"/>
          <p:cNvSpPr>
            <a:spLocks noGrp="1"/>
          </p:cNvSpPr>
          <p:nvPr>
            <p:ph type="sldNum" sz="quarter" idx="10"/>
          </p:nvPr>
        </p:nvSpPr>
        <p:spPr/>
        <p:txBody>
          <a:bodyPr/>
          <a:lstStyle/>
          <a:p>
            <a:pPr>
              <a:defRPr/>
            </a:pPr>
            <a:fld id="{9213FB35-C205-4F4A-A448-5F8FE2799ED4}" type="slidenum">
              <a:rPr lang="el-GR" smtClean="0"/>
              <a:pPr>
                <a:defRPr/>
              </a:pPr>
              <a:t>39</a:t>
            </a:fld>
            <a:endParaRPr lang="el-GR"/>
          </a:p>
        </p:txBody>
      </p:sp>
    </p:spTree>
    <p:extLst>
      <p:ext uri="{BB962C8B-B14F-4D97-AF65-F5344CB8AC3E}">
        <p14:creationId xmlns:p14="http://schemas.microsoft.com/office/powerpoint/2010/main" val="492216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pPr>
              <a:defRPr/>
            </a:pPr>
            <a:fld id="{9213FB35-C205-4F4A-A448-5F8FE2799ED4}" type="slidenum">
              <a:rPr lang="el-GR" smtClean="0"/>
              <a:pPr>
                <a:defRPr/>
              </a:pPr>
              <a:t>4</a:t>
            </a:fld>
            <a:endParaRPr lang="el-GR"/>
          </a:p>
        </p:txBody>
      </p:sp>
    </p:spTree>
    <p:extLst>
      <p:ext uri="{BB962C8B-B14F-4D97-AF65-F5344CB8AC3E}">
        <p14:creationId xmlns:p14="http://schemas.microsoft.com/office/powerpoint/2010/main" val="22501777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r>
              <a:rPr lang="el-GR" altLang="en-US" dirty="0" smtClean="0"/>
              <a:t>Κατά την παρουσίαση χρησιμοποιείται η συγκεκριμένη εφαρμογή και όχι η εφαρμογή του </a:t>
            </a:r>
            <a:r>
              <a:rPr lang="el-GR" altLang="en-US" dirty="0" err="1" smtClean="0"/>
              <a:t>power</a:t>
            </a:r>
            <a:r>
              <a:rPr lang="el-GR" altLang="en-US" dirty="0" smtClean="0"/>
              <a:t> </a:t>
            </a:r>
            <a:r>
              <a:rPr lang="el-GR" altLang="en-US" dirty="0" err="1" smtClean="0"/>
              <a:t>point</a:t>
            </a:r>
            <a:r>
              <a:rPr lang="el-GR" altLang="en-US" dirty="0" smtClean="0"/>
              <a:t>.</a:t>
            </a:r>
          </a:p>
          <a:p>
            <a:pPr marL="228600" indent="-228600"/>
            <a:r>
              <a:rPr lang="el-GR" altLang="en-US" dirty="0" smtClean="0"/>
              <a:t>Επιπλέον, η εφαρμογή καταγράφει τις χρονικές στιγμές εναλλαγής των διαφανειών τις οποίες χρησιμοποιεί για να συγχρονίζει τις εικόνες με τον ήχο και βίντεο. </a:t>
            </a:r>
          </a:p>
          <a:p>
            <a:endParaRPr lang="el-GR" dirty="0"/>
          </a:p>
        </p:txBody>
      </p:sp>
      <p:sp>
        <p:nvSpPr>
          <p:cNvPr id="4" name="Slide Number Placeholder 3"/>
          <p:cNvSpPr>
            <a:spLocks noGrp="1"/>
          </p:cNvSpPr>
          <p:nvPr>
            <p:ph type="sldNum" sz="quarter" idx="10"/>
          </p:nvPr>
        </p:nvSpPr>
        <p:spPr/>
        <p:txBody>
          <a:bodyPr/>
          <a:lstStyle/>
          <a:p>
            <a:pPr>
              <a:defRPr/>
            </a:pPr>
            <a:fld id="{9213FB35-C205-4F4A-A448-5F8FE2799ED4}" type="slidenum">
              <a:rPr lang="el-GR" smtClean="0"/>
              <a:pPr>
                <a:defRPr/>
              </a:pPr>
              <a:t>40</a:t>
            </a:fld>
            <a:endParaRPr lang="el-GR"/>
          </a:p>
        </p:txBody>
      </p:sp>
    </p:spTree>
    <p:extLst>
      <p:ext uri="{BB962C8B-B14F-4D97-AF65-F5344CB8AC3E}">
        <p14:creationId xmlns:p14="http://schemas.microsoft.com/office/powerpoint/2010/main" val="4922166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l-GR" altLang="en-US" dirty="0" smtClean="0"/>
              <a:t>Οι τελικοί χρήστες συνδέονται στο URL της ανακοίνωσης και ακολουθούν τις οδηγίες προκειμένου να παρακολουθήσουν τη μετάδοση.</a:t>
            </a:r>
          </a:p>
          <a:p>
            <a:endParaRPr lang="el-GR" dirty="0"/>
          </a:p>
        </p:txBody>
      </p:sp>
      <p:sp>
        <p:nvSpPr>
          <p:cNvPr id="4" name="Slide Number Placeholder 3"/>
          <p:cNvSpPr>
            <a:spLocks noGrp="1"/>
          </p:cNvSpPr>
          <p:nvPr>
            <p:ph type="sldNum" sz="quarter" idx="10"/>
          </p:nvPr>
        </p:nvSpPr>
        <p:spPr/>
        <p:txBody>
          <a:bodyPr/>
          <a:lstStyle/>
          <a:p>
            <a:pPr>
              <a:defRPr/>
            </a:pPr>
            <a:fld id="{9213FB35-C205-4F4A-A448-5F8FE2799ED4}" type="slidenum">
              <a:rPr lang="el-GR" smtClean="0"/>
              <a:pPr>
                <a:defRPr/>
              </a:pPr>
              <a:t>41</a:t>
            </a:fld>
            <a:endParaRPr lang="el-GR"/>
          </a:p>
        </p:txBody>
      </p:sp>
    </p:spTree>
    <p:extLst>
      <p:ext uri="{BB962C8B-B14F-4D97-AF65-F5344CB8AC3E}">
        <p14:creationId xmlns:p14="http://schemas.microsoft.com/office/powerpoint/2010/main" val="4922166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r>
              <a:rPr lang="el-GR" altLang="en-US" dirty="0" smtClean="0"/>
              <a:t>Στην περίπτωση που είναι επιθυμητή η καταγραφή μίας ζωντανής μετάδοσης θα πρέπει να ορίζεται στο εξυπηρετητή </a:t>
            </a:r>
            <a:r>
              <a:rPr lang="en-US" altLang="en-US" dirty="0" smtClean="0"/>
              <a:t>video</a:t>
            </a:r>
            <a:r>
              <a:rPr lang="el-GR" altLang="en-US" dirty="0" smtClean="0"/>
              <a:t> </a:t>
            </a:r>
            <a:r>
              <a:rPr lang="en-US" altLang="en-US" dirty="0" smtClean="0"/>
              <a:t>streaming</a:t>
            </a:r>
            <a:r>
              <a:rPr lang="el-GR" altLang="en-US" dirty="0" smtClean="0"/>
              <a:t> από το διαχειριστή η αυτόματη καταγραφή της μετάδοσης στον εξυπηρετητή. Το μειονέκτημα είναι ότι η καταγραφή στο εξυπηρετητή δεν είναι αξιόπιστη. Γι’ αυτό προτείνονται και οι εξής συμπληρωματικές  ενέργειες.</a:t>
            </a:r>
          </a:p>
          <a:p>
            <a:pPr marL="228600" indent="-228600"/>
            <a:r>
              <a:rPr lang="el-GR" altLang="en-US" dirty="0" smtClean="0"/>
              <a:t>Πρώτον, να καταγράφεται από τον τεχνικό μετάδοσης η εκπομπή στον υπολογιστή μετάδοσης σε μορφή αρχείων. </a:t>
            </a:r>
          </a:p>
          <a:p>
            <a:pPr marL="228600" indent="-228600"/>
            <a:r>
              <a:rPr lang="el-GR" altLang="en-US" dirty="0" smtClean="0"/>
              <a:t>Δεύτερον, να καταγράφεται και από τον εικονολήπτη στη βιντεοκάμερα, στο μέσο που υποστηρίζει η βιντεοκάμερα, π.χ. </a:t>
            </a:r>
            <a:r>
              <a:rPr lang="el-GR" altLang="en-US" dirty="0" err="1" smtClean="0"/>
              <a:t>κασσέτα</a:t>
            </a:r>
            <a:r>
              <a:rPr lang="el-GR" altLang="en-US" dirty="0" smtClean="0"/>
              <a:t> </a:t>
            </a:r>
            <a:r>
              <a:rPr lang="en-US" altLang="en-US" dirty="0" smtClean="0"/>
              <a:t>di</a:t>
            </a:r>
            <a:r>
              <a:rPr lang="el-GR" altLang="en-US" dirty="0" smtClean="0"/>
              <a:t>8, </a:t>
            </a:r>
            <a:r>
              <a:rPr lang="en-US" altLang="en-US" dirty="0" err="1" smtClean="0"/>
              <a:t>miniDV</a:t>
            </a:r>
            <a:r>
              <a:rPr lang="el-GR" altLang="en-US" dirty="0" smtClean="0"/>
              <a:t>, </a:t>
            </a:r>
            <a:r>
              <a:rPr lang="en-US" altLang="en-US" dirty="0" smtClean="0"/>
              <a:t>DVD</a:t>
            </a:r>
            <a:r>
              <a:rPr lang="el-GR" altLang="en-US" dirty="0" smtClean="0"/>
              <a:t>, σκληρό δίσκο (</a:t>
            </a:r>
            <a:r>
              <a:rPr lang="en-US" altLang="en-US" dirty="0" smtClean="0"/>
              <a:t>HD</a:t>
            </a:r>
            <a:r>
              <a:rPr lang="el-GR" altLang="en-US" dirty="0" smtClean="0"/>
              <a:t>) ή κάρτα μνήμης </a:t>
            </a:r>
            <a:r>
              <a:rPr lang="en-US" altLang="en-US" dirty="0" smtClean="0"/>
              <a:t>SD</a:t>
            </a:r>
            <a:r>
              <a:rPr lang="el-GR" altLang="en-US" dirty="0" smtClean="0"/>
              <a:t>.</a:t>
            </a:r>
          </a:p>
          <a:p>
            <a:pPr marL="228600" indent="-228600"/>
            <a:endParaRPr lang="el-GR" altLang="en-US" dirty="0" smtClean="0"/>
          </a:p>
          <a:p>
            <a:pPr marL="228600" indent="-228600"/>
            <a:r>
              <a:rPr lang="el-GR" altLang="en-US" dirty="0" smtClean="0"/>
              <a:t>Εναλλακτικά, να καταγράφεται σε συσκευές εγγραφής βίντεο ή DVD (</a:t>
            </a:r>
            <a:r>
              <a:rPr lang="el-GR" altLang="en-US" dirty="0" err="1" smtClean="0"/>
              <a:t>recorder</a:t>
            </a:r>
            <a:r>
              <a:rPr lang="el-GR" altLang="en-US" dirty="0" smtClean="0"/>
              <a:t>). </a:t>
            </a:r>
          </a:p>
          <a:p>
            <a:pPr marL="228600" indent="-228600"/>
            <a:endParaRPr lang="el-GR" altLang="en-US" dirty="0" smtClean="0"/>
          </a:p>
          <a:p>
            <a:pPr marL="228600" indent="-228600"/>
            <a:r>
              <a:rPr lang="el-GR" altLang="en-US" dirty="0" smtClean="0"/>
              <a:t>Ακολουθώντας τα παραπάνω είναι διασφαλισμένο ότι το περιεχόμενο της μετάδοσης θα είναι διαθέσιμο και μετά τη ζωντανή μετάδοση. </a:t>
            </a:r>
          </a:p>
          <a:p>
            <a:pPr marL="228600" indent="-228600"/>
            <a:r>
              <a:rPr lang="el-GR" altLang="en-US" dirty="0" smtClean="0"/>
              <a:t>Η παράλληλη καταγραφή  αποτελεί ασφαλέστερη μέθοδος δημιουργίας αντιγράφων της μετάδοσης που δεν εξαρτάται από το σύστημα κωδικοποίησης.  </a:t>
            </a:r>
          </a:p>
          <a:p>
            <a:pPr marL="228600" indent="-228600"/>
            <a:r>
              <a:rPr lang="el-GR" altLang="en-US" dirty="0" smtClean="0"/>
              <a:t>Σε περίπτωση βλάβης του συστήματος κωδικοποίησης η ροή καταγραφής συνεχίζει χωρίς προβλήματα στις συσκευές εγγραφής δημιουργώντας έτσι ένα ποιοτικό αντίγραφο της εκδήλωσης για περαιτέρω χρήση. </a:t>
            </a:r>
          </a:p>
          <a:p>
            <a:endParaRPr lang="el-GR" dirty="0"/>
          </a:p>
        </p:txBody>
      </p:sp>
      <p:sp>
        <p:nvSpPr>
          <p:cNvPr id="4" name="Slide Number Placeholder 3"/>
          <p:cNvSpPr>
            <a:spLocks noGrp="1"/>
          </p:cNvSpPr>
          <p:nvPr>
            <p:ph type="sldNum" sz="quarter" idx="10"/>
          </p:nvPr>
        </p:nvSpPr>
        <p:spPr/>
        <p:txBody>
          <a:bodyPr/>
          <a:lstStyle/>
          <a:p>
            <a:pPr>
              <a:defRPr/>
            </a:pPr>
            <a:fld id="{9213FB35-C205-4F4A-A448-5F8FE2799ED4}" type="slidenum">
              <a:rPr lang="el-GR" smtClean="0"/>
              <a:pPr>
                <a:defRPr/>
              </a:pPr>
              <a:t>42</a:t>
            </a:fld>
            <a:endParaRPr lang="el-GR"/>
          </a:p>
        </p:txBody>
      </p:sp>
    </p:spTree>
    <p:extLst>
      <p:ext uri="{BB962C8B-B14F-4D97-AF65-F5344CB8AC3E}">
        <p14:creationId xmlns:p14="http://schemas.microsoft.com/office/powerpoint/2010/main" val="4922166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pPr>
              <a:defRPr/>
            </a:pPr>
            <a:fld id="{9213FB35-C205-4F4A-A448-5F8FE2799ED4}" type="slidenum">
              <a:rPr lang="el-GR" smtClean="0"/>
              <a:pPr>
                <a:defRPr/>
              </a:pPr>
              <a:t>43</a:t>
            </a:fld>
            <a:endParaRPr lang="el-GR"/>
          </a:p>
        </p:txBody>
      </p:sp>
    </p:spTree>
    <p:extLst>
      <p:ext uri="{BB962C8B-B14F-4D97-AF65-F5344CB8AC3E}">
        <p14:creationId xmlns:p14="http://schemas.microsoft.com/office/powerpoint/2010/main" val="4922166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ltLang="en-US" dirty="0" smtClean="0"/>
              <a:t>Στη συνέχεια θα εστιάσουμε στα θέματα της μετάδοσης πολυμεσικού υλικού κατά απαίτηση του χρήστη.</a:t>
            </a:r>
          </a:p>
          <a:p>
            <a:r>
              <a:rPr lang="el-GR" altLang="en-US" dirty="0" smtClean="0"/>
              <a:t>Η υπηρεσία αυτή παρέχει την κατά απαίτηση προσπέλαση σε </a:t>
            </a:r>
            <a:r>
              <a:rPr lang="el-GR" altLang="en-US" dirty="0" err="1" smtClean="0"/>
              <a:t>πολυμεσικό</a:t>
            </a:r>
            <a:r>
              <a:rPr lang="el-GR" altLang="en-US" dirty="0" smtClean="0"/>
              <a:t> περιεχόμενο που είναι αποθηκευμένα σε συστήματα μετάδοσης ροών (</a:t>
            </a:r>
            <a:r>
              <a:rPr lang="el-GR" altLang="en-US" dirty="0" err="1" smtClean="0"/>
              <a:t>video</a:t>
            </a:r>
            <a:r>
              <a:rPr lang="el-GR" altLang="en-US" dirty="0" smtClean="0"/>
              <a:t> </a:t>
            </a:r>
            <a:r>
              <a:rPr lang="el-GR" altLang="en-US" dirty="0" err="1" smtClean="0"/>
              <a:t>streaming</a:t>
            </a:r>
            <a:r>
              <a:rPr lang="el-GR" altLang="en-US" dirty="0" smtClean="0"/>
              <a:t> </a:t>
            </a:r>
            <a:r>
              <a:rPr lang="el-GR" altLang="en-US" dirty="0" err="1" smtClean="0"/>
              <a:t>servers</a:t>
            </a:r>
            <a:r>
              <a:rPr lang="el-GR" altLang="en-US" dirty="0" smtClean="0"/>
              <a:t>). Κάθε σύστημα αποτελείται από υλικό και λογισμικό. Το λογισμικό που υλοποιεί τον εξυπηρετητή μετάδοσης ροών δεν μεταδίδει όλους τους τύπους βίντεο και ήχου αλλά μόνο συγκεκριμένους. </a:t>
            </a:r>
          </a:p>
          <a:p>
            <a:endParaRPr lang="el-GR" altLang="en-US" dirty="0" smtClean="0"/>
          </a:p>
          <a:p>
            <a:r>
              <a:rPr lang="el-GR" altLang="en-US" dirty="0" smtClean="0"/>
              <a:t>Για παράδειγμα ο Windows </a:t>
            </a:r>
            <a:r>
              <a:rPr lang="el-GR" altLang="en-US" dirty="0" err="1" smtClean="0"/>
              <a:t>Media</a:t>
            </a:r>
            <a:r>
              <a:rPr lang="el-GR" altLang="en-US" dirty="0" smtClean="0"/>
              <a:t> Server χειρίζεται αρχεία τύπου Windows </a:t>
            </a:r>
            <a:r>
              <a:rPr lang="el-GR" altLang="en-US" dirty="0" err="1" smtClean="0"/>
              <a:t>Media</a:t>
            </a:r>
            <a:r>
              <a:rPr lang="el-GR" altLang="en-US" dirty="0" smtClean="0"/>
              <a:t> </a:t>
            </a:r>
            <a:r>
              <a:rPr lang="el-GR" altLang="en-US" dirty="0" err="1" smtClean="0"/>
              <a:t>Video</a:t>
            </a:r>
            <a:r>
              <a:rPr lang="el-GR" altLang="en-US" dirty="0" smtClean="0"/>
              <a:t> και Windows </a:t>
            </a:r>
            <a:r>
              <a:rPr lang="el-GR" altLang="en-US" dirty="0" err="1" smtClean="0"/>
              <a:t>Media</a:t>
            </a:r>
            <a:r>
              <a:rPr lang="el-GR" altLang="en-US" dirty="0" smtClean="0"/>
              <a:t> </a:t>
            </a:r>
            <a:r>
              <a:rPr lang="el-GR" altLang="en-US" dirty="0" err="1" smtClean="0"/>
              <a:t>Audio</a:t>
            </a:r>
            <a:r>
              <a:rPr lang="el-GR" altLang="en-US" dirty="0" smtClean="0"/>
              <a:t>.</a:t>
            </a:r>
          </a:p>
          <a:p>
            <a:r>
              <a:rPr lang="el-GR" altLang="en-US" dirty="0" smtClean="0"/>
              <a:t>Ο </a:t>
            </a:r>
            <a:r>
              <a:rPr lang="el-GR" altLang="en-US" dirty="0" err="1" smtClean="0"/>
              <a:t>Helix</a:t>
            </a:r>
            <a:r>
              <a:rPr lang="el-GR" altLang="en-US" dirty="0" smtClean="0"/>
              <a:t> </a:t>
            </a:r>
            <a:r>
              <a:rPr lang="el-GR" altLang="en-US" dirty="0" err="1" smtClean="0"/>
              <a:t>Universal</a:t>
            </a:r>
            <a:r>
              <a:rPr lang="el-GR" altLang="en-US" dirty="0" smtClean="0"/>
              <a:t> Server χειρίζεται τους προηγούμενους τύπου και  επιπλέον τους τύπους </a:t>
            </a:r>
            <a:r>
              <a:rPr lang="el-GR" altLang="en-US" dirty="0" err="1" smtClean="0"/>
              <a:t>RealVideo</a:t>
            </a:r>
            <a:r>
              <a:rPr lang="el-GR" altLang="en-US" dirty="0" smtClean="0"/>
              <a:t>, </a:t>
            </a:r>
            <a:r>
              <a:rPr lang="el-GR" altLang="en-US" dirty="0" err="1" smtClean="0"/>
              <a:t>RealAudio</a:t>
            </a:r>
            <a:r>
              <a:rPr lang="el-GR" altLang="en-US" dirty="0" smtClean="0"/>
              <a:t>, mpeg-4 και mp3.  </a:t>
            </a:r>
          </a:p>
          <a:p>
            <a:endParaRPr lang="el-GR" altLang="en-US" dirty="0" smtClean="0"/>
          </a:p>
          <a:p>
            <a:r>
              <a:rPr lang="el-GR" altLang="en-US" dirty="0" smtClean="0"/>
              <a:t>Επομένως κάθε περιεχόμενο πρέπει να κωδικοποιηθεί σε κατάλληλη μορφή προκειμένου να είναι διαθέσιμο μέσω ενός συγκεκριμένου εξυπηρετητή μεταδόσεων ροών.</a:t>
            </a:r>
          </a:p>
          <a:p>
            <a:endParaRPr lang="el-GR" dirty="0"/>
          </a:p>
        </p:txBody>
      </p:sp>
      <p:sp>
        <p:nvSpPr>
          <p:cNvPr id="4" name="Slide Number Placeholder 3"/>
          <p:cNvSpPr>
            <a:spLocks noGrp="1"/>
          </p:cNvSpPr>
          <p:nvPr>
            <p:ph type="sldNum" sz="quarter" idx="10"/>
          </p:nvPr>
        </p:nvSpPr>
        <p:spPr/>
        <p:txBody>
          <a:bodyPr/>
          <a:lstStyle/>
          <a:p>
            <a:pPr>
              <a:defRPr/>
            </a:pPr>
            <a:fld id="{9213FB35-C205-4F4A-A448-5F8FE2799ED4}" type="slidenum">
              <a:rPr lang="el-GR" smtClean="0"/>
              <a:pPr>
                <a:defRPr/>
              </a:pPr>
              <a:t>44</a:t>
            </a:fld>
            <a:endParaRPr lang="el-GR"/>
          </a:p>
        </p:txBody>
      </p:sp>
    </p:spTree>
    <p:extLst>
      <p:ext uri="{BB962C8B-B14F-4D97-AF65-F5344CB8AC3E}">
        <p14:creationId xmlns:p14="http://schemas.microsoft.com/office/powerpoint/2010/main" val="4922166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ltLang="en-US" dirty="0" smtClean="0"/>
              <a:t>Τα αρχεία βίντεο που παρέχονται κατά απαίτηση μπορούν να προέρχονται από δραστηριότητες που έχουν μεταδοθεί στο Διαδίκτυο και καταγραφεί, από δραστηριότητες που έχουν βιντεοσκοπηθεί προκειμένου να δημοσιοποιηθούν στο Διαδίκτυο, από παλαιότερο υλικό αποθηκευμένο σε κασέτες </a:t>
            </a:r>
            <a:r>
              <a:rPr lang="en-US" altLang="en-US" dirty="0" smtClean="0"/>
              <a:t>VHS</a:t>
            </a:r>
            <a:r>
              <a:rPr lang="el-GR" altLang="en-US" dirty="0" smtClean="0"/>
              <a:t> ή </a:t>
            </a:r>
            <a:r>
              <a:rPr lang="en-US" altLang="en-US" dirty="0" smtClean="0"/>
              <a:t>DVD</a:t>
            </a:r>
            <a:r>
              <a:rPr lang="el-GR" altLang="en-US" dirty="0" smtClean="0"/>
              <a:t>.</a:t>
            </a:r>
          </a:p>
          <a:p>
            <a:endParaRPr lang="el-GR" altLang="en-US" i="1" dirty="0" smtClean="0"/>
          </a:p>
          <a:p>
            <a:r>
              <a:rPr lang="el-GR" altLang="en-US" dirty="0" smtClean="0"/>
              <a:t>Ένα γεγονός μπορεί μόνο να βιντεοσκοπείται για λόγους διάθεσης στο Διαδίκτυο χωρίς κατά ανάγκη να μεταδίδεται ζωντανά. </a:t>
            </a:r>
            <a:endParaRPr lang="el-GR" altLang="en-US" i="1" dirty="0" smtClean="0"/>
          </a:p>
          <a:p>
            <a:endParaRPr lang="el-GR" altLang="en-US" i="1" dirty="0" smtClean="0"/>
          </a:p>
          <a:p>
            <a:r>
              <a:rPr lang="el-GR" altLang="en-US" dirty="0" smtClean="0"/>
              <a:t>Γεγονότα που έχουν πραγματοποιηθεί στο παρελθόν μπορεί να είχαν βιντεοσκοπηθεί και να υπάρχουν στο αρχείο του Δήμου με τη μορφή κασετών </a:t>
            </a:r>
            <a:r>
              <a:rPr lang="en-US" altLang="en-US" dirty="0" smtClean="0"/>
              <a:t>VHS</a:t>
            </a:r>
            <a:r>
              <a:rPr lang="el-GR" altLang="en-US" dirty="0" smtClean="0"/>
              <a:t>, DVD ή αρχείων για υπολογιστή.</a:t>
            </a:r>
          </a:p>
          <a:p>
            <a:r>
              <a:rPr lang="el-GR" altLang="en-US" dirty="0" smtClean="0"/>
              <a:t>Το υλικό αυτό μπορεί να ψηφιοποιηθεί, να επεξεργαστεί και να μεταφερθεί στο </a:t>
            </a:r>
            <a:r>
              <a:rPr lang="en-US" altLang="en-US" dirty="0" smtClean="0"/>
              <a:t>video</a:t>
            </a:r>
            <a:r>
              <a:rPr lang="el-GR" altLang="en-US" dirty="0" smtClean="0"/>
              <a:t> </a:t>
            </a:r>
            <a:r>
              <a:rPr lang="en-US" altLang="en-US" dirty="0" smtClean="0"/>
              <a:t>server</a:t>
            </a:r>
            <a:r>
              <a:rPr lang="el-GR" altLang="en-US" dirty="0" smtClean="0"/>
              <a:t> προς διάθεση στο κοινό.</a:t>
            </a:r>
          </a:p>
          <a:p>
            <a:r>
              <a:rPr lang="el-GR" altLang="en-US" dirty="0" smtClean="0"/>
              <a:t>Τα θέματα της βιντεοσκόπησης, παραγωγής και επεξεργασίας υλικού αναπτύσσονται σε άλλες υποενότητες. </a:t>
            </a:r>
          </a:p>
          <a:p>
            <a:endParaRPr lang="el-GR" dirty="0"/>
          </a:p>
        </p:txBody>
      </p:sp>
      <p:sp>
        <p:nvSpPr>
          <p:cNvPr id="4" name="Slide Number Placeholder 3"/>
          <p:cNvSpPr>
            <a:spLocks noGrp="1"/>
          </p:cNvSpPr>
          <p:nvPr>
            <p:ph type="sldNum" sz="quarter" idx="10"/>
          </p:nvPr>
        </p:nvSpPr>
        <p:spPr/>
        <p:txBody>
          <a:bodyPr/>
          <a:lstStyle/>
          <a:p>
            <a:pPr>
              <a:defRPr/>
            </a:pPr>
            <a:fld id="{9213FB35-C205-4F4A-A448-5F8FE2799ED4}" type="slidenum">
              <a:rPr lang="el-GR" smtClean="0"/>
              <a:pPr>
                <a:defRPr/>
              </a:pPr>
              <a:t>45</a:t>
            </a:fld>
            <a:endParaRPr lang="el-GR"/>
          </a:p>
        </p:txBody>
      </p:sp>
    </p:spTree>
    <p:extLst>
      <p:ext uri="{BB962C8B-B14F-4D97-AF65-F5344CB8AC3E}">
        <p14:creationId xmlns:p14="http://schemas.microsoft.com/office/powerpoint/2010/main" val="4922166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ltLang="en-US" dirty="0" smtClean="0"/>
              <a:t>Προκειμένου να δημοσιοποιηθεί ένα αρχείο βίντεο στο Διαδίκτυο, δηλαδή να διατεθεί μέσω αυτού, θα πρέπει να αναρτηθεί, δηλαδή να μεταφερθεί σε ένα εξυπηρετητή μετάδοσης ροής.</a:t>
            </a:r>
          </a:p>
          <a:p>
            <a:r>
              <a:rPr lang="el-GR" altLang="en-US" dirty="0" smtClean="0"/>
              <a:t>Ο διαχειριστής της υπηρεσίας  παρέχει πληροφορίες σχετικά με τον τρόπο ανάρτησης αρχείων σε κάθε τέτοιο εξυπηρετητή. Τυπική περίπτωση είναι η παροχή λογαριασμών σε χρήστες και δυνατότητας ανάρτησης αρχείων σε αυτούς. </a:t>
            </a:r>
          </a:p>
          <a:p>
            <a:r>
              <a:rPr lang="el-GR" altLang="en-US" dirty="0" smtClean="0"/>
              <a:t>Οι χρήστες που αναρτούν το αρχείο πρέπει να παρέχουν και σχετικές πληροφορίες, συνήθως σύμφωνα με κάποιο πρότυπο που περιγράφει τις απαιτούμενες πληροφορίες και τη δομή τους, όπως το </a:t>
            </a:r>
            <a:r>
              <a:rPr lang="el-GR" altLang="en-US" dirty="0" err="1" smtClean="0"/>
              <a:t>DublinCore</a:t>
            </a:r>
            <a:r>
              <a:rPr lang="el-GR" altLang="en-US" dirty="0" smtClean="0"/>
              <a:t>. Για παράδειγμα, τίτλος περιεχομένου, εκδήλωση, στοιχεία ομιλητή κ.α. Η πληροφορία αυτή αξιοποιείται από υπηρεσίες αναζήτησης περιεχομένου. </a:t>
            </a:r>
          </a:p>
          <a:p>
            <a:endParaRPr lang="el-GR" dirty="0"/>
          </a:p>
        </p:txBody>
      </p:sp>
      <p:sp>
        <p:nvSpPr>
          <p:cNvPr id="4" name="Slide Number Placeholder 3"/>
          <p:cNvSpPr>
            <a:spLocks noGrp="1"/>
          </p:cNvSpPr>
          <p:nvPr>
            <p:ph type="sldNum" sz="quarter" idx="10"/>
          </p:nvPr>
        </p:nvSpPr>
        <p:spPr/>
        <p:txBody>
          <a:bodyPr/>
          <a:lstStyle/>
          <a:p>
            <a:pPr>
              <a:defRPr/>
            </a:pPr>
            <a:fld id="{9213FB35-C205-4F4A-A448-5F8FE2799ED4}" type="slidenum">
              <a:rPr lang="el-GR" smtClean="0"/>
              <a:pPr>
                <a:defRPr/>
              </a:pPr>
              <a:t>46</a:t>
            </a:fld>
            <a:endParaRPr lang="el-GR"/>
          </a:p>
        </p:txBody>
      </p:sp>
    </p:spTree>
    <p:extLst>
      <p:ext uri="{BB962C8B-B14F-4D97-AF65-F5344CB8AC3E}">
        <p14:creationId xmlns:p14="http://schemas.microsoft.com/office/powerpoint/2010/main" val="49221668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ltLang="en-US" dirty="0" smtClean="0"/>
              <a:t>Προκειμένου ένας τελικός χρήστης να ενημερώνεται για το </a:t>
            </a:r>
            <a:r>
              <a:rPr lang="el-GR" altLang="en-US" dirty="0" err="1" smtClean="0"/>
              <a:t>πολυμεσικό</a:t>
            </a:r>
            <a:r>
              <a:rPr lang="el-GR" altLang="en-US" dirty="0" smtClean="0"/>
              <a:t> περιεχόμενο ενός εξυπηρετητή ροών πρέπει το περιεχόμενο να ανακοινώνεται σε ένα δικτυακό τόπο. </a:t>
            </a:r>
          </a:p>
          <a:p>
            <a:r>
              <a:rPr lang="el-GR" altLang="en-US" dirty="0" smtClean="0"/>
              <a:t>Ο δικτυακός τόπος μπορεί να αποτελείται από στατικές ή δυναμικές σελίδες.</a:t>
            </a:r>
          </a:p>
          <a:p>
            <a:r>
              <a:rPr lang="el-GR" altLang="en-US" dirty="0" smtClean="0"/>
              <a:t>Στην περίπτωση των στατικών σελίδων, κάθε φορά που αναρτάται ένα αρχείο βίντεο ο διαχειριστής των σελίδων θα πρέπει να τις ενημερώνει. </a:t>
            </a:r>
          </a:p>
          <a:p>
            <a:r>
              <a:rPr lang="el-GR" altLang="en-US" dirty="0" smtClean="0"/>
              <a:t>Στην  περίπτωση των δυναμικών σελίδων, οι σελίδες δημιουργούνται δυναμικά βάσει των πληροφοριών που δίδει ο χρήστης κατά τη διαδικασία ανάρτησης του περιεχομένου. </a:t>
            </a:r>
          </a:p>
          <a:p>
            <a:r>
              <a:rPr lang="el-GR" altLang="en-US" dirty="0" smtClean="0"/>
              <a:t>Παραδείγματα τέτοιων υπηρεσιών θα βρείτε στους συνδέσμους που φαίνονται στη διαφάνεια.</a:t>
            </a:r>
          </a:p>
          <a:p>
            <a:endParaRPr lang="el-GR" dirty="0"/>
          </a:p>
        </p:txBody>
      </p:sp>
      <p:sp>
        <p:nvSpPr>
          <p:cNvPr id="4" name="Slide Number Placeholder 3"/>
          <p:cNvSpPr>
            <a:spLocks noGrp="1"/>
          </p:cNvSpPr>
          <p:nvPr>
            <p:ph type="sldNum" sz="quarter" idx="10"/>
          </p:nvPr>
        </p:nvSpPr>
        <p:spPr/>
        <p:txBody>
          <a:bodyPr/>
          <a:lstStyle/>
          <a:p>
            <a:pPr>
              <a:defRPr/>
            </a:pPr>
            <a:fld id="{9213FB35-C205-4F4A-A448-5F8FE2799ED4}" type="slidenum">
              <a:rPr lang="el-GR" smtClean="0"/>
              <a:pPr>
                <a:defRPr/>
              </a:pPr>
              <a:t>47</a:t>
            </a:fld>
            <a:endParaRPr lang="el-GR"/>
          </a:p>
        </p:txBody>
      </p:sp>
    </p:spTree>
    <p:extLst>
      <p:ext uri="{BB962C8B-B14F-4D97-AF65-F5344CB8AC3E}">
        <p14:creationId xmlns:p14="http://schemas.microsoft.com/office/powerpoint/2010/main" val="49221668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ltLang="en-US" dirty="0" smtClean="0"/>
              <a:t>Όσο αφορά στο συγχρονισμός των αρχείων βίντεο με διαφάνειες,  όταν ένα υλικό βίντεο είναι διαθέσιμο στο Διαδίκτυο, είναι δυνατή η προσθήκη των διαφανειών καθώς και ο συγχρονισμός τους με το βίντεο. Αυτό σημαίνει ότι οι διαφάνειες θα αλλάζουν αυτόματα ακολουθώντας τη χρονική ροή της διάλεξης καθώς ο χρήστης θα παρακολουθεί. Επίσης, ο τελικός χρήστης θα μπορεί να διατρέχει το περιεχόμενο  καθώς και να επιλέγει να παρακολουθήσει συγκεκριμένες ενότητες που αντιστοιχούν σε συγκεκριμένες διαφάνειες. </a:t>
            </a:r>
          </a:p>
          <a:p>
            <a:pPr>
              <a:buFontTx/>
              <a:buChar char="-"/>
            </a:pPr>
            <a:endParaRPr lang="el-GR" altLang="en-US" dirty="0" smtClean="0"/>
          </a:p>
          <a:p>
            <a:endParaRPr lang="el-GR" dirty="0"/>
          </a:p>
        </p:txBody>
      </p:sp>
      <p:sp>
        <p:nvSpPr>
          <p:cNvPr id="4" name="Slide Number Placeholder 3"/>
          <p:cNvSpPr>
            <a:spLocks noGrp="1"/>
          </p:cNvSpPr>
          <p:nvPr>
            <p:ph type="sldNum" sz="quarter" idx="10"/>
          </p:nvPr>
        </p:nvSpPr>
        <p:spPr/>
        <p:txBody>
          <a:bodyPr/>
          <a:lstStyle/>
          <a:p>
            <a:pPr>
              <a:defRPr/>
            </a:pPr>
            <a:fld id="{9213FB35-C205-4F4A-A448-5F8FE2799ED4}" type="slidenum">
              <a:rPr lang="el-GR" smtClean="0"/>
              <a:pPr>
                <a:defRPr/>
              </a:pPr>
              <a:t>48</a:t>
            </a:fld>
            <a:endParaRPr lang="el-GR"/>
          </a:p>
        </p:txBody>
      </p:sp>
    </p:spTree>
    <p:extLst>
      <p:ext uri="{BB962C8B-B14F-4D97-AF65-F5344CB8AC3E}">
        <p14:creationId xmlns:p14="http://schemas.microsoft.com/office/powerpoint/2010/main" val="4922166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ltLang="en-US" dirty="0" smtClean="0"/>
              <a:t>Παράδειγμα συγχρονισμένων διαλέξεων μπορείτε να βρείτε στο σύνδεσμο που φαίνεται στη διαφάνεια.</a:t>
            </a:r>
          </a:p>
          <a:p>
            <a:endParaRPr lang="el-GR" altLang="en-US" dirty="0" smtClean="0"/>
          </a:p>
          <a:p>
            <a:endParaRPr lang="el-GR" dirty="0"/>
          </a:p>
        </p:txBody>
      </p:sp>
      <p:sp>
        <p:nvSpPr>
          <p:cNvPr id="4" name="Slide Number Placeholder 3"/>
          <p:cNvSpPr>
            <a:spLocks noGrp="1"/>
          </p:cNvSpPr>
          <p:nvPr>
            <p:ph type="sldNum" sz="quarter" idx="10"/>
          </p:nvPr>
        </p:nvSpPr>
        <p:spPr/>
        <p:txBody>
          <a:bodyPr/>
          <a:lstStyle/>
          <a:p>
            <a:pPr>
              <a:defRPr/>
            </a:pPr>
            <a:fld id="{9213FB35-C205-4F4A-A448-5F8FE2799ED4}" type="slidenum">
              <a:rPr lang="el-GR" smtClean="0"/>
              <a:pPr>
                <a:defRPr/>
              </a:pPr>
              <a:t>49</a:t>
            </a:fld>
            <a:endParaRPr lang="el-GR"/>
          </a:p>
        </p:txBody>
      </p:sp>
    </p:spTree>
    <p:extLst>
      <p:ext uri="{BB962C8B-B14F-4D97-AF65-F5344CB8AC3E}">
        <p14:creationId xmlns:p14="http://schemas.microsoft.com/office/powerpoint/2010/main" val="492216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l-GR" altLang="en-US" dirty="0" smtClean="0"/>
              <a:t>Η παρούσα υποενότητα εστιάζει στις τεχνολογίες μετάδοσης πολυμεσικού υλικού. Στα πλαίσια λοιπόν αυτής, αναπτύσσονται τα τεχνολογικά θέματα που αφορούν στη ζωντανή μετάδοση και στη κατά απαίτηση μετάδοση υλικού, δηλαδή βίντεο και ήχου.</a:t>
            </a:r>
            <a:endParaRPr lang="en-US" altLang="en-US" dirty="0" smtClean="0"/>
          </a:p>
          <a:p>
            <a:pPr eaLnBrk="1" hangingPunct="1"/>
            <a:endParaRPr lang="el-GR" altLang="en-US" dirty="0" smtClean="0"/>
          </a:p>
          <a:p>
            <a:r>
              <a:rPr lang="el-GR" altLang="en-US" dirty="0" smtClean="0"/>
              <a:t>Η υποενότητα αυτή αποτελείται από τα ακόλουθα μέρη. </a:t>
            </a:r>
          </a:p>
          <a:p>
            <a:r>
              <a:rPr lang="el-GR" altLang="en-US" dirty="0" smtClean="0"/>
              <a:t>Στο πρώτο μέρος πραγματοποιείται μία γενική συζήτηση για τις δυνατότητες της μετάδοσης πολυμεσικού υλικού μέσω του Διαδικτύου και τα οφέλη που προκύπτουν από τη χρήση και αξιοποίηση της. </a:t>
            </a:r>
          </a:p>
          <a:p>
            <a:r>
              <a:rPr lang="el-GR" altLang="en-US" dirty="0" smtClean="0"/>
              <a:t>Στο δεύτερο μέρος παρουσιάζονται οι καθαυτές τεχνολογίες μετάδοσης πολυμεσικού υλικού.</a:t>
            </a:r>
          </a:p>
        </p:txBody>
      </p:sp>
      <p:sp>
        <p:nvSpPr>
          <p:cNvPr id="4" name="Slide Number Placeholder 3"/>
          <p:cNvSpPr>
            <a:spLocks noGrp="1"/>
          </p:cNvSpPr>
          <p:nvPr>
            <p:ph type="sldNum" sz="quarter" idx="10"/>
          </p:nvPr>
        </p:nvSpPr>
        <p:spPr/>
        <p:txBody>
          <a:bodyPr/>
          <a:lstStyle/>
          <a:p>
            <a:pPr>
              <a:defRPr/>
            </a:pPr>
            <a:fld id="{9213FB35-C205-4F4A-A448-5F8FE2799ED4}" type="slidenum">
              <a:rPr lang="el-GR" smtClean="0"/>
              <a:pPr>
                <a:defRPr/>
              </a:pPr>
              <a:t>5</a:t>
            </a:fld>
            <a:endParaRPr lang="el-GR"/>
          </a:p>
        </p:txBody>
      </p:sp>
    </p:spTree>
    <p:extLst>
      <p:ext uri="{BB962C8B-B14F-4D97-AF65-F5344CB8AC3E}">
        <p14:creationId xmlns:p14="http://schemas.microsoft.com/office/powerpoint/2010/main" val="39941570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57347"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44036" name="Θέση αριθμού διαφάνειας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8F86D43-C2B7-4643-BAE5-E596C87CAE0D}" type="slidenum">
              <a:rPr lang="el-GR" smtClean="0"/>
              <a:pPr fontAlgn="base">
                <a:spcBef>
                  <a:spcPct val="0"/>
                </a:spcBef>
                <a:spcAft>
                  <a:spcPct val="0"/>
                </a:spcAft>
                <a:defRPr/>
              </a:pPr>
              <a:t>50</a:t>
            </a:fld>
            <a:endParaRPr lang="el-GR" smtClean="0"/>
          </a:p>
        </p:txBody>
      </p:sp>
    </p:spTree>
    <p:extLst>
      <p:ext uri="{BB962C8B-B14F-4D97-AF65-F5344CB8AC3E}">
        <p14:creationId xmlns:p14="http://schemas.microsoft.com/office/powerpoint/2010/main" val="336739101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9213FB35-C205-4F4A-A448-5F8FE2799ED4}" type="slidenum">
              <a:rPr lang="el-GR" smtClean="0"/>
              <a:pPr>
                <a:defRPr/>
              </a:pPr>
              <a:t>51</a:t>
            </a:fld>
            <a:endParaRPr lang="el-GR"/>
          </a:p>
        </p:txBody>
      </p:sp>
    </p:spTree>
    <p:extLst>
      <p:ext uri="{BB962C8B-B14F-4D97-AF65-F5344CB8AC3E}">
        <p14:creationId xmlns:p14="http://schemas.microsoft.com/office/powerpoint/2010/main" val="342838014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9213FB35-C205-4F4A-A448-5F8FE2799ED4}" type="slidenum">
              <a:rPr lang="el-GR" smtClean="0"/>
              <a:pPr>
                <a:defRPr/>
              </a:pPr>
              <a:t>52</a:t>
            </a:fld>
            <a:endParaRPr lang="el-GR"/>
          </a:p>
        </p:txBody>
      </p:sp>
    </p:spTree>
    <p:extLst>
      <p:ext uri="{BB962C8B-B14F-4D97-AF65-F5344CB8AC3E}">
        <p14:creationId xmlns:p14="http://schemas.microsoft.com/office/powerpoint/2010/main" val="3251116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pPr>
              <a:defRPr/>
            </a:pPr>
            <a:fld id="{9213FB35-C205-4F4A-A448-5F8FE2799ED4}" type="slidenum">
              <a:rPr lang="el-GR" smtClean="0"/>
              <a:pPr>
                <a:defRPr/>
              </a:pPr>
              <a:t>6</a:t>
            </a:fld>
            <a:endParaRPr lang="el-GR"/>
          </a:p>
        </p:txBody>
      </p:sp>
    </p:spTree>
    <p:extLst>
      <p:ext uri="{BB962C8B-B14F-4D97-AF65-F5344CB8AC3E}">
        <p14:creationId xmlns:p14="http://schemas.microsoft.com/office/powerpoint/2010/main" val="372507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kern="1200" dirty="0" smtClean="0">
                <a:solidFill>
                  <a:schemeClr val="tx1"/>
                </a:solidFill>
                <a:effectLst/>
                <a:latin typeface="+mn-lt"/>
                <a:ea typeface="+mn-ea"/>
                <a:cs typeface="+mn-cs"/>
              </a:rPr>
              <a:t>Εκπαιδευτικές και ενημερωτικές δραστηριότητες που πραγματοποιούνται στο  πλαίσιο του εκπαιδευτικού και ερευνητικού έργου των Πανεπιστημίων και ΤΕΙ είναι δυνατόν να μεταδίδονται ζωντανά στο Διαδίκτυο ώστε να τις παρακολουθούν οι ενδιαφερόμενοι χρήστες του Διαδικτύου  από απόσταση. Η όλη δραστηριότητα μπορεί ταυτόχρονα να καταγράφεται ώστε να είναι διαθέσιμη στους ενδιαφερόμενους και σε δεύτερο χρόνο. Παρέχεται δηλαδή η δυνατότητα σε οποιοδήποτε που δεν μπορεί ή επιθυμεί να είναι παρόν σε μια διάλεξη ή εκδήλωση να μπορεί να την παρακολουθήσει από το σπίτι του ή την κινητή συσκευή του είτε ζωντανά ή όποια άλλη στιγμή επιθυμεί. </a:t>
            </a:r>
          </a:p>
          <a:p>
            <a:r>
              <a:rPr lang="el-GR" sz="1200" kern="1200" dirty="0" smtClean="0">
                <a:solidFill>
                  <a:schemeClr val="tx1"/>
                </a:solidFill>
                <a:effectLst/>
                <a:latin typeface="+mn-lt"/>
                <a:ea typeface="+mn-ea"/>
                <a:cs typeface="+mn-cs"/>
              </a:rPr>
              <a:t>Η καταγραφή των δραστηριοτήτων μπορεί να συνδυαστεί και με την αρχειοθέτησή τους. </a:t>
            </a:r>
          </a:p>
          <a:p>
            <a:r>
              <a:rPr lang="el-GR" sz="1200" kern="1200" dirty="0" smtClean="0">
                <a:solidFill>
                  <a:schemeClr val="tx1"/>
                </a:solidFill>
                <a:effectLst/>
                <a:latin typeface="+mn-lt"/>
                <a:ea typeface="+mn-ea"/>
                <a:cs typeface="+mn-cs"/>
              </a:rPr>
              <a:t>Η ζωντανή μετάδοση γεγονότων δεν είναι σαν τη </a:t>
            </a:r>
            <a:r>
              <a:rPr lang="el-GR" sz="1200" kern="1200" dirty="0" err="1" smtClean="0">
                <a:solidFill>
                  <a:schemeClr val="tx1"/>
                </a:solidFill>
                <a:effectLst/>
                <a:latin typeface="+mn-lt"/>
                <a:ea typeface="+mn-ea"/>
                <a:cs typeface="+mn-cs"/>
              </a:rPr>
              <a:t>βιντεοδιάσκεψη</a:t>
            </a:r>
            <a:r>
              <a:rPr lang="el-GR" sz="1200" kern="1200" dirty="0" smtClean="0">
                <a:solidFill>
                  <a:schemeClr val="tx1"/>
                </a:solidFill>
                <a:effectLst/>
                <a:latin typeface="+mn-lt"/>
                <a:ea typeface="+mn-ea"/>
                <a:cs typeface="+mn-cs"/>
              </a:rPr>
              <a:t>, δεν παρέχει δηλαδή δυνατότητες αλληλεπίδρασης ανάμεσα στον ομιλητή και το απομακρυσμένο ακροατήριο, αλλά είναι </a:t>
            </a:r>
            <a:r>
              <a:rPr lang="el-GR" sz="1200" kern="1200" dirty="0" err="1" smtClean="0">
                <a:solidFill>
                  <a:schemeClr val="tx1"/>
                </a:solidFill>
                <a:effectLst/>
                <a:latin typeface="+mn-lt"/>
                <a:ea typeface="+mn-ea"/>
                <a:cs typeface="+mn-cs"/>
              </a:rPr>
              <a:t>μονόδρομη</a:t>
            </a:r>
            <a:r>
              <a:rPr lang="el-GR" sz="1200" kern="1200" dirty="0" smtClean="0">
                <a:solidFill>
                  <a:schemeClr val="tx1"/>
                </a:solidFill>
                <a:effectLst/>
                <a:latin typeface="+mn-lt"/>
                <a:ea typeface="+mn-ea"/>
                <a:cs typeface="+mn-cs"/>
              </a:rPr>
              <a:t>. </a:t>
            </a:r>
          </a:p>
          <a:p>
            <a:endParaRPr lang="el-GR" dirty="0"/>
          </a:p>
        </p:txBody>
      </p:sp>
      <p:sp>
        <p:nvSpPr>
          <p:cNvPr id="4" name="Slide Number Placeholder 3"/>
          <p:cNvSpPr>
            <a:spLocks noGrp="1"/>
          </p:cNvSpPr>
          <p:nvPr>
            <p:ph type="sldNum" sz="quarter" idx="10"/>
          </p:nvPr>
        </p:nvSpPr>
        <p:spPr/>
        <p:txBody>
          <a:bodyPr/>
          <a:lstStyle/>
          <a:p>
            <a:pPr>
              <a:defRPr/>
            </a:pPr>
            <a:fld id="{9213FB35-C205-4F4A-A448-5F8FE2799ED4}" type="slidenum">
              <a:rPr lang="el-GR" smtClean="0"/>
              <a:pPr>
                <a:defRPr/>
              </a:pPr>
              <a:t>7</a:t>
            </a:fld>
            <a:endParaRPr lang="el-GR"/>
          </a:p>
        </p:txBody>
      </p:sp>
    </p:spTree>
    <p:extLst>
      <p:ext uri="{BB962C8B-B14F-4D97-AF65-F5344CB8AC3E}">
        <p14:creationId xmlns:p14="http://schemas.microsoft.com/office/powerpoint/2010/main" val="372507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l-GR" altLang="en-US" dirty="0" smtClean="0"/>
              <a:t>Η ζωντανή μετάδοση μίας εκδήλωσης, μίας συνεδρίασης στο Διαδίκτυο κρίνεται ιδιαίτερα χρήσιμη σε περιπτώσεις όπου δεν είναι δυνατή η φυσική παρουσία όλων των ενδιαφερόμενων που θέλουν παρακολουθήσουν μία διάλεξη. Επιπλέον, η βιντεοσκόπηση και διάθεση του βίντεο στο Διαδίκτυο επιτρέπει σε μεγαλύτερο πλήθος ατόμων να γίνουν κοινωνοί του περιεχομένου της εκδήλωσης ή συνεδρίασής.</a:t>
            </a:r>
          </a:p>
          <a:p>
            <a:endParaRPr lang="el-GR" dirty="0"/>
          </a:p>
        </p:txBody>
      </p:sp>
      <p:sp>
        <p:nvSpPr>
          <p:cNvPr id="4" name="Slide Number Placeholder 3"/>
          <p:cNvSpPr>
            <a:spLocks noGrp="1"/>
          </p:cNvSpPr>
          <p:nvPr>
            <p:ph type="sldNum" sz="quarter" idx="10"/>
          </p:nvPr>
        </p:nvSpPr>
        <p:spPr/>
        <p:txBody>
          <a:bodyPr/>
          <a:lstStyle/>
          <a:p>
            <a:pPr>
              <a:defRPr/>
            </a:pPr>
            <a:fld id="{9213FB35-C205-4F4A-A448-5F8FE2799ED4}" type="slidenum">
              <a:rPr lang="el-GR" smtClean="0"/>
              <a:pPr>
                <a:defRPr/>
              </a:pPr>
              <a:t>8</a:t>
            </a:fld>
            <a:endParaRPr lang="el-GR"/>
          </a:p>
        </p:txBody>
      </p:sp>
    </p:spTree>
    <p:extLst>
      <p:ext uri="{BB962C8B-B14F-4D97-AF65-F5344CB8AC3E}">
        <p14:creationId xmlns:p14="http://schemas.microsoft.com/office/powerpoint/2010/main" val="3257865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pPr>
              <a:defRPr/>
            </a:pPr>
            <a:fld id="{9213FB35-C205-4F4A-A448-5F8FE2799ED4}" type="slidenum">
              <a:rPr lang="el-GR" smtClean="0"/>
              <a:pPr>
                <a:defRPr/>
              </a:pPr>
              <a:t>9</a:t>
            </a:fld>
            <a:endParaRPr lang="el-GR"/>
          </a:p>
        </p:txBody>
      </p:sp>
    </p:spTree>
    <p:extLst>
      <p:ext uri="{BB962C8B-B14F-4D97-AF65-F5344CB8AC3E}">
        <p14:creationId xmlns:p14="http://schemas.microsoft.com/office/powerpoint/2010/main" val="3257865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rgbClr val="0089D0"/>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a:spLocks noGrp="1"/>
          </p:cNvSpPr>
          <p:nvPr>
            <p:ph type="sldNum" sz="quarter" idx="10"/>
          </p:nvPr>
        </p:nvSpPr>
        <p:spPr/>
        <p:txBody>
          <a:bodyPr/>
          <a:lstStyle>
            <a:lvl1pPr>
              <a:defRPr/>
            </a:lvl1pPr>
          </a:lstStyle>
          <a:p>
            <a:pPr>
              <a:defRPr/>
            </a:pPr>
            <a:fld id="{72FB85C9-ABCA-4B35-951C-02984117C707}" type="slidenum">
              <a:rPr lang="el-GR"/>
              <a:pPr>
                <a:defRPr/>
              </a:pPr>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a:spLocks noGrp="1"/>
          </p:cNvSpPr>
          <p:nvPr>
            <p:ph type="sldNum" sz="quarter" idx="10"/>
          </p:nvPr>
        </p:nvSpPr>
        <p:spPr/>
        <p:txBody>
          <a:bodyPr/>
          <a:lstStyle>
            <a:lvl1pPr>
              <a:defRPr/>
            </a:lvl1pPr>
          </a:lstStyle>
          <a:p>
            <a:pPr>
              <a:defRPr/>
            </a:pPr>
            <a:fld id="{97587AE8-D38C-4567-B158-3483FCE40B4F}" type="slidenum">
              <a:rPr lang="el-GR"/>
              <a:pPr>
                <a:defRPr/>
              </a:pPr>
              <a:t>‹#›</a:t>
            </a:fld>
            <a:endParaRPr lang="el-G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1_Κεφαλίδα ενότητας">
    <p:spTree>
      <p:nvGrpSpPr>
        <p:cNvPr id="1" name=""/>
        <p:cNvGrpSpPr/>
        <p:nvPr/>
      </p:nvGrpSpPr>
      <p:grpSpPr>
        <a:xfrm>
          <a:off x="0" y="0"/>
          <a:ext cx="0" cy="0"/>
          <a:chOff x="0" y="0"/>
          <a:chExt cx="0" cy="0"/>
        </a:xfrm>
      </p:grpSpPr>
      <p:pic>
        <p:nvPicPr>
          <p:cNvPr id="4" name="Εικόνα 5"/>
          <p:cNvPicPr>
            <a:picLocks noChangeAspect="1"/>
          </p:cNvPicPr>
          <p:nvPr userDrawn="1"/>
        </p:nvPicPr>
        <p:blipFill>
          <a:blip r:embed="rId2" cstate="print"/>
          <a:srcRect/>
          <a:stretch>
            <a:fillRect/>
          </a:stretch>
        </p:blipFill>
        <p:spPr bwMode="auto">
          <a:xfrm>
            <a:off x="539750" y="506413"/>
            <a:ext cx="4602163" cy="1150937"/>
          </a:xfrm>
          <a:prstGeom prst="rect">
            <a:avLst/>
          </a:prstGeom>
          <a:noFill/>
          <a:ln w="9525">
            <a:noFill/>
            <a:miter lim="800000"/>
            <a:headEnd/>
            <a:tailEnd/>
          </a:ln>
        </p:spPr>
      </p:pic>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Τίτλος και Κείμενο">
    <p:spTree>
      <p:nvGrpSpPr>
        <p:cNvPr id="1" name=""/>
        <p:cNvGrpSpPr/>
        <p:nvPr/>
      </p:nvGrpSpPr>
      <p:grpSpPr>
        <a:xfrm>
          <a:off x="0" y="0"/>
          <a:ext cx="0" cy="0"/>
          <a:chOff x="0" y="0"/>
          <a:chExt cx="0" cy="0"/>
        </a:xfrm>
      </p:grpSpPr>
      <p:sp>
        <p:nvSpPr>
          <p:cNvPr id="4" name="Slide Number Placeholder 4"/>
          <p:cNvSpPr txBox="1">
            <a:spLocks/>
          </p:cNvSpPr>
          <p:nvPr userDrawn="1"/>
        </p:nvSpPr>
        <p:spPr>
          <a:xfrm>
            <a:off x="0" y="6453188"/>
            <a:ext cx="533400" cy="244475"/>
          </a:xfrm>
          <a:prstGeom prst="rect">
            <a:avLst/>
          </a:prstGeom>
          <a:solidFill>
            <a:schemeClr val="accent6">
              <a:lumMod val="60000"/>
              <a:lumOff val="40000"/>
            </a:schemeClr>
          </a:solidFill>
        </p:spPr>
        <p:txBody>
          <a:bodyPr anchor="ctr">
            <a:normAutofit fontScale="85000" lnSpcReduction="20000"/>
          </a:bodyPr>
          <a:lstStyle>
            <a:lvl1pPr>
              <a:defRPr>
                <a:solidFill>
                  <a:srgbClr val="FFFFFF"/>
                </a:solidFill>
              </a:defRPr>
            </a:lvl1pPr>
          </a:lstStyle>
          <a:p>
            <a:pPr algn="ctr" fontAlgn="auto">
              <a:spcBef>
                <a:spcPts val="0"/>
              </a:spcBef>
              <a:spcAft>
                <a:spcPts val="0"/>
              </a:spcAft>
              <a:defRPr/>
            </a:pPr>
            <a:fld id="{EBD64411-0C6E-47CF-A390-D2878C7AD301}" type="slidenum">
              <a:rPr lang="en-US" sz="1400" b="1" smtClean="0">
                <a:latin typeface="+mn-lt"/>
                <a:cs typeface="+mn-cs"/>
              </a:rPr>
              <a:pPr algn="ctr" fontAlgn="auto">
                <a:spcBef>
                  <a:spcPts val="0"/>
                </a:spcBef>
                <a:spcAft>
                  <a:spcPts val="0"/>
                </a:spcAft>
                <a:defRPr/>
              </a:pPr>
              <a:t>‹#›</a:t>
            </a:fld>
            <a:endParaRPr lang="en-US" sz="1400" b="1" dirty="0">
              <a:latin typeface="+mn-lt"/>
              <a:cs typeface="+mn-cs"/>
            </a:endParaRPr>
          </a:p>
        </p:txBody>
      </p:sp>
      <p:sp>
        <p:nvSpPr>
          <p:cNvPr id="24" name="Rectangle 2"/>
          <p:cNvSpPr>
            <a:spLocks noGrp="1"/>
          </p:cNvSpPr>
          <p:nvPr>
            <p:ph type="title"/>
          </p:nvPr>
        </p:nvSpPr>
        <p:spPr/>
        <p:txBody>
          <a:bodyPr/>
          <a:lstStyle/>
          <a:p>
            <a:r>
              <a:rPr lang="el-GR" noProof="1" smtClean="0"/>
              <a:t>Kλικ για επεξεργασία του τίτλου</a:t>
            </a:r>
            <a:endParaRPr lang="en-US" dirty="0"/>
          </a:p>
        </p:txBody>
      </p:sp>
      <p:sp>
        <p:nvSpPr>
          <p:cNvPr id="12" name="Rectangle 3"/>
          <p:cNvSpPr>
            <a:spLocks noGrp="1"/>
          </p:cNvSpPr>
          <p:nvPr>
            <p:ph type="body" idx="1"/>
          </p:nvPr>
        </p:nvSpPr>
        <p:spPr/>
        <p:txBody>
          <a:bodyPr/>
          <a:lstStyle/>
          <a:p>
            <a:pPr lvl="0"/>
            <a:r>
              <a:rPr lang="el-GR" noProof="1" smtClean="0"/>
              <a:t>Kλικ για επεξεργασία των στυλ του υποδείγματος</a:t>
            </a:r>
          </a:p>
          <a:p>
            <a:pPr lvl="1"/>
            <a:r>
              <a:rPr lang="el-GR" noProof="1" smtClean="0"/>
              <a:t>Δεύτερου επιπέδου</a:t>
            </a:r>
          </a:p>
          <a:p>
            <a:pPr lvl="2"/>
            <a:r>
              <a:rPr lang="el-GR" noProof="1" smtClean="0"/>
              <a:t>Τρίτου επιπέδου</a:t>
            </a:r>
          </a:p>
          <a:p>
            <a:pPr lvl="3"/>
            <a:r>
              <a:rPr lang="el-GR" noProof="1" smtClean="0"/>
              <a:t>Τέταρτου επιπέδου</a:t>
            </a:r>
          </a:p>
          <a:p>
            <a:pPr lvl="4"/>
            <a:r>
              <a:rPr lang="el-GR" noProof="1" smtClean="0"/>
              <a:t>Πέμπτου επιπέδου</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4" name="Εικόνα 10"/>
          <p:cNvPicPr>
            <a:picLocks noChangeAspect="1"/>
          </p:cNvPicPr>
          <p:nvPr userDrawn="1"/>
        </p:nvPicPr>
        <p:blipFill>
          <a:blip r:embed="rId2" cstate="print"/>
          <a:srcRect/>
          <a:stretch>
            <a:fillRect/>
          </a:stretch>
        </p:blipFill>
        <p:spPr bwMode="auto">
          <a:xfrm>
            <a:off x="179388" y="6140450"/>
            <a:ext cx="720725" cy="571500"/>
          </a:xfrm>
          <a:prstGeom prst="rect">
            <a:avLst/>
          </a:prstGeom>
          <a:noFill/>
          <a:ln w="9525">
            <a:noFill/>
            <a:miter lim="800000"/>
            <a:headEnd/>
            <a:tailEnd/>
          </a:ln>
        </p:spPr>
      </p:pic>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buClr>
                <a:srgbClr val="0089D0"/>
              </a:buClr>
              <a:defRPr/>
            </a:lvl1pPr>
            <a:lvl2pPr>
              <a:spcBef>
                <a:spcPts val="1200"/>
              </a:spcBef>
              <a:buClr>
                <a:srgbClr val="0089D0"/>
              </a:buClr>
              <a:defRPr/>
            </a:lvl2pPr>
            <a:lvl3pPr>
              <a:spcBef>
                <a:spcPts val="1200"/>
              </a:spcBef>
              <a:buClr>
                <a:srgbClr val="0089D0"/>
              </a:buClr>
              <a:defRPr/>
            </a:lvl3pPr>
            <a:lvl4pPr>
              <a:spcBef>
                <a:spcPts val="1200"/>
              </a:spcBef>
              <a:buClr>
                <a:srgbClr val="0089D0"/>
              </a:buClr>
              <a:defRPr/>
            </a:lvl4pPr>
            <a:lvl5pPr>
              <a:spcBef>
                <a:spcPts val="1200"/>
              </a:spcBef>
              <a:buClr>
                <a:srgbClr val="0089D0"/>
              </a:buClr>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5" name="Θέση αριθμού διαφάνειας 5"/>
          <p:cNvSpPr>
            <a:spLocks noGrp="1"/>
          </p:cNvSpPr>
          <p:nvPr>
            <p:ph type="sldNum" sz="quarter" idx="10"/>
          </p:nvPr>
        </p:nvSpPr>
        <p:spPr>
          <a:xfrm>
            <a:off x="107504" y="6381328"/>
            <a:ext cx="8928992" cy="365125"/>
          </a:xfrm>
        </p:spPr>
        <p:txBody>
          <a:bodyPr/>
          <a:lstStyle>
            <a:lvl1pPr algn="ctr">
              <a:defRPr/>
            </a:lvl1pPr>
          </a:lstStyle>
          <a:p>
            <a:pPr>
              <a:defRPr/>
            </a:pPr>
            <a:fld id="{0DA940F4-2900-4377-A725-F8EBF631B80C}" type="slidenum">
              <a:rPr lang="el-GR" smtClean="0"/>
              <a:pPr>
                <a:defRPr/>
              </a:pPr>
              <a:t>‹#›</a:t>
            </a:fld>
            <a:endParaRPr lang="el-GR" dirty="0"/>
          </a:p>
        </p:txBody>
      </p:sp>
      <p:pic>
        <p:nvPicPr>
          <p:cNvPr id="7" name="Εικόνα 6"/>
          <p:cNvPicPr/>
          <p:nvPr userDrawn="1"/>
        </p:nvPicPr>
        <p:blipFill>
          <a:blip r:embed="rId3" cstate="print"/>
          <a:srcRect/>
          <a:stretch>
            <a:fillRect/>
          </a:stretch>
        </p:blipFill>
        <p:spPr bwMode="auto">
          <a:xfrm>
            <a:off x="8290538" y="6279964"/>
            <a:ext cx="764729" cy="474638"/>
          </a:xfrm>
          <a:prstGeom prst="rect">
            <a:avLst/>
          </a:prstGeom>
          <a:solidFill>
            <a:srgbClr val="FFFFFF"/>
          </a:solidFill>
          <a:ln w="9525">
            <a:noFill/>
            <a:miter lim="800000"/>
            <a:headEnd/>
            <a:tailEnd/>
          </a:ln>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Κεφαλίδα ενότητας">
    <p:spTree>
      <p:nvGrpSpPr>
        <p:cNvPr id="1" name=""/>
        <p:cNvGrpSpPr/>
        <p:nvPr/>
      </p:nvGrpSpPr>
      <p:grpSpPr>
        <a:xfrm>
          <a:off x="0" y="0"/>
          <a:ext cx="0" cy="0"/>
          <a:chOff x="0" y="0"/>
          <a:chExt cx="0" cy="0"/>
        </a:xfrm>
      </p:grpSpPr>
      <p:pic>
        <p:nvPicPr>
          <p:cNvPr id="3" name="Εικόνα 7"/>
          <p:cNvPicPr>
            <a:picLocks noChangeAspect="1"/>
          </p:cNvPicPr>
          <p:nvPr userDrawn="1"/>
        </p:nvPicPr>
        <p:blipFill>
          <a:blip r:embed="rId2" cstate="print"/>
          <a:srcRect/>
          <a:stretch>
            <a:fillRect/>
          </a:stretch>
        </p:blipFill>
        <p:spPr bwMode="auto">
          <a:xfrm>
            <a:off x="2167774" y="1076571"/>
            <a:ext cx="4816475" cy="3817938"/>
          </a:xfrm>
          <a:prstGeom prst="rect">
            <a:avLst/>
          </a:prstGeom>
          <a:noFill/>
          <a:ln w="9525">
            <a:noFill/>
            <a:miter lim="800000"/>
            <a:headEnd/>
            <a:tailEnd/>
          </a:ln>
        </p:spPr>
      </p:pic>
      <p:sp>
        <p:nvSpPr>
          <p:cNvPr id="2" name="Τίτλος 1"/>
          <p:cNvSpPr>
            <a:spLocks noGrp="1"/>
          </p:cNvSpPr>
          <p:nvPr>
            <p:ph type="title"/>
          </p:nvPr>
        </p:nvSpPr>
        <p:spPr>
          <a:xfrm>
            <a:off x="971600" y="116632"/>
            <a:ext cx="7772400" cy="1362075"/>
          </a:xfrm>
        </p:spPr>
        <p:txBody>
          <a:bodyPr anchor="t"/>
          <a:lstStyle>
            <a:lvl1pPr algn="ctr">
              <a:defRPr sz="4000" b="1" cap="none" baseline="0"/>
            </a:lvl1pPr>
          </a:lstStyle>
          <a:p>
            <a:r>
              <a:rPr lang="el-GR" dirty="0" smtClean="0"/>
              <a:t>Στυλ κύριου τίτλου</a:t>
            </a:r>
            <a:endParaRPr lang="el-GR" dirty="0"/>
          </a:p>
        </p:txBody>
      </p:sp>
      <p:pic>
        <p:nvPicPr>
          <p:cNvPr id="4" name="Picture 3" descr="Λογότυπο - 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
          <p:cNvPicPr>
            <a:picLocks noChangeAspect="1" noChangeArrowheads="1"/>
          </p:cNvPicPr>
          <p:nvPr userDrawn="1"/>
        </p:nvPicPr>
        <p:blipFill>
          <a:blip r:embed="rId3" cstate="print"/>
          <a:srcRect/>
          <a:stretch>
            <a:fillRect/>
          </a:stretch>
        </p:blipFill>
        <p:spPr bwMode="auto">
          <a:xfrm>
            <a:off x="3419872" y="6238352"/>
            <a:ext cx="2520280" cy="600176"/>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buClr>
                <a:srgbClr val="0089D0"/>
              </a:buClr>
              <a:defRPr sz="2800"/>
            </a:lvl1pPr>
            <a:lvl2pPr>
              <a:buClr>
                <a:srgbClr val="0089D0"/>
              </a:buClr>
              <a:defRPr sz="2400"/>
            </a:lvl2pPr>
            <a:lvl3pPr>
              <a:buClr>
                <a:srgbClr val="0089D0"/>
              </a:buClr>
              <a:defRPr sz="2000"/>
            </a:lvl3pPr>
            <a:lvl4pPr>
              <a:buClr>
                <a:srgbClr val="0089D0"/>
              </a:buClr>
              <a:defRPr sz="1800"/>
            </a:lvl4pPr>
            <a:lvl5pPr>
              <a:buClr>
                <a:srgbClr val="0089D0"/>
              </a:buClr>
              <a:defRPr sz="1800"/>
            </a:lvl5pPr>
            <a:lvl6pPr>
              <a:defRPr sz="1800"/>
            </a:lvl6pPr>
            <a:lvl7pPr>
              <a:defRPr sz="1800"/>
            </a:lvl7pPr>
            <a:lvl8pPr>
              <a:defRPr sz="1800"/>
            </a:lvl8pPr>
            <a:lvl9pPr>
              <a:defRPr sz="1800"/>
            </a:lvl9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περιεχομένου 3"/>
          <p:cNvSpPr>
            <a:spLocks noGrp="1"/>
          </p:cNvSpPr>
          <p:nvPr>
            <p:ph sz="half" idx="2"/>
          </p:nvPr>
        </p:nvSpPr>
        <p:spPr>
          <a:xfrm>
            <a:off x="4648200" y="1600200"/>
            <a:ext cx="4038600" cy="4525963"/>
          </a:xfrm>
        </p:spPr>
        <p:txBody>
          <a:bodyPr/>
          <a:lstStyle>
            <a:lvl1pPr>
              <a:buClr>
                <a:srgbClr val="0089D0"/>
              </a:buClr>
              <a:defRPr sz="2800"/>
            </a:lvl1pPr>
            <a:lvl2pPr>
              <a:buClr>
                <a:srgbClr val="0089D0"/>
              </a:buClr>
              <a:defRPr sz="2400"/>
            </a:lvl2pPr>
            <a:lvl3pPr>
              <a:buClr>
                <a:srgbClr val="0089D0"/>
              </a:buClr>
              <a:defRPr sz="2000"/>
            </a:lvl3pPr>
            <a:lvl4pPr>
              <a:buClr>
                <a:srgbClr val="0089D0"/>
              </a:buClr>
              <a:defRPr sz="1800"/>
            </a:lvl4pPr>
            <a:lvl5pPr>
              <a:buClr>
                <a:srgbClr val="0089D0"/>
              </a:buClr>
              <a:defRPr sz="1800"/>
            </a:lvl5pPr>
            <a:lvl6pPr>
              <a:defRPr sz="1800"/>
            </a:lvl6pPr>
            <a:lvl7pPr>
              <a:defRPr sz="1800"/>
            </a:lvl7pPr>
            <a:lvl8pPr>
              <a:defRPr sz="1800"/>
            </a:lvl8pPr>
            <a:lvl9pPr>
              <a:defRPr sz="1800"/>
            </a:lvl9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5" name="Θέση αριθμού διαφάνειας 5"/>
          <p:cNvSpPr>
            <a:spLocks noGrp="1"/>
          </p:cNvSpPr>
          <p:nvPr>
            <p:ph type="sldNum" sz="quarter" idx="10"/>
          </p:nvPr>
        </p:nvSpPr>
        <p:spPr/>
        <p:txBody>
          <a:bodyPr/>
          <a:lstStyle>
            <a:lvl1pPr>
              <a:defRPr/>
            </a:lvl1pPr>
          </a:lstStyle>
          <a:p>
            <a:pPr>
              <a:defRPr/>
            </a:pPr>
            <a:fld id="{046035FB-7540-4429-82BD-70348707035E}" type="slidenum">
              <a:rPr lang="el-GR"/>
              <a:pPr>
                <a:defRPr/>
              </a:pPr>
              <a:t>‹#›</a:t>
            </a:fld>
            <a:endParaRPr lang="el-GR"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buClr>
                <a:srgbClr val="0089D0"/>
              </a:buClr>
              <a:defRPr sz="2400"/>
            </a:lvl1pPr>
            <a:lvl2pPr>
              <a:buClr>
                <a:srgbClr val="0089D0"/>
              </a:buClr>
              <a:defRPr sz="2000"/>
            </a:lvl2pPr>
            <a:lvl3pPr>
              <a:buClr>
                <a:srgbClr val="0089D0"/>
              </a:buClr>
              <a:defRPr sz="1800"/>
            </a:lvl3pPr>
            <a:lvl4pPr>
              <a:buClr>
                <a:srgbClr val="0089D0"/>
              </a:buClr>
              <a:defRPr sz="1600"/>
            </a:lvl4pPr>
            <a:lvl5pPr>
              <a:buClr>
                <a:srgbClr val="0089D0"/>
              </a:buClr>
              <a:defRPr sz="1600"/>
            </a:lvl5pPr>
            <a:lvl6pPr>
              <a:defRPr sz="1600"/>
            </a:lvl6pPr>
            <a:lvl7pPr>
              <a:defRPr sz="1600"/>
            </a:lvl7pPr>
            <a:lvl8pPr>
              <a:defRPr sz="1600"/>
            </a:lvl8pPr>
            <a:lvl9pPr>
              <a:defRPr sz="1600"/>
            </a:lvl9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buClr>
                <a:srgbClr val="0089D0"/>
              </a:buClr>
              <a:defRPr sz="2400"/>
            </a:lvl1pPr>
            <a:lvl2pPr>
              <a:buClr>
                <a:srgbClr val="0089D0"/>
              </a:buClr>
              <a:defRPr sz="2000"/>
            </a:lvl2pPr>
            <a:lvl3pPr>
              <a:buClr>
                <a:srgbClr val="0089D0"/>
              </a:buClr>
              <a:defRPr sz="1800"/>
            </a:lvl3pPr>
            <a:lvl4pPr>
              <a:buClr>
                <a:srgbClr val="0089D0"/>
              </a:buClr>
              <a:defRPr sz="1600"/>
            </a:lvl4pPr>
            <a:lvl5pPr>
              <a:buClr>
                <a:srgbClr val="0089D0"/>
              </a:buClr>
              <a:defRPr sz="1600"/>
            </a:lvl5pPr>
            <a:lvl6pPr>
              <a:defRPr sz="1600"/>
            </a:lvl6pPr>
            <a:lvl7pPr>
              <a:defRPr sz="1600"/>
            </a:lvl7pPr>
            <a:lvl8pPr>
              <a:defRPr sz="1600"/>
            </a:lvl8pPr>
            <a:lvl9pPr>
              <a:defRPr sz="1600"/>
            </a:lvl9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7" name="Θέση αριθμού διαφάνειας 5"/>
          <p:cNvSpPr>
            <a:spLocks noGrp="1"/>
          </p:cNvSpPr>
          <p:nvPr>
            <p:ph type="sldNum" sz="quarter" idx="10"/>
          </p:nvPr>
        </p:nvSpPr>
        <p:spPr/>
        <p:txBody>
          <a:bodyPr/>
          <a:lstStyle>
            <a:lvl1pPr>
              <a:defRPr/>
            </a:lvl1pPr>
          </a:lstStyle>
          <a:p>
            <a:pPr>
              <a:defRPr/>
            </a:pPr>
            <a:fld id="{644DEAEC-20EC-40BD-B5D4-AF59D1625347}" type="slidenum">
              <a:rPr lang="el-GR"/>
              <a:pPr>
                <a:defRPr/>
              </a:pPr>
              <a:t>‹#›</a:t>
            </a:fld>
            <a:endParaRPr lang="el-GR"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αριθμού διαφάνειας 5"/>
          <p:cNvSpPr>
            <a:spLocks noGrp="1"/>
          </p:cNvSpPr>
          <p:nvPr>
            <p:ph type="sldNum" sz="quarter" idx="10"/>
          </p:nvPr>
        </p:nvSpPr>
        <p:spPr/>
        <p:txBody>
          <a:bodyPr/>
          <a:lstStyle>
            <a:lvl1pPr>
              <a:defRPr/>
            </a:lvl1pPr>
          </a:lstStyle>
          <a:p>
            <a:pPr>
              <a:defRPr/>
            </a:pPr>
            <a:fld id="{AED75A2F-9B5A-4DE0-8ACA-AC8FECE0AF54}" type="slidenum">
              <a:rPr lang="el-GR"/>
              <a:pPr>
                <a:defRPr/>
              </a:pPr>
              <a:t>‹#›</a:t>
            </a:fld>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αριθμού διαφάνειας 5"/>
          <p:cNvSpPr>
            <a:spLocks noGrp="1"/>
          </p:cNvSpPr>
          <p:nvPr>
            <p:ph type="sldNum" sz="quarter" idx="10"/>
          </p:nvPr>
        </p:nvSpPr>
        <p:spPr/>
        <p:txBody>
          <a:bodyPr/>
          <a:lstStyle>
            <a:lvl1pPr>
              <a:defRPr/>
            </a:lvl1pPr>
          </a:lstStyle>
          <a:p>
            <a:pPr>
              <a:defRPr/>
            </a:pPr>
            <a:fld id="{DE8A465D-0F10-44BC-AB37-3C06BC245769}" type="slidenum">
              <a:rPr lang="el-GR"/>
              <a:pPr>
                <a:defRPr/>
              </a:pPr>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25" name="Τίτλος 1"/>
          <p:cNvSpPr>
            <a:spLocks noGrp="1"/>
          </p:cNvSpPr>
          <p:nvPr>
            <p:ph type="title"/>
          </p:nvPr>
        </p:nvSpPr>
        <p:spPr>
          <a:xfrm>
            <a:off x="457200" y="274638"/>
            <a:ext cx="8229600" cy="1143000"/>
          </a:xfrm>
        </p:spPr>
        <p:txBody>
          <a:bodyPr/>
          <a:lstStyle>
            <a:lvl1pPr>
              <a:defRPr/>
            </a:lvl1pPr>
          </a:lstStyle>
          <a:p>
            <a:r>
              <a:rPr lang="el-GR" smtClean="0"/>
              <a:t>Στυλ κύριου τίτλου</a:t>
            </a:r>
            <a:endParaRPr lang="el-GR"/>
          </a:p>
        </p:txBody>
      </p:sp>
      <p:sp>
        <p:nvSpPr>
          <p:cNvPr id="5" name="Θέση αριθμού διαφάνειας 5"/>
          <p:cNvSpPr>
            <a:spLocks noGrp="1"/>
          </p:cNvSpPr>
          <p:nvPr>
            <p:ph type="sldNum" sz="quarter" idx="10"/>
          </p:nvPr>
        </p:nvSpPr>
        <p:spPr/>
        <p:txBody>
          <a:bodyPr/>
          <a:lstStyle>
            <a:lvl1pPr>
              <a:defRPr/>
            </a:lvl1pPr>
          </a:lstStyle>
          <a:p>
            <a:pPr>
              <a:defRPr/>
            </a:pPr>
            <a:fld id="{96D67664-C06E-4B48-A5FE-B8B88E8CD926}" type="slidenum">
              <a:rPr lang="el-GR"/>
              <a:pPr>
                <a:defRPr/>
              </a:pPr>
              <a:t>‹#›</a:t>
            </a:fld>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25" name="Τίτλος 1"/>
          <p:cNvSpPr>
            <a:spLocks noGrp="1"/>
          </p:cNvSpPr>
          <p:nvPr>
            <p:ph type="title"/>
          </p:nvPr>
        </p:nvSpPr>
        <p:spPr>
          <a:xfrm>
            <a:off x="457200" y="274638"/>
            <a:ext cx="8229600" cy="1143000"/>
          </a:xfrm>
        </p:spPr>
        <p:txBody>
          <a:bodyPr/>
          <a:lstStyle/>
          <a:p>
            <a:r>
              <a:rPr lang="el-GR" dirty="0" smtClean="0"/>
              <a:t>Στυλ κύριου τίτλου</a:t>
            </a:r>
            <a:endParaRPr lang="el-GR" dirty="0"/>
          </a:p>
        </p:txBody>
      </p:sp>
      <p:sp>
        <p:nvSpPr>
          <p:cNvPr id="5" name="Θέση αριθμού διαφάνειας 5"/>
          <p:cNvSpPr>
            <a:spLocks noGrp="1"/>
          </p:cNvSpPr>
          <p:nvPr>
            <p:ph type="sldNum" sz="quarter" idx="10"/>
          </p:nvPr>
        </p:nvSpPr>
        <p:spPr/>
        <p:txBody>
          <a:bodyPr/>
          <a:lstStyle>
            <a:lvl1pPr>
              <a:defRPr/>
            </a:lvl1pPr>
          </a:lstStyle>
          <a:p>
            <a:pPr>
              <a:defRPr/>
            </a:pPr>
            <a:fld id="{0D9283AC-174C-4C30-923C-393CCC8CFD9C}" type="slidenum">
              <a:rPr lang="el-GR"/>
              <a:pPr>
                <a:defRPr/>
              </a:pPr>
              <a:t>‹#›</a:t>
            </a:fld>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Θέση τίτλου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Στυλ κύριου τίτλου</a:t>
            </a:r>
          </a:p>
        </p:txBody>
      </p:sp>
      <p:sp>
        <p:nvSpPr>
          <p:cNvPr id="1027" name="Θέση κειμένου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400">
                <a:solidFill>
                  <a:schemeClr val="tx1"/>
                </a:solidFill>
                <a:latin typeface="+mn-lt"/>
                <a:cs typeface="+mn-cs"/>
              </a:defRPr>
            </a:lvl1pPr>
          </a:lstStyle>
          <a:p>
            <a:pPr>
              <a:defRPr/>
            </a:pPr>
            <a:fld id="{F333A10B-CB89-4F94-923E-773C67437070}" type="slidenum">
              <a:rPr lang="el-GR"/>
              <a:pPr>
                <a:defRPr/>
              </a:pPr>
              <a:t>‹#›</a:t>
            </a:fld>
            <a:endParaRPr lang="el-GR" dirty="0"/>
          </a:p>
        </p:txBody>
      </p:sp>
    </p:spTree>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 id="2147483902" r:id="rId12"/>
    <p:sldLayoutId id="2147483903" r:id="rId13"/>
  </p:sldLayoutIdLst>
  <p:timing>
    <p:tnLst>
      <p:par>
        <p:cTn id="1" dur="indefinite" restart="never" nodeType="tmRoot"/>
      </p:par>
    </p:tnLst>
  </p:timing>
  <p:hf hdr="0" ftr="0" dt="0"/>
  <p:txStyles>
    <p:titleStyle>
      <a:lvl1pPr algn="ctr" rtl="0" eaLnBrk="0" fontAlgn="base" hangingPunct="0">
        <a:spcBef>
          <a:spcPct val="0"/>
        </a:spcBef>
        <a:spcAft>
          <a:spcPct val="0"/>
        </a:spcAft>
        <a:defRPr sz="4400" b="1" kern="1200">
          <a:solidFill>
            <a:srgbClr val="0089D0"/>
          </a:solidFill>
          <a:latin typeface="+mj-lt"/>
          <a:ea typeface="+mj-ea"/>
          <a:cs typeface="+mj-cs"/>
        </a:defRPr>
      </a:lvl1pPr>
      <a:lvl2pPr algn="ctr" rtl="0" eaLnBrk="0" fontAlgn="base" hangingPunct="0">
        <a:spcBef>
          <a:spcPct val="0"/>
        </a:spcBef>
        <a:spcAft>
          <a:spcPct val="0"/>
        </a:spcAft>
        <a:defRPr sz="4400" b="1">
          <a:solidFill>
            <a:srgbClr val="0089D0"/>
          </a:solidFill>
          <a:latin typeface="Calibri" pitchFamily="34" charset="0"/>
        </a:defRPr>
      </a:lvl2pPr>
      <a:lvl3pPr algn="ctr" rtl="0" eaLnBrk="0" fontAlgn="base" hangingPunct="0">
        <a:spcBef>
          <a:spcPct val="0"/>
        </a:spcBef>
        <a:spcAft>
          <a:spcPct val="0"/>
        </a:spcAft>
        <a:defRPr sz="4400" b="1">
          <a:solidFill>
            <a:srgbClr val="0089D0"/>
          </a:solidFill>
          <a:latin typeface="Calibri" pitchFamily="34" charset="0"/>
        </a:defRPr>
      </a:lvl3pPr>
      <a:lvl4pPr algn="ctr" rtl="0" eaLnBrk="0" fontAlgn="base" hangingPunct="0">
        <a:spcBef>
          <a:spcPct val="0"/>
        </a:spcBef>
        <a:spcAft>
          <a:spcPct val="0"/>
        </a:spcAft>
        <a:defRPr sz="4400" b="1">
          <a:solidFill>
            <a:srgbClr val="0089D0"/>
          </a:solidFill>
          <a:latin typeface="Calibri" pitchFamily="34" charset="0"/>
        </a:defRPr>
      </a:lvl4pPr>
      <a:lvl5pPr algn="ctr" rtl="0" eaLnBrk="0" fontAlgn="base" hangingPunct="0">
        <a:spcBef>
          <a:spcPct val="0"/>
        </a:spcBef>
        <a:spcAft>
          <a:spcPct val="0"/>
        </a:spcAft>
        <a:defRPr sz="4400" b="1">
          <a:solidFill>
            <a:srgbClr val="0089D0"/>
          </a:solidFill>
          <a:latin typeface="Calibri" pitchFamily="34" charset="0"/>
        </a:defRPr>
      </a:lvl5pPr>
      <a:lvl6pPr marL="457200" algn="ctr" rtl="0" fontAlgn="base">
        <a:spcBef>
          <a:spcPct val="0"/>
        </a:spcBef>
        <a:spcAft>
          <a:spcPct val="0"/>
        </a:spcAft>
        <a:defRPr sz="4400" b="1">
          <a:solidFill>
            <a:srgbClr val="0089D0"/>
          </a:solidFill>
          <a:latin typeface="Calibri" pitchFamily="34" charset="0"/>
        </a:defRPr>
      </a:lvl6pPr>
      <a:lvl7pPr marL="914400" algn="ctr" rtl="0" fontAlgn="base">
        <a:spcBef>
          <a:spcPct val="0"/>
        </a:spcBef>
        <a:spcAft>
          <a:spcPct val="0"/>
        </a:spcAft>
        <a:defRPr sz="4400" b="1">
          <a:solidFill>
            <a:srgbClr val="0089D0"/>
          </a:solidFill>
          <a:latin typeface="Calibri" pitchFamily="34" charset="0"/>
        </a:defRPr>
      </a:lvl7pPr>
      <a:lvl8pPr marL="1371600" algn="ctr" rtl="0" fontAlgn="base">
        <a:spcBef>
          <a:spcPct val="0"/>
        </a:spcBef>
        <a:spcAft>
          <a:spcPct val="0"/>
        </a:spcAft>
        <a:defRPr sz="4400" b="1">
          <a:solidFill>
            <a:srgbClr val="0089D0"/>
          </a:solidFill>
          <a:latin typeface="Calibri" pitchFamily="34" charset="0"/>
        </a:defRPr>
      </a:lvl8pPr>
      <a:lvl9pPr marL="1828800" algn="ctr" rtl="0" fontAlgn="base">
        <a:spcBef>
          <a:spcPct val="0"/>
        </a:spcBef>
        <a:spcAft>
          <a:spcPct val="0"/>
        </a:spcAft>
        <a:defRPr sz="4400" b="1">
          <a:solidFill>
            <a:srgbClr val="0089D0"/>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0.WMF"/></Relationships>
</file>

<file path=ppt/slides/_rels/slide1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1.WMF"/><Relationship Id="rId4" Type="http://schemas.openxmlformats.org/officeDocument/2006/relationships/image" Target="../media/image10.WMF"/></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1.WMF"/><Relationship Id="rId4" Type="http://schemas.openxmlformats.org/officeDocument/2006/relationships/image" Target="../media/image10.WMF"/></Relationships>
</file>

<file path=ppt/slides/_rels/slide2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WMF"/><Relationship Id="rId4" Type="http://schemas.openxmlformats.org/officeDocument/2006/relationships/image" Target="../media/image10.WMF"/></Relationships>
</file>

<file path=ppt/slides/_rels/slide22.xml.rels><?xml version="1.0" encoding="UTF-8" standalone="yes"?>
<Relationships xmlns="http://schemas.openxmlformats.org/package/2006/relationships"><Relationship Id="rId3" Type="http://schemas.openxmlformats.org/officeDocument/2006/relationships/image" Target="../media/image13.WMF"/><Relationship Id="rId7"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1.WMF"/><Relationship Id="rId5" Type="http://schemas.openxmlformats.org/officeDocument/2006/relationships/image" Target="../media/image10.WMF"/><Relationship Id="rId4" Type="http://schemas.openxmlformats.org/officeDocument/2006/relationships/image" Target="../media/image9.W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6.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6.xml"/><Relationship Id="rId1" Type="http://schemas.openxmlformats.org/officeDocument/2006/relationships/slideLayout" Target="../slideLayouts/slideLayout9.xml"/><Relationship Id="rId5" Type="http://schemas.openxmlformats.org/officeDocument/2006/relationships/image" Target="../media/image13.WMF"/><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3.WMF"/><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creencast.gunet.gr/"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4.xml"/><Relationship Id="rId1" Type="http://schemas.openxmlformats.org/officeDocument/2006/relationships/slideLayout" Target="../slideLayouts/slideLayout9.xml"/><Relationship Id="rId4" Type="http://schemas.openxmlformats.org/officeDocument/2006/relationships/image" Target="../media/image13.WMF"/></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9.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7704" y="260648"/>
            <a:ext cx="5544616" cy="5544616"/>
          </a:xfrm>
          <a:prstGeom prst="rect">
            <a:avLst/>
          </a:prstGeom>
        </p:spPr>
      </p:pic>
      <p:sp>
        <p:nvSpPr>
          <p:cNvPr id="2" name="Rectangle 1"/>
          <p:cNvSpPr/>
          <p:nvPr/>
        </p:nvSpPr>
        <p:spPr>
          <a:xfrm>
            <a:off x="2627784" y="5949280"/>
            <a:ext cx="4430765" cy="341632"/>
          </a:xfrm>
          <a:prstGeom prst="rect">
            <a:avLst/>
          </a:prstGeom>
        </p:spPr>
        <p:txBody>
          <a:bodyPr wrap="none">
            <a:spAutoFit/>
          </a:bodyPr>
          <a:lstStyle/>
          <a:p>
            <a:pPr>
              <a:lnSpc>
                <a:spcPct val="90000"/>
              </a:lnSpc>
              <a:spcBef>
                <a:spcPts val="200"/>
              </a:spcBef>
              <a:spcAft>
                <a:spcPts val="2800"/>
              </a:spcAft>
            </a:pPr>
            <a:r>
              <a:rPr lang="el-GR" b="1" dirty="0">
                <a:solidFill>
                  <a:srgbClr val="5B9BD5"/>
                </a:solidFill>
                <a:latin typeface="Segoe UI" panose="020B0502040204020203" pitchFamily="34" charset="0"/>
                <a:ea typeface="SimSun" panose="02010600030101010101" pitchFamily="2" charset="-122"/>
                <a:cs typeface="Times New Roman" panose="02020603050405020304" pitchFamily="18" charset="0"/>
              </a:rPr>
              <a:t>Εισαγωγή στις τεχνολογίες μετάδοσης</a:t>
            </a:r>
            <a:endParaRPr lang="el-GR" sz="800" b="1" dirty="0">
              <a:effectLst/>
              <a:latin typeface="Segoe UI" panose="020B0502040204020203"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2726849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n-US" smtClean="0"/>
              <a:t>Τι είναι οι πολυμεσικές ροές</a:t>
            </a:r>
            <a:endParaRPr lang="el-GR" altLang="en-US" dirty="0"/>
          </a:p>
        </p:txBody>
      </p:sp>
      <p:sp>
        <p:nvSpPr>
          <p:cNvPr id="3" name="Content Placeholder 2"/>
          <p:cNvSpPr>
            <a:spLocks noGrp="1"/>
          </p:cNvSpPr>
          <p:nvPr>
            <p:ph idx="1"/>
          </p:nvPr>
        </p:nvSpPr>
        <p:spPr/>
        <p:txBody>
          <a:bodyPr/>
          <a:lstStyle/>
          <a:p>
            <a:r>
              <a:rPr lang="el-GR" altLang="en-US" smtClean="0"/>
              <a:t>Ροές πακέτων δικτύου που περιέχουν</a:t>
            </a:r>
          </a:p>
          <a:p>
            <a:pPr lvl="1"/>
            <a:r>
              <a:rPr lang="el-GR" altLang="en-US" smtClean="0"/>
              <a:t> δεδομένα βίντεο και ήχου</a:t>
            </a:r>
          </a:p>
          <a:p>
            <a:r>
              <a:rPr lang="el-GR" altLang="en-US" smtClean="0"/>
              <a:t>Ροές</a:t>
            </a:r>
          </a:p>
          <a:p>
            <a:pPr lvl="1"/>
            <a:r>
              <a:rPr lang="el-GR" altLang="en-US" smtClean="0"/>
              <a:t>Μόνο με ήχο</a:t>
            </a:r>
          </a:p>
          <a:p>
            <a:pPr lvl="1"/>
            <a:r>
              <a:rPr lang="el-GR" altLang="en-US" smtClean="0"/>
              <a:t>Μόνο με βίντεο</a:t>
            </a:r>
          </a:p>
          <a:p>
            <a:pPr lvl="1"/>
            <a:r>
              <a:rPr lang="el-GR" altLang="en-US" smtClean="0"/>
              <a:t>Βίντεο και ήχο</a:t>
            </a:r>
            <a:endParaRPr lang="el-GR" altLang="en-US" dirty="0"/>
          </a:p>
        </p:txBody>
      </p:sp>
      <p:sp>
        <p:nvSpPr>
          <p:cNvPr id="4" name="Slide Number Placeholder 3"/>
          <p:cNvSpPr>
            <a:spLocks noGrp="1"/>
          </p:cNvSpPr>
          <p:nvPr>
            <p:ph type="sldNum" sz="quarter" idx="10"/>
          </p:nvPr>
        </p:nvSpPr>
        <p:spPr/>
        <p:txBody>
          <a:bodyPr/>
          <a:lstStyle/>
          <a:p>
            <a:fld id="{0DA940F4-2900-4377-A725-F8EBF631B80C}" type="slidenum">
              <a:rPr lang="el-GR" smtClean="0"/>
              <a:pPr/>
              <a:t>10</a:t>
            </a:fld>
            <a:endParaRPr lang="el-GR" dirty="0"/>
          </a:p>
        </p:txBody>
      </p:sp>
    </p:spTree>
    <p:extLst>
      <p:ext uri="{BB962C8B-B14F-4D97-AF65-F5344CB8AC3E}">
        <p14:creationId xmlns:p14="http://schemas.microsoft.com/office/powerpoint/2010/main" val="8453329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n-US" smtClean="0"/>
              <a:t>Είδη μετάδοσης</a:t>
            </a:r>
            <a:endParaRPr lang="el-GR" altLang="en-US" dirty="0"/>
          </a:p>
        </p:txBody>
      </p:sp>
      <p:sp>
        <p:nvSpPr>
          <p:cNvPr id="3" name="Content Placeholder 2"/>
          <p:cNvSpPr>
            <a:spLocks noGrp="1"/>
          </p:cNvSpPr>
          <p:nvPr>
            <p:ph idx="1"/>
          </p:nvPr>
        </p:nvSpPr>
        <p:spPr/>
        <p:txBody>
          <a:bodyPr/>
          <a:lstStyle/>
          <a:p>
            <a:r>
              <a:rPr lang="el-GR" altLang="en-US" smtClean="0"/>
              <a:t>Πραγματικό χρόνο (real time)</a:t>
            </a:r>
          </a:p>
          <a:p>
            <a:pPr lvl="1"/>
            <a:r>
              <a:rPr lang="el-GR" altLang="en-US" smtClean="0"/>
              <a:t>«Ζωντανή» μετάδοση ενός γεγονός, μίας εκδήλωσης </a:t>
            </a:r>
          </a:p>
          <a:p>
            <a:r>
              <a:rPr lang="el-GR" altLang="en-US" smtClean="0"/>
              <a:t>Μη πραγματικό χρόνο (non real time)</a:t>
            </a:r>
          </a:p>
          <a:p>
            <a:pPr lvl="1"/>
            <a:r>
              <a:rPr lang="el-GR" altLang="en-US" smtClean="0"/>
              <a:t>Περιεχόμενο μεταδίδεται σε δεύτερο χρόνο</a:t>
            </a:r>
          </a:p>
          <a:p>
            <a:endParaRPr lang="el-GR" dirty="0"/>
          </a:p>
        </p:txBody>
      </p:sp>
      <p:sp>
        <p:nvSpPr>
          <p:cNvPr id="4" name="Slide Number Placeholder 3"/>
          <p:cNvSpPr>
            <a:spLocks noGrp="1"/>
          </p:cNvSpPr>
          <p:nvPr>
            <p:ph type="sldNum" sz="quarter" idx="10"/>
          </p:nvPr>
        </p:nvSpPr>
        <p:spPr/>
        <p:txBody>
          <a:bodyPr/>
          <a:lstStyle/>
          <a:p>
            <a:fld id="{0DA940F4-2900-4377-A725-F8EBF631B80C}" type="slidenum">
              <a:rPr lang="el-GR" smtClean="0"/>
              <a:pPr/>
              <a:t>11</a:t>
            </a:fld>
            <a:endParaRPr lang="el-GR" dirty="0"/>
          </a:p>
        </p:txBody>
      </p:sp>
    </p:spTree>
    <p:extLst>
      <p:ext uri="{BB962C8B-B14F-4D97-AF65-F5344CB8AC3E}">
        <p14:creationId xmlns:p14="http://schemas.microsoft.com/office/powerpoint/2010/main" val="22756104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n-US" smtClean="0"/>
              <a:t>Μετάδοση σε μη πραγματικό χρόνο </a:t>
            </a:r>
            <a:endParaRPr lang="el-GR" dirty="0"/>
          </a:p>
        </p:txBody>
      </p:sp>
      <p:sp>
        <p:nvSpPr>
          <p:cNvPr id="3" name="Content Placeholder 2"/>
          <p:cNvSpPr>
            <a:spLocks noGrp="1"/>
          </p:cNvSpPr>
          <p:nvPr>
            <p:ph idx="1"/>
          </p:nvPr>
        </p:nvSpPr>
        <p:spPr/>
        <p:txBody>
          <a:bodyPr/>
          <a:lstStyle/>
          <a:p>
            <a:r>
              <a:rPr lang="el-GR" altLang="en-US" smtClean="0"/>
              <a:t>Ανάλογη της τηλεοπτικής εκπομπής</a:t>
            </a:r>
          </a:p>
          <a:p>
            <a:pPr lvl="1"/>
            <a:r>
              <a:rPr lang="el-GR" altLang="en-US" smtClean="0"/>
              <a:t>Ο χρήστης μπορεί να παρακολουθήσει μόνο ότι είναι προγραμματισμένο</a:t>
            </a:r>
          </a:p>
          <a:p>
            <a:r>
              <a:rPr lang="el-GR" altLang="en-US" smtClean="0"/>
              <a:t>Κατά απαίτηση </a:t>
            </a:r>
            <a:r>
              <a:rPr lang="en-US" altLang="en-US" smtClean="0"/>
              <a:t>(on demand)</a:t>
            </a:r>
            <a:endParaRPr lang="el-GR" altLang="en-US" smtClean="0"/>
          </a:p>
          <a:p>
            <a:pPr lvl="1"/>
            <a:r>
              <a:rPr lang="el-GR" altLang="en-US" smtClean="0"/>
              <a:t>Ο χρήστης επιλέγει να παρακολουθήσει το περιεχόμενο που επιθυμεί από τα διαθέσιμα, τη στιγμή που επιθυμεί</a:t>
            </a:r>
            <a:endParaRPr lang="el-GR" altLang="en-US" dirty="0"/>
          </a:p>
        </p:txBody>
      </p:sp>
      <p:sp>
        <p:nvSpPr>
          <p:cNvPr id="4" name="Slide Number Placeholder 3"/>
          <p:cNvSpPr>
            <a:spLocks noGrp="1"/>
          </p:cNvSpPr>
          <p:nvPr>
            <p:ph type="sldNum" sz="quarter" idx="10"/>
          </p:nvPr>
        </p:nvSpPr>
        <p:spPr/>
        <p:txBody>
          <a:bodyPr/>
          <a:lstStyle/>
          <a:p>
            <a:fld id="{0DA940F4-2900-4377-A725-F8EBF631B80C}" type="slidenum">
              <a:rPr lang="el-GR" smtClean="0"/>
              <a:pPr/>
              <a:t>12</a:t>
            </a:fld>
            <a:endParaRPr lang="el-GR" dirty="0"/>
          </a:p>
        </p:txBody>
      </p:sp>
    </p:spTree>
    <p:extLst>
      <p:ext uri="{BB962C8B-B14F-4D97-AF65-F5344CB8AC3E}">
        <p14:creationId xmlns:p14="http://schemas.microsoft.com/office/powerpoint/2010/main" val="19272441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n-US" smtClean="0"/>
              <a:t>Τεχνολογίες μετάδοσης ροών</a:t>
            </a:r>
            <a:endParaRPr lang="el-GR" altLang="en-US" dirty="0"/>
          </a:p>
        </p:txBody>
      </p:sp>
      <p:sp>
        <p:nvSpPr>
          <p:cNvPr id="3" name="Content Placeholder 2"/>
          <p:cNvSpPr>
            <a:spLocks noGrp="1"/>
          </p:cNvSpPr>
          <p:nvPr>
            <p:ph idx="1"/>
          </p:nvPr>
        </p:nvSpPr>
        <p:spPr/>
        <p:txBody>
          <a:bodyPr>
            <a:normAutofit fontScale="92500" lnSpcReduction="20000"/>
          </a:bodyPr>
          <a:lstStyle/>
          <a:p>
            <a:r>
              <a:rPr lang="el-GR" altLang="en-US" dirty="0" smtClean="0"/>
              <a:t>Λογισμικό αναπαραγωγής</a:t>
            </a:r>
          </a:p>
          <a:p>
            <a:r>
              <a:rPr lang="el-GR" altLang="en-US" dirty="0" smtClean="0"/>
              <a:t>Εξυπηρετητής μετάδοσης ροών</a:t>
            </a:r>
          </a:p>
          <a:p>
            <a:r>
              <a:rPr lang="el-GR" altLang="en-US" dirty="0" smtClean="0"/>
              <a:t>Σύστημα παραγωγής ροών</a:t>
            </a:r>
          </a:p>
          <a:p>
            <a:r>
              <a:rPr lang="el-GR" altLang="en-US" dirty="0" smtClean="0"/>
              <a:t>Ο όρος «Τεχνολογίες μετάδοσης ροών» περιλαμβάνει</a:t>
            </a:r>
          </a:p>
          <a:p>
            <a:pPr lvl="1"/>
            <a:r>
              <a:rPr lang="el-GR" altLang="en-US" dirty="0" smtClean="0"/>
              <a:t>συστήματα υλικού (</a:t>
            </a:r>
            <a:r>
              <a:rPr lang="el-GR" altLang="en-US" dirty="0" err="1" smtClean="0"/>
              <a:t>hardware</a:t>
            </a:r>
            <a:r>
              <a:rPr lang="el-GR" altLang="en-US" dirty="0" smtClean="0"/>
              <a:t>),  </a:t>
            </a:r>
          </a:p>
          <a:p>
            <a:pPr lvl="1"/>
            <a:r>
              <a:rPr lang="el-GR" altLang="en-US" dirty="0" smtClean="0"/>
              <a:t>λογισμικό (</a:t>
            </a:r>
            <a:r>
              <a:rPr lang="el-GR" altLang="en-US" dirty="0" err="1" smtClean="0"/>
              <a:t>software</a:t>
            </a:r>
            <a:r>
              <a:rPr lang="el-GR" altLang="en-US" dirty="0" smtClean="0"/>
              <a:t>), </a:t>
            </a:r>
          </a:p>
          <a:p>
            <a:pPr lvl="1"/>
            <a:r>
              <a:rPr lang="el-GR" altLang="en-US" dirty="0" smtClean="0"/>
              <a:t>πρωτοκόλλα επικοινωνίας </a:t>
            </a:r>
          </a:p>
          <a:p>
            <a:pPr lvl="1"/>
            <a:r>
              <a:rPr lang="el-GR" altLang="en-US" dirty="0" smtClean="0"/>
              <a:t>σχημάτων κωδικοποίησης πολυμεσικού υλικού</a:t>
            </a:r>
          </a:p>
        </p:txBody>
      </p:sp>
      <p:sp>
        <p:nvSpPr>
          <p:cNvPr id="4" name="Slide Number Placeholder 3"/>
          <p:cNvSpPr>
            <a:spLocks noGrp="1"/>
          </p:cNvSpPr>
          <p:nvPr>
            <p:ph type="sldNum" sz="quarter" idx="10"/>
          </p:nvPr>
        </p:nvSpPr>
        <p:spPr/>
        <p:txBody>
          <a:bodyPr/>
          <a:lstStyle/>
          <a:p>
            <a:fld id="{0DA940F4-2900-4377-A725-F8EBF631B80C}" type="slidenum">
              <a:rPr lang="el-GR" smtClean="0"/>
              <a:pPr/>
              <a:t>13</a:t>
            </a:fld>
            <a:endParaRPr lang="el-GR" dirty="0"/>
          </a:p>
        </p:txBody>
      </p:sp>
    </p:spTree>
    <p:extLst>
      <p:ext uri="{BB962C8B-B14F-4D97-AF65-F5344CB8AC3E}">
        <p14:creationId xmlns:p14="http://schemas.microsoft.com/office/powerpoint/2010/main" val="27477746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n-US" smtClean="0"/>
              <a:t>Διευθύνσεις ροών</a:t>
            </a:r>
            <a:endParaRPr lang="el-GR" altLang="en-US" dirty="0"/>
          </a:p>
        </p:txBody>
      </p:sp>
      <p:sp>
        <p:nvSpPr>
          <p:cNvPr id="10" name="Content Placeholder 9"/>
          <p:cNvSpPr>
            <a:spLocks noGrp="1"/>
          </p:cNvSpPr>
          <p:nvPr>
            <p:ph idx="1"/>
          </p:nvPr>
        </p:nvSpPr>
        <p:spPr/>
        <p:txBody>
          <a:bodyPr>
            <a:normAutofit fontScale="85000" lnSpcReduction="20000"/>
          </a:bodyPr>
          <a:lstStyle/>
          <a:p>
            <a:pPr algn="ctr">
              <a:lnSpc>
                <a:spcPct val="90000"/>
              </a:lnSpc>
              <a:buFont typeface="Wingdings" pitchFamily="2" charset="2"/>
              <a:buNone/>
            </a:pPr>
            <a:r>
              <a:rPr lang="el-GR" altLang="en-US" dirty="0">
                <a:latin typeface="Arial" charset="0"/>
              </a:rPr>
              <a:t>Σε κάθε πολυμεσική ροή αντιστοιχεί ένας δείκτης θέσεως τύπου URL </a:t>
            </a:r>
            <a:r>
              <a:rPr lang="el-GR" altLang="en-US" sz="2400" dirty="0">
                <a:latin typeface="Arial" charset="0"/>
              </a:rPr>
              <a:t>(</a:t>
            </a:r>
            <a:r>
              <a:rPr lang="el-GR" altLang="en-US" sz="2000" dirty="0" err="1">
                <a:latin typeface="Arial" charset="0"/>
              </a:rPr>
              <a:t>Uniform</a:t>
            </a:r>
            <a:r>
              <a:rPr lang="el-GR" altLang="en-US" sz="2000" dirty="0">
                <a:latin typeface="Arial" charset="0"/>
              </a:rPr>
              <a:t> </a:t>
            </a:r>
            <a:r>
              <a:rPr lang="el-GR" altLang="en-US" sz="2000" dirty="0" err="1">
                <a:latin typeface="Arial" charset="0"/>
              </a:rPr>
              <a:t>Resource</a:t>
            </a:r>
            <a:r>
              <a:rPr lang="el-GR" altLang="en-US" sz="2000" dirty="0">
                <a:latin typeface="Arial" charset="0"/>
              </a:rPr>
              <a:t> </a:t>
            </a:r>
            <a:r>
              <a:rPr lang="el-GR" altLang="en-US" sz="2000" dirty="0" err="1">
                <a:latin typeface="Arial" charset="0"/>
              </a:rPr>
              <a:t>Locator</a:t>
            </a:r>
            <a:r>
              <a:rPr lang="el-GR" altLang="en-US" sz="2000" dirty="0">
                <a:latin typeface="Arial" charset="0"/>
              </a:rPr>
              <a:t>)</a:t>
            </a:r>
            <a:endParaRPr lang="el-GR" altLang="en-US" sz="2400" dirty="0">
              <a:latin typeface="Arial" charset="0"/>
            </a:endParaRPr>
          </a:p>
          <a:p>
            <a:pPr algn="ctr">
              <a:lnSpc>
                <a:spcPct val="50000"/>
              </a:lnSpc>
              <a:buFont typeface="Wingdings" pitchFamily="2" charset="2"/>
              <a:buNone/>
            </a:pPr>
            <a:endParaRPr lang="el-GR" altLang="en-US" sz="2400" dirty="0">
              <a:latin typeface="Arial" charset="0"/>
            </a:endParaRPr>
          </a:p>
          <a:p>
            <a:pPr>
              <a:lnSpc>
                <a:spcPct val="50000"/>
              </a:lnSpc>
              <a:buFont typeface="Wingdings" pitchFamily="2" charset="2"/>
              <a:buNone/>
            </a:pPr>
            <a:r>
              <a:rPr lang="el-GR" altLang="en-US" dirty="0">
                <a:latin typeface="Arial" charset="0"/>
              </a:rPr>
              <a:t>   </a:t>
            </a:r>
            <a:r>
              <a:rPr lang="el-GR" altLang="en-US" sz="2000" b="1" dirty="0">
                <a:solidFill>
                  <a:schemeClr val="hlink"/>
                </a:solidFill>
                <a:latin typeface="Arial" charset="0"/>
              </a:rPr>
              <a:t>ΠΡΩΤΟΚΟΛΛΟ</a:t>
            </a:r>
            <a:r>
              <a:rPr lang="el-GR" altLang="en-US" sz="2000" b="1" dirty="0">
                <a:latin typeface="Arial" charset="0"/>
              </a:rPr>
              <a:t>://</a:t>
            </a:r>
            <a:r>
              <a:rPr lang="el-GR" altLang="en-US" sz="2000" b="1" dirty="0">
                <a:solidFill>
                  <a:schemeClr val="accent2"/>
                </a:solidFill>
                <a:latin typeface="Arial" charset="0"/>
              </a:rPr>
              <a:t>ΟΝΟΜΑ_ΕΞΥΠΗΡΕΤΗΤΗ</a:t>
            </a:r>
            <a:r>
              <a:rPr lang="el-GR" altLang="en-US" sz="2000" b="1" dirty="0">
                <a:latin typeface="Arial" charset="0"/>
              </a:rPr>
              <a:t>:</a:t>
            </a:r>
            <a:r>
              <a:rPr lang="el-GR" altLang="en-US" sz="2000" b="1" dirty="0">
                <a:solidFill>
                  <a:srgbClr val="00CC00"/>
                </a:solidFill>
                <a:latin typeface="Arial" charset="0"/>
              </a:rPr>
              <a:t>ΘΥΡΑ</a:t>
            </a:r>
            <a:r>
              <a:rPr lang="el-GR" altLang="en-US" sz="2000" b="1" dirty="0">
                <a:latin typeface="Arial" charset="0"/>
              </a:rPr>
              <a:t>/</a:t>
            </a:r>
            <a:r>
              <a:rPr lang="el-GR" altLang="en-US" sz="2000" b="1" dirty="0">
                <a:solidFill>
                  <a:srgbClr val="0000FF"/>
                </a:solidFill>
                <a:latin typeface="Arial" charset="0"/>
              </a:rPr>
              <a:t>ΑΡΧΕΙΟ</a:t>
            </a:r>
            <a:r>
              <a:rPr lang="en-US" altLang="en-US" sz="2000" b="1" dirty="0">
                <a:solidFill>
                  <a:schemeClr val="hlink"/>
                </a:solidFill>
                <a:latin typeface="Arial" charset="0"/>
              </a:rPr>
              <a:t>        </a:t>
            </a:r>
          </a:p>
          <a:p>
            <a:pPr lvl="2">
              <a:lnSpc>
                <a:spcPct val="90000"/>
              </a:lnSpc>
              <a:buFont typeface="Wingdings" pitchFamily="2" charset="2"/>
              <a:buNone/>
            </a:pPr>
            <a:r>
              <a:rPr lang="en-US" altLang="en-US" dirty="0">
                <a:solidFill>
                  <a:schemeClr val="hlink"/>
                </a:solidFill>
                <a:latin typeface="Arial" charset="0"/>
              </a:rPr>
              <a:t>rtsp</a:t>
            </a:r>
            <a:r>
              <a:rPr lang="en-US" altLang="en-US" dirty="0">
                <a:latin typeface="Arial" charset="0"/>
              </a:rPr>
              <a:t>://</a:t>
            </a:r>
            <a:r>
              <a:rPr lang="en-US" altLang="en-US" dirty="0" smtClean="0">
                <a:solidFill>
                  <a:schemeClr val="accent2"/>
                </a:solidFill>
                <a:latin typeface="Arial" charset="0"/>
              </a:rPr>
              <a:t>vod.gunet.gr</a:t>
            </a:r>
            <a:r>
              <a:rPr lang="en-US" altLang="en-US" dirty="0" smtClean="0">
                <a:latin typeface="Arial" charset="0"/>
              </a:rPr>
              <a:t>:</a:t>
            </a:r>
            <a:r>
              <a:rPr lang="en-US" altLang="en-US" dirty="0" smtClean="0">
                <a:solidFill>
                  <a:srgbClr val="00CC00"/>
                </a:solidFill>
                <a:latin typeface="Arial" charset="0"/>
              </a:rPr>
              <a:t>554</a:t>
            </a:r>
            <a:r>
              <a:rPr lang="en-US" altLang="en-US" dirty="0" smtClean="0">
                <a:latin typeface="Arial" charset="0"/>
              </a:rPr>
              <a:t>/</a:t>
            </a:r>
            <a:r>
              <a:rPr lang="en-US" altLang="en-US" dirty="0" smtClean="0">
                <a:solidFill>
                  <a:srgbClr val="0000FF"/>
                </a:solidFill>
                <a:latin typeface="Arial" charset="0"/>
              </a:rPr>
              <a:t>live.mp4</a:t>
            </a:r>
            <a:endParaRPr lang="el-GR" altLang="en-US" dirty="0">
              <a:solidFill>
                <a:srgbClr val="0000FF"/>
              </a:solidFill>
              <a:latin typeface="Arial" charset="0"/>
            </a:endParaRPr>
          </a:p>
          <a:p>
            <a:pPr>
              <a:lnSpc>
                <a:spcPct val="50000"/>
              </a:lnSpc>
              <a:buFont typeface="Wingdings" pitchFamily="2" charset="2"/>
              <a:buNone/>
            </a:pPr>
            <a:endParaRPr lang="el-GR" altLang="en-US" sz="2400" b="1" dirty="0">
              <a:latin typeface="Arial" charset="0"/>
            </a:endParaRPr>
          </a:p>
          <a:p>
            <a:pPr lvl="1">
              <a:lnSpc>
                <a:spcPct val="90000"/>
              </a:lnSpc>
            </a:pPr>
            <a:r>
              <a:rPr lang="el-GR" altLang="en-US" dirty="0">
                <a:latin typeface="Arial" charset="0"/>
              </a:rPr>
              <a:t>το </a:t>
            </a:r>
            <a:r>
              <a:rPr lang="el-GR" altLang="en-US" sz="2000" b="1" dirty="0">
                <a:solidFill>
                  <a:schemeClr val="hlink"/>
                </a:solidFill>
                <a:latin typeface="Arial" charset="0"/>
              </a:rPr>
              <a:t>ΠΡΩΤΟΚΟΛΛΟ</a:t>
            </a:r>
            <a:r>
              <a:rPr lang="el-GR" altLang="en-US" dirty="0">
                <a:solidFill>
                  <a:schemeClr val="hlink"/>
                </a:solidFill>
                <a:latin typeface="Arial" charset="0"/>
              </a:rPr>
              <a:t> </a:t>
            </a:r>
            <a:r>
              <a:rPr lang="el-GR" altLang="en-US" dirty="0">
                <a:latin typeface="Arial" charset="0"/>
              </a:rPr>
              <a:t>είναι το χρησιμοποιούμενο πρωτόκολλο:  </a:t>
            </a:r>
            <a:r>
              <a:rPr lang="en-US" altLang="en-US" dirty="0">
                <a:solidFill>
                  <a:schemeClr val="hlink"/>
                </a:solidFill>
                <a:latin typeface="Arial" charset="0"/>
              </a:rPr>
              <a:t>r</a:t>
            </a:r>
            <a:r>
              <a:rPr lang="el-GR" altLang="en-US" dirty="0" err="1">
                <a:solidFill>
                  <a:schemeClr val="hlink"/>
                </a:solidFill>
                <a:latin typeface="Arial" charset="0"/>
              </a:rPr>
              <a:t>tsp</a:t>
            </a:r>
            <a:r>
              <a:rPr lang="el-GR" altLang="en-US" dirty="0">
                <a:latin typeface="Arial" charset="0"/>
              </a:rPr>
              <a:t>, </a:t>
            </a:r>
            <a:r>
              <a:rPr lang="el-GR" altLang="en-US" dirty="0" err="1">
                <a:solidFill>
                  <a:schemeClr val="hlink"/>
                </a:solidFill>
                <a:latin typeface="Arial" charset="0"/>
              </a:rPr>
              <a:t>mms</a:t>
            </a:r>
            <a:r>
              <a:rPr lang="en-US" altLang="en-US" dirty="0">
                <a:latin typeface="Arial" charset="0"/>
              </a:rPr>
              <a:t>, </a:t>
            </a:r>
            <a:r>
              <a:rPr lang="el-GR" altLang="en-US" dirty="0" err="1">
                <a:solidFill>
                  <a:schemeClr val="hlink"/>
                </a:solidFill>
                <a:latin typeface="Arial" charset="0"/>
              </a:rPr>
              <a:t>http</a:t>
            </a:r>
            <a:endParaRPr lang="el-GR" altLang="en-US" dirty="0">
              <a:solidFill>
                <a:schemeClr val="hlink"/>
              </a:solidFill>
              <a:latin typeface="Arial" charset="0"/>
            </a:endParaRPr>
          </a:p>
          <a:p>
            <a:pPr lvl="1">
              <a:lnSpc>
                <a:spcPct val="90000"/>
              </a:lnSpc>
            </a:pPr>
            <a:r>
              <a:rPr lang="el-GR" altLang="en-US" dirty="0">
                <a:latin typeface="Arial" charset="0"/>
              </a:rPr>
              <a:t>το </a:t>
            </a:r>
            <a:r>
              <a:rPr lang="el-GR" altLang="en-US" sz="2000" b="1" dirty="0">
                <a:solidFill>
                  <a:schemeClr val="accent2"/>
                </a:solidFill>
                <a:latin typeface="Arial" charset="0"/>
              </a:rPr>
              <a:t>ΟΝΟΜΑ_ΕΞΥΠΗΡΕΤΗΤΗ</a:t>
            </a:r>
            <a:r>
              <a:rPr lang="el-GR" altLang="en-US" dirty="0">
                <a:solidFill>
                  <a:schemeClr val="accent2"/>
                </a:solidFill>
                <a:latin typeface="Arial" charset="0"/>
              </a:rPr>
              <a:t> </a:t>
            </a:r>
            <a:r>
              <a:rPr lang="el-GR" altLang="en-US" dirty="0">
                <a:latin typeface="Arial" charset="0"/>
              </a:rPr>
              <a:t>είναι το όνομα διαδικτύου του εξυπηρετητή, π.χ. </a:t>
            </a:r>
            <a:r>
              <a:rPr lang="el-GR" altLang="en-US" dirty="0" err="1">
                <a:solidFill>
                  <a:schemeClr val="accent2"/>
                </a:solidFill>
                <a:latin typeface="Arial" charset="0"/>
              </a:rPr>
              <a:t>vod</a:t>
            </a:r>
            <a:r>
              <a:rPr lang="el-GR" altLang="en-US" dirty="0">
                <a:solidFill>
                  <a:schemeClr val="accent2"/>
                </a:solidFill>
                <a:latin typeface="Arial" charset="0"/>
              </a:rPr>
              <a:t>.</a:t>
            </a:r>
            <a:r>
              <a:rPr lang="en-US" altLang="en-US" dirty="0" err="1">
                <a:solidFill>
                  <a:schemeClr val="accent2"/>
                </a:solidFill>
                <a:latin typeface="Arial" charset="0"/>
              </a:rPr>
              <a:t>kedke</a:t>
            </a:r>
            <a:r>
              <a:rPr lang="el-GR" altLang="en-US" dirty="0">
                <a:solidFill>
                  <a:schemeClr val="accent2"/>
                </a:solidFill>
                <a:latin typeface="Arial" charset="0"/>
              </a:rPr>
              <a:t>.</a:t>
            </a:r>
            <a:r>
              <a:rPr lang="el-GR" altLang="en-US" dirty="0" err="1">
                <a:solidFill>
                  <a:schemeClr val="accent2"/>
                </a:solidFill>
                <a:latin typeface="Arial" charset="0"/>
              </a:rPr>
              <a:t>gr</a:t>
            </a:r>
            <a:endParaRPr lang="el-GR" altLang="en-US" dirty="0">
              <a:solidFill>
                <a:schemeClr val="accent2"/>
              </a:solidFill>
              <a:latin typeface="Arial" charset="0"/>
            </a:endParaRPr>
          </a:p>
          <a:p>
            <a:pPr lvl="1">
              <a:lnSpc>
                <a:spcPct val="90000"/>
              </a:lnSpc>
            </a:pPr>
            <a:r>
              <a:rPr lang="el-GR" altLang="en-US" dirty="0">
                <a:latin typeface="Arial" charset="0"/>
              </a:rPr>
              <a:t>η </a:t>
            </a:r>
            <a:r>
              <a:rPr lang="el-GR" altLang="en-US" sz="2000" b="1" dirty="0">
                <a:solidFill>
                  <a:srgbClr val="00CC00"/>
                </a:solidFill>
                <a:latin typeface="Arial" charset="0"/>
              </a:rPr>
              <a:t>ΘΥΡΑ</a:t>
            </a:r>
            <a:r>
              <a:rPr lang="el-GR" altLang="en-US" dirty="0">
                <a:latin typeface="Arial" charset="0"/>
              </a:rPr>
              <a:t> είναι η θύρα επικοινωνίας του πρωτοκόλλου</a:t>
            </a:r>
          </a:p>
          <a:p>
            <a:pPr lvl="1">
              <a:lnSpc>
                <a:spcPct val="90000"/>
              </a:lnSpc>
            </a:pPr>
            <a:r>
              <a:rPr lang="el-GR" altLang="en-US" dirty="0">
                <a:latin typeface="Arial" charset="0"/>
              </a:rPr>
              <a:t>το </a:t>
            </a:r>
            <a:r>
              <a:rPr lang="el-GR" altLang="en-US" sz="2000" b="1" dirty="0">
                <a:solidFill>
                  <a:srgbClr val="0000FF"/>
                </a:solidFill>
                <a:latin typeface="Arial" charset="0"/>
              </a:rPr>
              <a:t>ΑΡΧΕΙΟ</a:t>
            </a:r>
            <a:r>
              <a:rPr lang="el-GR" altLang="en-US" dirty="0">
                <a:latin typeface="Arial" charset="0"/>
              </a:rPr>
              <a:t> είναι το όνομα του αρχείου που αντιστοιχεί στη ροή, π.χ. </a:t>
            </a:r>
            <a:r>
              <a:rPr lang="en-US" altLang="en-US" dirty="0" smtClean="0">
                <a:solidFill>
                  <a:srgbClr val="0000FF"/>
                </a:solidFill>
                <a:latin typeface="Arial" charset="0"/>
              </a:rPr>
              <a:t>live.mp4</a:t>
            </a:r>
            <a:endParaRPr lang="el-GR" altLang="en-US" dirty="0">
              <a:solidFill>
                <a:srgbClr val="0000FF"/>
              </a:solidFill>
              <a:latin typeface="Arial" charset="0"/>
            </a:endParaRPr>
          </a:p>
        </p:txBody>
      </p:sp>
      <p:sp>
        <p:nvSpPr>
          <p:cNvPr id="4" name="Slide Number Placeholder 3"/>
          <p:cNvSpPr>
            <a:spLocks noGrp="1"/>
          </p:cNvSpPr>
          <p:nvPr>
            <p:ph type="sldNum" sz="quarter" idx="10"/>
          </p:nvPr>
        </p:nvSpPr>
        <p:spPr/>
        <p:txBody>
          <a:bodyPr/>
          <a:lstStyle/>
          <a:p>
            <a:fld id="{0DA940F4-2900-4377-A725-F8EBF631B80C}" type="slidenum">
              <a:rPr lang="el-GR" smtClean="0"/>
              <a:pPr/>
              <a:t>14</a:t>
            </a:fld>
            <a:endParaRPr lang="el-GR" dirty="0"/>
          </a:p>
        </p:txBody>
      </p:sp>
    </p:spTree>
    <p:extLst>
      <p:ext uri="{BB962C8B-B14F-4D97-AF65-F5344CB8AC3E}">
        <p14:creationId xmlns:p14="http://schemas.microsoft.com/office/powerpoint/2010/main" val="3478779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n-US" smtClean="0"/>
              <a:t>Τα πρωτόκολλα</a:t>
            </a:r>
            <a:endParaRPr lang="el-GR" altLang="en-US" dirty="0"/>
          </a:p>
        </p:txBody>
      </p:sp>
      <p:sp>
        <p:nvSpPr>
          <p:cNvPr id="3" name="Content Placeholder 2"/>
          <p:cNvSpPr>
            <a:spLocks noGrp="1"/>
          </p:cNvSpPr>
          <p:nvPr>
            <p:ph idx="1"/>
          </p:nvPr>
        </p:nvSpPr>
        <p:spPr/>
        <p:txBody>
          <a:bodyPr>
            <a:normAutofit fontScale="70000" lnSpcReduction="20000"/>
          </a:bodyPr>
          <a:lstStyle/>
          <a:p>
            <a:r>
              <a:rPr lang="el-GR" altLang="en-US" dirty="0" smtClean="0"/>
              <a:t>Χρησιμοποιούνται για την επικοινωνία των λογισμικών αναπαραγωγής ροών (</a:t>
            </a:r>
            <a:r>
              <a:rPr lang="en-US" altLang="en-US" dirty="0" smtClean="0"/>
              <a:t>player) </a:t>
            </a:r>
            <a:r>
              <a:rPr lang="el-GR" altLang="en-US" dirty="0" smtClean="0"/>
              <a:t>με τους εξυπηρετητές ροών</a:t>
            </a:r>
            <a:r>
              <a:rPr lang="en-US" altLang="en-US" dirty="0" smtClean="0"/>
              <a:t> (streaming servers)</a:t>
            </a:r>
          </a:p>
          <a:p>
            <a:r>
              <a:rPr lang="el-GR" altLang="en-US" dirty="0" err="1" smtClean="0"/>
              <a:t>Real</a:t>
            </a:r>
            <a:r>
              <a:rPr lang="el-GR" altLang="en-US" dirty="0" smtClean="0"/>
              <a:t> </a:t>
            </a:r>
            <a:r>
              <a:rPr lang="el-GR" altLang="en-US" dirty="0" err="1" smtClean="0"/>
              <a:t>Time</a:t>
            </a:r>
            <a:r>
              <a:rPr lang="el-GR" altLang="en-US" dirty="0" smtClean="0"/>
              <a:t> </a:t>
            </a:r>
            <a:r>
              <a:rPr lang="el-GR" altLang="en-US" dirty="0" err="1" smtClean="0"/>
              <a:t>Streaming</a:t>
            </a:r>
            <a:r>
              <a:rPr lang="el-GR" altLang="en-US" dirty="0" smtClean="0"/>
              <a:t> </a:t>
            </a:r>
            <a:r>
              <a:rPr lang="el-GR" altLang="en-US" dirty="0" err="1" smtClean="0"/>
              <a:t>Protocol</a:t>
            </a:r>
            <a:r>
              <a:rPr lang="el-GR" altLang="en-US" dirty="0" smtClean="0"/>
              <a:t> (</a:t>
            </a:r>
            <a:r>
              <a:rPr lang="en-US" altLang="en-US" b="1" dirty="0" err="1" smtClean="0"/>
              <a:t>rtsp</a:t>
            </a:r>
            <a:r>
              <a:rPr lang="en-US" altLang="en-US" dirty="0" smtClean="0"/>
              <a:t>)</a:t>
            </a:r>
            <a:endParaRPr lang="el-GR" altLang="en-US" dirty="0" smtClean="0"/>
          </a:p>
          <a:p>
            <a:pPr lvl="1"/>
            <a:r>
              <a:rPr lang="el-GR" altLang="en-US" dirty="0" smtClean="0"/>
              <a:t>ανοικτό πρωτόκολλο (Internet </a:t>
            </a:r>
            <a:r>
              <a:rPr lang="el-GR" altLang="en-US" dirty="0" err="1" smtClean="0"/>
              <a:t>Engineering</a:t>
            </a:r>
            <a:r>
              <a:rPr lang="el-GR" altLang="en-US" dirty="0" smtClean="0"/>
              <a:t> </a:t>
            </a:r>
            <a:r>
              <a:rPr lang="el-GR" altLang="en-US" dirty="0" err="1" smtClean="0"/>
              <a:t>Task</a:t>
            </a:r>
            <a:r>
              <a:rPr lang="el-GR" altLang="en-US" dirty="0" smtClean="0"/>
              <a:t> </a:t>
            </a:r>
            <a:r>
              <a:rPr lang="el-GR" altLang="en-US" dirty="0" err="1" smtClean="0"/>
              <a:t>Force</a:t>
            </a:r>
            <a:r>
              <a:rPr lang="en-US" altLang="en-US" dirty="0" smtClean="0"/>
              <a:t>)</a:t>
            </a:r>
            <a:endParaRPr lang="el-GR" altLang="en-US" dirty="0" smtClean="0"/>
          </a:p>
          <a:p>
            <a:r>
              <a:rPr lang="el-GR" altLang="en-US" dirty="0" smtClean="0"/>
              <a:t>Microsoft </a:t>
            </a:r>
            <a:r>
              <a:rPr lang="el-GR" altLang="en-US" dirty="0" err="1" smtClean="0"/>
              <a:t>Multimedia</a:t>
            </a:r>
            <a:r>
              <a:rPr lang="el-GR" altLang="en-US" dirty="0" smtClean="0"/>
              <a:t> </a:t>
            </a:r>
            <a:r>
              <a:rPr lang="el-GR" altLang="en-US" dirty="0" err="1" smtClean="0"/>
              <a:t>Services</a:t>
            </a:r>
            <a:r>
              <a:rPr lang="el-GR" altLang="en-US" dirty="0" smtClean="0"/>
              <a:t> </a:t>
            </a:r>
            <a:r>
              <a:rPr lang="en-US" altLang="en-US" dirty="0" smtClean="0"/>
              <a:t>(</a:t>
            </a:r>
            <a:r>
              <a:rPr lang="en-US" altLang="en-US" b="1" dirty="0" smtClean="0"/>
              <a:t>mms</a:t>
            </a:r>
            <a:r>
              <a:rPr lang="en-US" altLang="en-US" dirty="0" smtClean="0"/>
              <a:t>)</a:t>
            </a:r>
            <a:endParaRPr lang="el-GR" altLang="en-US" dirty="0" smtClean="0"/>
          </a:p>
          <a:p>
            <a:pPr lvl="1"/>
            <a:r>
              <a:rPr lang="el-GR" altLang="en-US" dirty="0" smtClean="0"/>
              <a:t>ιδιωτικό (</a:t>
            </a:r>
            <a:r>
              <a:rPr lang="el-GR" altLang="en-US" dirty="0" err="1" smtClean="0"/>
              <a:t>proprietary</a:t>
            </a:r>
            <a:r>
              <a:rPr lang="el-GR" altLang="en-US" dirty="0" smtClean="0"/>
              <a:t>) πρωτόκολλο της Microsoft </a:t>
            </a:r>
            <a:endParaRPr lang="en-US" altLang="en-US" dirty="0" smtClean="0"/>
          </a:p>
          <a:p>
            <a:r>
              <a:rPr lang="el-GR" altLang="en-US" dirty="0" err="1" smtClean="0"/>
              <a:t>Hypertext</a:t>
            </a:r>
            <a:r>
              <a:rPr lang="el-GR" altLang="en-US" dirty="0" smtClean="0"/>
              <a:t> </a:t>
            </a:r>
            <a:r>
              <a:rPr lang="el-GR" altLang="en-US" dirty="0" err="1" smtClean="0"/>
              <a:t>Transfer</a:t>
            </a:r>
            <a:r>
              <a:rPr lang="el-GR" altLang="en-US" dirty="0" smtClean="0"/>
              <a:t> </a:t>
            </a:r>
            <a:r>
              <a:rPr lang="el-GR" altLang="en-US" dirty="0" err="1" smtClean="0"/>
              <a:t>Protocol</a:t>
            </a:r>
            <a:r>
              <a:rPr lang="el-GR" altLang="en-US" dirty="0" smtClean="0"/>
              <a:t> </a:t>
            </a:r>
            <a:r>
              <a:rPr lang="en-US" altLang="en-US" dirty="0" smtClean="0"/>
              <a:t>(</a:t>
            </a:r>
            <a:r>
              <a:rPr lang="en-US" altLang="en-US" b="1" dirty="0" smtClean="0"/>
              <a:t>http</a:t>
            </a:r>
            <a:r>
              <a:rPr lang="en-US" altLang="en-US" dirty="0" smtClean="0"/>
              <a:t>) </a:t>
            </a:r>
          </a:p>
          <a:p>
            <a:pPr lvl="1"/>
            <a:r>
              <a:rPr lang="el-GR" altLang="en-US" dirty="0" smtClean="0"/>
              <a:t>ανοικτό που χρησιμοποιείται στο Διαδίκτυο για πρόσβαση σε ιστοσελίδες </a:t>
            </a:r>
            <a:endParaRPr lang="en-US" altLang="en-US" dirty="0" smtClean="0"/>
          </a:p>
          <a:p>
            <a:r>
              <a:rPr lang="el-GR" dirty="0"/>
              <a:t>Real </a:t>
            </a:r>
            <a:r>
              <a:rPr lang="el-GR" dirty="0" err="1"/>
              <a:t>Time</a:t>
            </a:r>
            <a:r>
              <a:rPr lang="el-GR" dirty="0"/>
              <a:t> </a:t>
            </a:r>
            <a:r>
              <a:rPr lang="el-GR" dirty="0" err="1"/>
              <a:t>Messaging</a:t>
            </a:r>
            <a:r>
              <a:rPr lang="el-GR" dirty="0"/>
              <a:t> </a:t>
            </a:r>
            <a:r>
              <a:rPr lang="el-GR" dirty="0" err="1" smtClean="0"/>
              <a:t>Protocol</a:t>
            </a:r>
            <a:r>
              <a:rPr lang="en-US" dirty="0"/>
              <a:t> </a:t>
            </a:r>
            <a:r>
              <a:rPr lang="en-US" dirty="0" smtClean="0"/>
              <a:t>(</a:t>
            </a:r>
            <a:r>
              <a:rPr lang="en-US" dirty="0" err="1" smtClean="0"/>
              <a:t>rtmp</a:t>
            </a:r>
            <a:r>
              <a:rPr lang="en-US" dirty="0" smtClean="0"/>
              <a:t>) </a:t>
            </a:r>
          </a:p>
          <a:p>
            <a:pPr lvl="1"/>
            <a:r>
              <a:rPr lang="el-GR" dirty="0" err="1" smtClean="0"/>
              <a:t>defacto</a:t>
            </a:r>
            <a:r>
              <a:rPr lang="el-GR" dirty="0" smtClean="0"/>
              <a:t> </a:t>
            </a:r>
            <a:r>
              <a:rPr lang="el-GR" dirty="0"/>
              <a:t>και ανοικτό πρότυπο.</a:t>
            </a:r>
            <a:endParaRPr lang="el-GR" altLang="en-US" dirty="0"/>
          </a:p>
        </p:txBody>
      </p:sp>
      <p:sp>
        <p:nvSpPr>
          <p:cNvPr id="4" name="Slide Number Placeholder 3"/>
          <p:cNvSpPr>
            <a:spLocks noGrp="1"/>
          </p:cNvSpPr>
          <p:nvPr>
            <p:ph type="sldNum" sz="quarter" idx="10"/>
          </p:nvPr>
        </p:nvSpPr>
        <p:spPr/>
        <p:txBody>
          <a:bodyPr/>
          <a:lstStyle/>
          <a:p>
            <a:fld id="{0DA940F4-2900-4377-A725-F8EBF631B80C}" type="slidenum">
              <a:rPr lang="el-GR" smtClean="0"/>
              <a:pPr/>
              <a:t>15</a:t>
            </a:fld>
            <a:endParaRPr lang="el-GR" dirty="0"/>
          </a:p>
        </p:txBody>
      </p:sp>
    </p:spTree>
    <p:extLst>
      <p:ext uri="{BB962C8B-B14F-4D97-AF65-F5344CB8AC3E}">
        <p14:creationId xmlns:p14="http://schemas.microsoft.com/office/powerpoint/2010/main" val="19059467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l-GR" altLang="en-US" smtClean="0"/>
              <a:t>Ζωντανή μετάδοση </a:t>
            </a:r>
            <a:endParaRPr lang="el-GR" altLang="en-US" dirty="0"/>
          </a:p>
        </p:txBody>
      </p:sp>
      <p:sp>
        <p:nvSpPr>
          <p:cNvPr id="8" name="Subtitle 7"/>
          <p:cNvSpPr>
            <a:spLocks noGrp="1"/>
          </p:cNvSpPr>
          <p:nvPr>
            <p:ph type="subTitle" idx="1"/>
          </p:nvPr>
        </p:nvSpPr>
        <p:spPr/>
        <p:txBody>
          <a:bodyPr/>
          <a:lstStyle/>
          <a:p>
            <a:endParaRPr lang="en-US"/>
          </a:p>
        </p:txBody>
      </p:sp>
      <p:sp>
        <p:nvSpPr>
          <p:cNvPr id="4" name="Slide Number Placeholder 3"/>
          <p:cNvSpPr>
            <a:spLocks noGrp="1"/>
          </p:cNvSpPr>
          <p:nvPr>
            <p:ph type="sldNum" sz="quarter" idx="4294967295"/>
          </p:nvPr>
        </p:nvSpPr>
        <p:spPr>
          <a:xfrm>
            <a:off x="0" y="6381750"/>
            <a:ext cx="8928100" cy="365125"/>
          </a:xfrm>
        </p:spPr>
        <p:txBody>
          <a:bodyPr/>
          <a:lstStyle/>
          <a:p>
            <a:pPr>
              <a:defRPr/>
            </a:pPr>
            <a:fld id="{0DA940F4-2900-4377-A725-F8EBF631B80C}" type="slidenum">
              <a:rPr lang="el-GR" smtClean="0"/>
              <a:pPr>
                <a:defRPr/>
              </a:pPr>
              <a:t>16</a:t>
            </a:fld>
            <a:endParaRPr lang="el-GR" dirty="0"/>
          </a:p>
        </p:txBody>
      </p:sp>
    </p:spTree>
    <p:extLst>
      <p:ext uri="{BB962C8B-B14F-4D97-AF65-F5344CB8AC3E}">
        <p14:creationId xmlns:p14="http://schemas.microsoft.com/office/powerpoint/2010/main" val="21102252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n-US" smtClean="0"/>
              <a:t>Τι είναι η ζωντανή μετάδοση ροών</a:t>
            </a:r>
            <a:endParaRPr lang="el-GR" dirty="0"/>
          </a:p>
        </p:txBody>
      </p:sp>
      <p:sp>
        <p:nvSpPr>
          <p:cNvPr id="3" name="Content Placeholder 2"/>
          <p:cNvSpPr>
            <a:spLocks noGrp="1"/>
          </p:cNvSpPr>
          <p:nvPr>
            <p:ph idx="1"/>
          </p:nvPr>
        </p:nvSpPr>
        <p:spPr/>
        <p:txBody>
          <a:bodyPr/>
          <a:lstStyle/>
          <a:p>
            <a:pPr marL="0" indent="0">
              <a:buNone/>
            </a:pPr>
            <a:r>
              <a:rPr lang="el-GR" altLang="en-US" dirty="0" smtClean="0"/>
              <a:t>Η υπηρεσία αυτή παρέχει τη μετάδοση σε πραγματικό χρόνο γεγονότων στο Διαδίκτυο με την μορφή </a:t>
            </a:r>
            <a:r>
              <a:rPr lang="el-GR" altLang="en-US" dirty="0" err="1" smtClean="0"/>
              <a:t>πολυμεσικών</a:t>
            </a:r>
            <a:r>
              <a:rPr lang="el-GR" altLang="en-US" dirty="0" smtClean="0"/>
              <a:t> ροών, δηλαδή ροών βίντεο και ήχου. </a:t>
            </a:r>
          </a:p>
          <a:p>
            <a:endParaRPr lang="el-GR" dirty="0"/>
          </a:p>
        </p:txBody>
      </p:sp>
      <p:sp>
        <p:nvSpPr>
          <p:cNvPr id="4" name="Slide Number Placeholder 3"/>
          <p:cNvSpPr>
            <a:spLocks noGrp="1"/>
          </p:cNvSpPr>
          <p:nvPr>
            <p:ph type="sldNum" sz="quarter" idx="10"/>
          </p:nvPr>
        </p:nvSpPr>
        <p:spPr/>
        <p:txBody>
          <a:bodyPr/>
          <a:lstStyle/>
          <a:p>
            <a:fld id="{0DA940F4-2900-4377-A725-F8EBF631B80C}" type="slidenum">
              <a:rPr lang="el-GR" smtClean="0"/>
              <a:pPr/>
              <a:t>17</a:t>
            </a:fld>
            <a:endParaRPr lang="el-GR" dirty="0"/>
          </a:p>
        </p:txBody>
      </p:sp>
    </p:spTree>
    <p:extLst>
      <p:ext uri="{BB962C8B-B14F-4D97-AF65-F5344CB8AC3E}">
        <p14:creationId xmlns:p14="http://schemas.microsoft.com/office/powerpoint/2010/main" val="18875891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n-US" dirty="0" smtClean="0"/>
              <a:t>Απαιτούμενη υποδομή</a:t>
            </a:r>
            <a:r>
              <a:rPr lang="en-US" altLang="en-US" dirty="0" smtClean="0"/>
              <a:t> (1/5)</a:t>
            </a:r>
            <a:endParaRPr lang="el-GR" dirty="0"/>
          </a:p>
        </p:txBody>
      </p:sp>
      <p:sp>
        <p:nvSpPr>
          <p:cNvPr id="4" name="Slide Number Placeholder 3"/>
          <p:cNvSpPr>
            <a:spLocks noGrp="1"/>
          </p:cNvSpPr>
          <p:nvPr>
            <p:ph type="sldNum" sz="quarter" idx="10"/>
          </p:nvPr>
        </p:nvSpPr>
        <p:spPr/>
        <p:txBody>
          <a:bodyPr/>
          <a:lstStyle/>
          <a:p>
            <a:fld id="{0DA940F4-2900-4377-A725-F8EBF631B80C}" type="slidenum">
              <a:rPr lang="el-GR" smtClean="0"/>
              <a:pPr/>
              <a:t>18</a:t>
            </a:fld>
            <a:endParaRPr lang="el-GR" dirty="0"/>
          </a:p>
        </p:txBody>
      </p:sp>
      <p:sp>
        <p:nvSpPr>
          <p:cNvPr id="3" name="Content Placeholder 2"/>
          <p:cNvSpPr>
            <a:spLocks noGrp="1"/>
          </p:cNvSpPr>
          <p:nvPr>
            <p:ph idx="1"/>
          </p:nvPr>
        </p:nvSpPr>
        <p:spPr/>
        <p:txBody>
          <a:bodyPr/>
          <a:lstStyle/>
          <a:p>
            <a:endParaRPr lang="el-GR"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7624" y="2132856"/>
            <a:ext cx="994966" cy="983655"/>
          </a:xfrm>
          <a:prstGeom prst="rect">
            <a:avLst/>
          </a:prstGeom>
        </p:spPr>
      </p:pic>
      <p:sp>
        <p:nvSpPr>
          <p:cNvPr id="7" name="Rectangle 23"/>
          <p:cNvSpPr>
            <a:spLocks noChangeArrowheads="1"/>
          </p:cNvSpPr>
          <p:nvPr/>
        </p:nvSpPr>
        <p:spPr bwMode="auto">
          <a:xfrm>
            <a:off x="1501750" y="1962723"/>
            <a:ext cx="1778665" cy="215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r>
              <a:rPr lang="el-GR" sz="1200" dirty="0"/>
              <a:t>Κάμερα</a:t>
            </a:r>
            <a:endParaRPr lang="en-GB" sz="1200"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3403" y="3192982"/>
            <a:ext cx="634221" cy="1429788"/>
          </a:xfrm>
          <a:prstGeom prst="rect">
            <a:avLst/>
          </a:prstGeom>
        </p:spPr>
      </p:pic>
      <p:sp>
        <p:nvSpPr>
          <p:cNvPr id="10" name="Rectangle 25"/>
          <p:cNvSpPr>
            <a:spLocks noChangeArrowheads="1"/>
          </p:cNvSpPr>
          <p:nvPr/>
        </p:nvSpPr>
        <p:spPr bwMode="auto">
          <a:xfrm>
            <a:off x="570282" y="4660598"/>
            <a:ext cx="1778665" cy="215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r>
              <a:rPr lang="el-GR" sz="1200" dirty="0"/>
              <a:t> Μικρόφωνο</a:t>
            </a:r>
            <a:endParaRPr lang="en-GB" sz="1200" dirty="0"/>
          </a:p>
        </p:txBody>
      </p:sp>
    </p:spTree>
    <p:extLst>
      <p:ext uri="{BB962C8B-B14F-4D97-AF65-F5344CB8AC3E}">
        <p14:creationId xmlns:p14="http://schemas.microsoft.com/office/powerpoint/2010/main" val="28644609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n-US" dirty="0" smtClean="0"/>
              <a:t>Απαιτούμενη υποδομή</a:t>
            </a:r>
            <a:r>
              <a:rPr lang="en-US" altLang="en-US" dirty="0" smtClean="0"/>
              <a:t> (2/5)</a:t>
            </a:r>
            <a:endParaRPr lang="el-GR" dirty="0"/>
          </a:p>
        </p:txBody>
      </p:sp>
      <p:sp>
        <p:nvSpPr>
          <p:cNvPr id="4" name="Slide Number Placeholder 3"/>
          <p:cNvSpPr>
            <a:spLocks noGrp="1"/>
          </p:cNvSpPr>
          <p:nvPr>
            <p:ph type="sldNum" sz="quarter" idx="10"/>
          </p:nvPr>
        </p:nvSpPr>
        <p:spPr/>
        <p:txBody>
          <a:bodyPr/>
          <a:lstStyle/>
          <a:p>
            <a:fld id="{0DA940F4-2900-4377-A725-F8EBF631B80C}" type="slidenum">
              <a:rPr lang="el-GR" smtClean="0"/>
              <a:pPr/>
              <a:t>19</a:t>
            </a:fld>
            <a:endParaRPr lang="el-GR" dirty="0"/>
          </a:p>
        </p:txBody>
      </p:sp>
      <p:sp>
        <p:nvSpPr>
          <p:cNvPr id="5" name="Content Placeholder 4"/>
          <p:cNvSpPr>
            <a:spLocks noGrp="1"/>
          </p:cNvSpPr>
          <p:nvPr>
            <p:ph idx="1"/>
          </p:nvPr>
        </p:nvSpPr>
        <p:spPr/>
        <p:txBody>
          <a:bodyPr/>
          <a:lstStyle/>
          <a:p>
            <a:endParaRPr lang="el-GR"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7624" y="2132856"/>
            <a:ext cx="994966" cy="983655"/>
          </a:xfrm>
          <a:prstGeom prst="rect">
            <a:avLst/>
          </a:prstGeom>
        </p:spPr>
      </p:pic>
      <p:sp>
        <p:nvSpPr>
          <p:cNvPr id="7" name="Rectangle 23"/>
          <p:cNvSpPr>
            <a:spLocks noChangeArrowheads="1"/>
          </p:cNvSpPr>
          <p:nvPr/>
        </p:nvSpPr>
        <p:spPr bwMode="auto">
          <a:xfrm>
            <a:off x="1501750" y="1962723"/>
            <a:ext cx="1778665" cy="215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r>
              <a:rPr lang="el-GR" sz="1200" dirty="0"/>
              <a:t>Κάμερα</a:t>
            </a:r>
            <a:endParaRPr lang="en-GB" sz="1200"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3403" y="3192982"/>
            <a:ext cx="634221" cy="1429788"/>
          </a:xfrm>
          <a:prstGeom prst="rect">
            <a:avLst/>
          </a:prstGeom>
        </p:spPr>
      </p:pic>
      <p:sp>
        <p:nvSpPr>
          <p:cNvPr id="9" name="Rectangle 25"/>
          <p:cNvSpPr>
            <a:spLocks noChangeArrowheads="1"/>
          </p:cNvSpPr>
          <p:nvPr/>
        </p:nvSpPr>
        <p:spPr bwMode="auto">
          <a:xfrm>
            <a:off x="570282" y="4660598"/>
            <a:ext cx="1778665" cy="215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r>
              <a:rPr lang="el-GR" sz="1200" dirty="0"/>
              <a:t> Μικρόφωνο</a:t>
            </a:r>
            <a:endParaRPr lang="en-GB" sz="1200" dirty="0"/>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48947" y="3658908"/>
            <a:ext cx="1217827" cy="963862"/>
          </a:xfrm>
          <a:prstGeom prst="rect">
            <a:avLst/>
          </a:prstGeom>
        </p:spPr>
      </p:pic>
      <p:sp>
        <p:nvSpPr>
          <p:cNvPr id="11" name="Rectangle 26"/>
          <p:cNvSpPr>
            <a:spLocks noChangeArrowheads="1"/>
          </p:cNvSpPr>
          <p:nvPr/>
        </p:nvSpPr>
        <p:spPr bwMode="auto">
          <a:xfrm>
            <a:off x="1831881" y="4643283"/>
            <a:ext cx="1778665" cy="359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r>
              <a:rPr lang="el-GR" sz="1200" dirty="0"/>
              <a:t>Σύστημα και λογισμικό παραγωγής ροής</a:t>
            </a:r>
            <a:endParaRPr lang="en-GB" sz="1200" dirty="0"/>
          </a:p>
        </p:txBody>
      </p:sp>
      <p:cxnSp>
        <p:nvCxnSpPr>
          <p:cNvPr id="12" name="Straight Arrow Connector 11"/>
          <p:cNvCxnSpPr/>
          <p:nvPr/>
        </p:nvCxnSpPr>
        <p:spPr>
          <a:xfrm flipV="1">
            <a:off x="1187624" y="4241961"/>
            <a:ext cx="1456676" cy="711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693363" y="3108498"/>
            <a:ext cx="862413" cy="10569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40840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Τίτλος 1"/>
          <p:cNvSpPr>
            <a:spLocks noGrp="1"/>
          </p:cNvSpPr>
          <p:nvPr>
            <p:ph type="title"/>
          </p:nvPr>
        </p:nvSpPr>
        <p:spPr/>
        <p:txBody>
          <a:bodyPr/>
          <a:lstStyle/>
          <a:p>
            <a:pPr eaLnBrk="1" hangingPunct="1"/>
            <a:r>
              <a:rPr lang="el-GR" sz="4000" dirty="0" smtClean="0"/>
              <a:t>Σημείωμα Αδειοδότησης</a:t>
            </a:r>
          </a:p>
        </p:txBody>
      </p:sp>
      <p:sp>
        <p:nvSpPr>
          <p:cNvPr id="7171" name="Θέση περιεχομένου 2"/>
          <p:cNvSpPr>
            <a:spLocks noGrp="1"/>
          </p:cNvSpPr>
          <p:nvPr>
            <p:ph idx="1"/>
          </p:nvPr>
        </p:nvSpPr>
        <p:spPr/>
        <p:txBody>
          <a:bodyPr/>
          <a:lstStyle/>
          <a:p>
            <a:pPr marL="0" indent="0" algn="ctr" eaLnBrk="1" hangingPunct="1">
              <a:buNone/>
            </a:pPr>
            <a:endParaRPr lang="en-US" dirty="0" smtClean="0"/>
          </a:p>
          <a:p>
            <a:pPr marL="0" indent="0" algn="ctr" eaLnBrk="1" hangingPunct="1">
              <a:buNone/>
            </a:pPr>
            <a:r>
              <a:rPr lang="el-GR" sz="2400" dirty="0" smtClean="0"/>
              <a:t>Το </a:t>
            </a:r>
            <a:r>
              <a:rPr lang="el-GR" sz="2400" dirty="0"/>
              <a:t>παρόν υλικό διατίθεται με τους όρους της άδειας χρήσης Creative Commons Αναφορά Παρόμοια Διανομή 4.0 [1] ή μεταγενέστερη, Διεθνής Έκδοση.</a:t>
            </a:r>
          </a:p>
          <a:p>
            <a:pPr marL="0" indent="0" algn="ctr" eaLnBrk="1" hangingPunct="1">
              <a:buNone/>
            </a:pPr>
            <a:r>
              <a:rPr lang="el-GR" dirty="0"/>
              <a:t> </a:t>
            </a:r>
            <a:endParaRPr lang="el-GR" dirty="0" smtClean="0"/>
          </a:p>
          <a:p>
            <a:pPr eaLnBrk="1" hangingPunct="1">
              <a:buNone/>
            </a:pPr>
            <a:r>
              <a:rPr lang="el-GR" dirty="0" smtClean="0"/>
              <a:t>	</a:t>
            </a:r>
          </a:p>
        </p:txBody>
      </p:sp>
      <p:sp>
        <p:nvSpPr>
          <p:cNvPr id="6148" name="Θέση αριθμού διαφάνειας 3"/>
          <p:cNvSpPr>
            <a:spLocks noGrp="1"/>
          </p:cNvSpPr>
          <p:nvPr>
            <p:ph type="sldNum" sz="quarter" idx="10"/>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3E644AF-667D-4C10-ACFF-59D3F332D9E9}" type="slidenum">
              <a:rPr lang="el-GR" smtClean="0"/>
              <a:pPr fontAlgn="base">
                <a:spcBef>
                  <a:spcPct val="0"/>
                </a:spcBef>
                <a:spcAft>
                  <a:spcPct val="0"/>
                </a:spcAft>
                <a:defRPr/>
              </a:pPr>
              <a:t>2</a:t>
            </a:fld>
            <a:endParaRPr lang="el-GR" smtClean="0"/>
          </a:p>
        </p:txBody>
      </p:sp>
      <p:pic>
        <p:nvPicPr>
          <p:cNvPr id="1028" name="Picture 5" descr="Περιγραφή: Άδειες χρήσης Creative Comm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4221088"/>
            <a:ext cx="2478173" cy="87019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6"/>
          <p:cNvSpPr>
            <a:spLocks noChangeArrowheads="1"/>
          </p:cNvSpPr>
          <p:nvPr/>
        </p:nvSpPr>
        <p:spPr bwMode="auto">
          <a:xfrm>
            <a:off x="0" y="895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ja-JP" sz="1100" b="0" i="0" u="none" strike="noStrike" cap="none" normalizeH="0" baseline="0" smtClean="0">
              <a:ln>
                <a:noFill/>
              </a:ln>
              <a:solidFill>
                <a:srgbClr val="595959"/>
              </a:solidFill>
              <a:effectLst/>
              <a:latin typeface="Segoe UI" panose="020B0502040204020203" pitchFamily="34" charset="0"/>
              <a:ea typeface="SimSun" panose="02010600030101010101" pitchFamily="2" charset="-122"/>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ja-JP" sz="1100" b="0" i="0" u="none" strike="noStrike" cap="none" normalizeH="0" baseline="0" smtClean="0">
                <a:ln>
                  <a:noFill/>
                </a:ln>
                <a:solidFill>
                  <a:srgbClr val="595959"/>
                </a:solidFill>
                <a:effectLst/>
                <a:latin typeface="Segoe UI" panose="020B0502040204020203" pitchFamily="34" charset="0"/>
                <a:ea typeface="SimSun" panose="02010600030101010101" pitchFamily="2" charset="-122"/>
                <a:cs typeface="Segoe UI" panose="020B0502040204020203" pitchFamily="34" charset="0"/>
              </a:rPr>
              <a:t>   </a:t>
            </a:r>
            <a:endParaRPr kumimoji="0" lang="el-GR" altLang="ja-JP" sz="1800" b="0" i="0" u="none" strike="noStrike" cap="none" normalizeH="0" baseline="0" smtClean="0">
              <a:ln>
                <a:noFill/>
              </a:ln>
              <a:solidFill>
                <a:schemeClr val="tx1"/>
              </a:solidFill>
              <a:effectLst/>
              <a:latin typeface="Arial" panose="020B0604020202020204" pitchFamily="34" charset="0"/>
            </a:endParaRPr>
          </a:p>
        </p:txBody>
      </p:sp>
      <p:sp>
        <p:nvSpPr>
          <p:cNvPr id="7" name="Rectangle 6"/>
          <p:cNvSpPr/>
          <p:nvPr/>
        </p:nvSpPr>
        <p:spPr>
          <a:xfrm>
            <a:off x="1403648" y="5607414"/>
            <a:ext cx="5832648" cy="369332"/>
          </a:xfrm>
          <a:prstGeom prst="rect">
            <a:avLst/>
          </a:prstGeom>
        </p:spPr>
        <p:txBody>
          <a:bodyPr wrap="square">
            <a:spAutoFit/>
          </a:bodyPr>
          <a:lstStyle/>
          <a:p>
            <a:r>
              <a:rPr lang="el-GR" spc="25" dirty="0">
                <a:solidFill>
                  <a:srgbClr val="595959"/>
                </a:solidFill>
                <a:latin typeface="Segoe UI" panose="020B0502040204020203" pitchFamily="34" charset="0"/>
                <a:ea typeface="Times New Roman" panose="02020603050405020304" pitchFamily="18" charset="0"/>
                <a:cs typeface="Times New Roman" panose="02020603050405020304" pitchFamily="18" charset="0"/>
              </a:rPr>
              <a:t>Copyright </a:t>
            </a:r>
            <a:r>
              <a:rPr lang="el-GR" spc="25" dirty="0" smtClean="0">
                <a:solidFill>
                  <a:srgbClr val="595959"/>
                </a:solidFill>
                <a:latin typeface="Segoe UI" panose="020B0502040204020203" pitchFamily="34" charset="0"/>
                <a:ea typeface="Times New Roman" panose="02020603050405020304" pitchFamily="18" charset="0"/>
                <a:cs typeface="Times New Roman" panose="02020603050405020304" pitchFamily="18" charset="0"/>
              </a:rPr>
              <a:t>2014 Ακαδημαϊκό </a:t>
            </a:r>
            <a:r>
              <a:rPr lang="el-GR" spc="25" dirty="0">
                <a:solidFill>
                  <a:srgbClr val="595959"/>
                </a:solidFill>
                <a:latin typeface="Segoe UI" panose="020B0502040204020203" pitchFamily="34" charset="0"/>
                <a:ea typeface="Times New Roman" panose="02020603050405020304" pitchFamily="18" charset="0"/>
                <a:cs typeface="Times New Roman" panose="02020603050405020304" pitchFamily="18" charset="0"/>
              </a:rPr>
              <a:t>Διαδίκτυο - </a:t>
            </a:r>
            <a:r>
              <a:rPr lang="el-GR" spc="25" dirty="0" err="1" smtClean="0">
                <a:solidFill>
                  <a:srgbClr val="595959"/>
                </a:solidFill>
                <a:latin typeface="Segoe UI" panose="020B0502040204020203" pitchFamily="34" charset="0"/>
                <a:ea typeface="Times New Roman" panose="02020603050405020304" pitchFamily="18" charset="0"/>
                <a:cs typeface="Times New Roman" panose="02020603050405020304" pitchFamily="18" charset="0"/>
              </a:rPr>
              <a:t>GUnet</a:t>
            </a:r>
            <a:r>
              <a:rPr lang="el-GR" spc="25" dirty="0" smtClean="0">
                <a:solidFill>
                  <a:srgbClr val="595959"/>
                </a:solidFill>
                <a:latin typeface="Segoe UI" panose="020B0502040204020203" pitchFamily="34" charset="0"/>
                <a:ea typeface="Times New Roman" panose="02020603050405020304" pitchFamily="18" charset="0"/>
                <a:cs typeface="Times New Roman" panose="02020603050405020304" pitchFamily="18" charset="0"/>
              </a:rPr>
              <a:t>.</a:t>
            </a:r>
            <a:endParaRPr lang="el-G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n-US" dirty="0" smtClean="0"/>
              <a:t>Απαιτούμενη υποδομή</a:t>
            </a:r>
            <a:r>
              <a:rPr lang="en-US" altLang="en-US" dirty="0" smtClean="0"/>
              <a:t> (3/5)</a:t>
            </a:r>
            <a:endParaRPr lang="el-GR" dirty="0"/>
          </a:p>
        </p:txBody>
      </p:sp>
      <p:sp>
        <p:nvSpPr>
          <p:cNvPr id="4" name="Slide Number Placeholder 3"/>
          <p:cNvSpPr>
            <a:spLocks noGrp="1"/>
          </p:cNvSpPr>
          <p:nvPr>
            <p:ph type="sldNum" sz="quarter" idx="10"/>
          </p:nvPr>
        </p:nvSpPr>
        <p:spPr/>
        <p:txBody>
          <a:bodyPr/>
          <a:lstStyle/>
          <a:p>
            <a:fld id="{0DA940F4-2900-4377-A725-F8EBF631B80C}" type="slidenum">
              <a:rPr lang="el-GR" smtClean="0"/>
              <a:pPr/>
              <a:t>20</a:t>
            </a:fld>
            <a:endParaRPr lang="el-GR" dirty="0"/>
          </a:p>
        </p:txBody>
      </p:sp>
      <p:sp>
        <p:nvSpPr>
          <p:cNvPr id="5" name="Content Placeholder 4"/>
          <p:cNvSpPr>
            <a:spLocks noGrp="1"/>
          </p:cNvSpPr>
          <p:nvPr>
            <p:ph idx="1"/>
          </p:nvPr>
        </p:nvSpPr>
        <p:spPr/>
        <p:txBody>
          <a:bodyPr/>
          <a:lstStyle/>
          <a:p>
            <a:endParaRPr lang="el-G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7624" y="2132856"/>
            <a:ext cx="994966" cy="983655"/>
          </a:xfrm>
          <a:prstGeom prst="rect">
            <a:avLst/>
          </a:prstGeom>
        </p:spPr>
      </p:pic>
      <p:sp>
        <p:nvSpPr>
          <p:cNvPr id="7" name="Rectangle 23"/>
          <p:cNvSpPr>
            <a:spLocks noChangeArrowheads="1"/>
          </p:cNvSpPr>
          <p:nvPr/>
        </p:nvSpPr>
        <p:spPr bwMode="auto">
          <a:xfrm>
            <a:off x="1501750" y="1962723"/>
            <a:ext cx="1778665" cy="215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r>
              <a:rPr lang="el-GR" sz="1200" dirty="0"/>
              <a:t>Κάμερα</a:t>
            </a:r>
            <a:endParaRPr lang="en-GB" sz="1200"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3403" y="3192982"/>
            <a:ext cx="634221" cy="1429788"/>
          </a:xfrm>
          <a:prstGeom prst="rect">
            <a:avLst/>
          </a:prstGeom>
        </p:spPr>
      </p:pic>
      <p:sp>
        <p:nvSpPr>
          <p:cNvPr id="9" name="Rectangle 25"/>
          <p:cNvSpPr>
            <a:spLocks noChangeArrowheads="1"/>
          </p:cNvSpPr>
          <p:nvPr/>
        </p:nvSpPr>
        <p:spPr bwMode="auto">
          <a:xfrm>
            <a:off x="570282" y="4660598"/>
            <a:ext cx="1778665" cy="215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r>
              <a:rPr lang="el-GR" sz="1200" dirty="0"/>
              <a:t> Μικρόφωνο</a:t>
            </a:r>
            <a:endParaRPr lang="en-GB" sz="1200" dirty="0"/>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48947" y="3658908"/>
            <a:ext cx="1217827" cy="963862"/>
          </a:xfrm>
          <a:prstGeom prst="rect">
            <a:avLst/>
          </a:prstGeom>
        </p:spPr>
      </p:pic>
      <p:sp>
        <p:nvSpPr>
          <p:cNvPr id="11" name="Rectangle 26"/>
          <p:cNvSpPr>
            <a:spLocks noChangeArrowheads="1"/>
          </p:cNvSpPr>
          <p:nvPr/>
        </p:nvSpPr>
        <p:spPr bwMode="auto">
          <a:xfrm>
            <a:off x="1831881" y="4643283"/>
            <a:ext cx="1778665" cy="359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r>
              <a:rPr lang="el-GR" sz="1200" dirty="0"/>
              <a:t>Σύστημα και λογισμικό παραγωγής ροής</a:t>
            </a:r>
            <a:endParaRPr lang="en-GB" sz="1200" dirty="0"/>
          </a:p>
        </p:txBody>
      </p:sp>
      <p:cxnSp>
        <p:nvCxnSpPr>
          <p:cNvPr id="12" name="Straight Arrow Connector 11"/>
          <p:cNvCxnSpPr/>
          <p:nvPr/>
        </p:nvCxnSpPr>
        <p:spPr>
          <a:xfrm flipV="1">
            <a:off x="1187624" y="4241961"/>
            <a:ext cx="1456676" cy="711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693363" y="3108498"/>
            <a:ext cx="862413" cy="10569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4" name="Group 30"/>
          <p:cNvGrpSpPr>
            <a:grpSpLocks/>
          </p:cNvGrpSpPr>
          <p:nvPr/>
        </p:nvGrpSpPr>
        <p:grpSpPr bwMode="auto">
          <a:xfrm>
            <a:off x="3497524" y="2264903"/>
            <a:ext cx="2337674" cy="1813199"/>
            <a:chOff x="2059" y="3043"/>
            <a:chExt cx="1561" cy="759"/>
          </a:xfrm>
        </p:grpSpPr>
        <p:grpSp>
          <p:nvGrpSpPr>
            <p:cNvPr id="15" name="Group 31"/>
            <p:cNvGrpSpPr>
              <a:grpSpLocks/>
            </p:cNvGrpSpPr>
            <p:nvPr/>
          </p:nvGrpSpPr>
          <p:grpSpPr bwMode="auto">
            <a:xfrm>
              <a:off x="2059" y="3043"/>
              <a:ext cx="1561" cy="759"/>
              <a:chOff x="2059" y="3043"/>
              <a:chExt cx="1561" cy="759"/>
            </a:xfrm>
          </p:grpSpPr>
          <p:grpSp>
            <p:nvGrpSpPr>
              <p:cNvPr id="17" name="Group 32"/>
              <p:cNvGrpSpPr>
                <a:grpSpLocks/>
              </p:cNvGrpSpPr>
              <p:nvPr/>
            </p:nvGrpSpPr>
            <p:grpSpPr bwMode="auto">
              <a:xfrm>
                <a:off x="2979" y="3112"/>
                <a:ext cx="641" cy="653"/>
                <a:chOff x="2979" y="3112"/>
                <a:chExt cx="641" cy="653"/>
              </a:xfrm>
            </p:grpSpPr>
            <p:grpSp>
              <p:nvGrpSpPr>
                <p:cNvPr id="47" name="Group 33"/>
                <p:cNvGrpSpPr>
                  <a:grpSpLocks/>
                </p:cNvGrpSpPr>
                <p:nvPr/>
              </p:nvGrpSpPr>
              <p:grpSpPr bwMode="auto">
                <a:xfrm>
                  <a:off x="3229" y="3112"/>
                  <a:ext cx="391" cy="526"/>
                  <a:chOff x="3229" y="3112"/>
                  <a:chExt cx="391" cy="526"/>
                </a:xfrm>
              </p:grpSpPr>
              <p:grpSp>
                <p:nvGrpSpPr>
                  <p:cNvPr id="52" name="Group 34"/>
                  <p:cNvGrpSpPr>
                    <a:grpSpLocks/>
                  </p:cNvGrpSpPr>
                  <p:nvPr/>
                </p:nvGrpSpPr>
                <p:grpSpPr bwMode="auto">
                  <a:xfrm>
                    <a:off x="3331" y="3182"/>
                    <a:ext cx="289" cy="382"/>
                    <a:chOff x="3331" y="3182"/>
                    <a:chExt cx="289" cy="382"/>
                  </a:xfrm>
                </p:grpSpPr>
                <p:grpSp>
                  <p:nvGrpSpPr>
                    <p:cNvPr id="62" name="Group 35"/>
                    <p:cNvGrpSpPr>
                      <a:grpSpLocks/>
                    </p:cNvGrpSpPr>
                    <p:nvPr/>
                  </p:nvGrpSpPr>
                  <p:grpSpPr bwMode="auto">
                    <a:xfrm>
                      <a:off x="3331" y="3182"/>
                      <a:ext cx="289" cy="382"/>
                      <a:chOff x="3331" y="3182"/>
                      <a:chExt cx="289" cy="382"/>
                    </a:xfrm>
                  </p:grpSpPr>
                  <p:grpSp>
                    <p:nvGrpSpPr>
                      <p:cNvPr id="64" name="Group 36"/>
                      <p:cNvGrpSpPr>
                        <a:grpSpLocks/>
                      </p:cNvGrpSpPr>
                      <p:nvPr/>
                    </p:nvGrpSpPr>
                    <p:grpSpPr bwMode="auto">
                      <a:xfrm>
                        <a:off x="3407" y="3206"/>
                        <a:ext cx="213" cy="312"/>
                        <a:chOff x="3407" y="3206"/>
                        <a:chExt cx="213" cy="312"/>
                      </a:xfrm>
                    </p:grpSpPr>
                    <p:grpSp>
                      <p:nvGrpSpPr>
                        <p:cNvPr id="68" name="Group 37"/>
                        <p:cNvGrpSpPr>
                          <a:grpSpLocks/>
                        </p:cNvGrpSpPr>
                        <p:nvPr/>
                      </p:nvGrpSpPr>
                      <p:grpSpPr bwMode="auto">
                        <a:xfrm>
                          <a:off x="3431" y="3206"/>
                          <a:ext cx="189" cy="312"/>
                          <a:chOff x="3431" y="3206"/>
                          <a:chExt cx="189" cy="312"/>
                        </a:xfrm>
                      </p:grpSpPr>
                      <p:sp>
                        <p:nvSpPr>
                          <p:cNvPr id="72" name="Oval 38"/>
                          <p:cNvSpPr>
                            <a:spLocks noChangeArrowheads="1"/>
                          </p:cNvSpPr>
                          <p:nvPr/>
                        </p:nvSpPr>
                        <p:spPr bwMode="auto">
                          <a:xfrm>
                            <a:off x="3537" y="3394"/>
                            <a:ext cx="83" cy="77"/>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73" name="Oval 39"/>
                          <p:cNvSpPr>
                            <a:spLocks noChangeArrowheads="1"/>
                          </p:cNvSpPr>
                          <p:nvPr/>
                        </p:nvSpPr>
                        <p:spPr bwMode="auto">
                          <a:xfrm>
                            <a:off x="3459" y="3417"/>
                            <a:ext cx="108" cy="101"/>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74" name="Oval 40"/>
                          <p:cNvSpPr>
                            <a:spLocks noChangeArrowheads="1"/>
                          </p:cNvSpPr>
                          <p:nvPr/>
                        </p:nvSpPr>
                        <p:spPr bwMode="auto">
                          <a:xfrm>
                            <a:off x="3509" y="3277"/>
                            <a:ext cx="85" cy="77"/>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75" name="Oval 41"/>
                          <p:cNvSpPr>
                            <a:spLocks noChangeArrowheads="1"/>
                          </p:cNvSpPr>
                          <p:nvPr/>
                        </p:nvSpPr>
                        <p:spPr bwMode="auto">
                          <a:xfrm>
                            <a:off x="3431" y="3206"/>
                            <a:ext cx="112" cy="103"/>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76" name="Freeform 42"/>
                          <p:cNvSpPr>
                            <a:spLocks/>
                          </p:cNvSpPr>
                          <p:nvPr/>
                        </p:nvSpPr>
                        <p:spPr bwMode="auto">
                          <a:xfrm>
                            <a:off x="3512" y="3278"/>
                            <a:ext cx="76" cy="175"/>
                          </a:xfrm>
                          <a:custGeom>
                            <a:avLst/>
                            <a:gdLst>
                              <a:gd name="T0" fmla="*/ 75 w 76"/>
                              <a:gd name="T1" fmla="*/ 174 h 175"/>
                              <a:gd name="T2" fmla="*/ 44 w 76"/>
                              <a:gd name="T3" fmla="*/ 174 h 175"/>
                              <a:gd name="T4" fmla="*/ 0 w 76"/>
                              <a:gd name="T5" fmla="*/ 0 h 175"/>
                              <a:gd name="T6" fmla="*/ 46 w 76"/>
                              <a:gd name="T7" fmla="*/ 12 h 175"/>
                              <a:gd name="T8" fmla="*/ 46 w 76"/>
                              <a:gd name="T9" fmla="*/ 100 h 175"/>
                              <a:gd name="T10" fmla="*/ 75 w 76"/>
                              <a:gd name="T11" fmla="*/ 174 h 175"/>
                            </a:gdLst>
                            <a:ahLst/>
                            <a:cxnLst>
                              <a:cxn ang="0">
                                <a:pos x="T0" y="T1"/>
                              </a:cxn>
                              <a:cxn ang="0">
                                <a:pos x="T2" y="T3"/>
                              </a:cxn>
                              <a:cxn ang="0">
                                <a:pos x="T4" y="T5"/>
                              </a:cxn>
                              <a:cxn ang="0">
                                <a:pos x="T6" y="T7"/>
                              </a:cxn>
                              <a:cxn ang="0">
                                <a:pos x="T8" y="T9"/>
                              </a:cxn>
                              <a:cxn ang="0">
                                <a:pos x="T10" y="T11"/>
                              </a:cxn>
                            </a:cxnLst>
                            <a:rect l="0" t="0" r="r" b="b"/>
                            <a:pathLst>
                              <a:path w="76" h="175">
                                <a:moveTo>
                                  <a:pt x="75" y="174"/>
                                </a:moveTo>
                                <a:lnTo>
                                  <a:pt x="44" y="174"/>
                                </a:lnTo>
                                <a:lnTo>
                                  <a:pt x="0" y="0"/>
                                </a:lnTo>
                                <a:lnTo>
                                  <a:pt x="46" y="12"/>
                                </a:lnTo>
                                <a:lnTo>
                                  <a:pt x="46" y="100"/>
                                </a:lnTo>
                                <a:lnTo>
                                  <a:pt x="75" y="174"/>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69" name="Oval 43"/>
                        <p:cNvSpPr>
                          <a:spLocks noChangeArrowheads="1"/>
                        </p:cNvSpPr>
                        <p:nvPr/>
                      </p:nvSpPr>
                      <p:spPr bwMode="auto">
                        <a:xfrm>
                          <a:off x="3407" y="3300"/>
                          <a:ext cx="164" cy="148"/>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70" name="Oval 44"/>
                        <p:cNvSpPr>
                          <a:spLocks noChangeArrowheads="1"/>
                        </p:cNvSpPr>
                        <p:nvPr/>
                      </p:nvSpPr>
                      <p:spPr bwMode="auto">
                        <a:xfrm>
                          <a:off x="3407" y="3394"/>
                          <a:ext cx="112" cy="103"/>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71" name="Freeform 45"/>
                        <p:cNvSpPr>
                          <a:spLocks/>
                        </p:cNvSpPr>
                        <p:nvPr/>
                      </p:nvSpPr>
                      <p:spPr bwMode="auto">
                        <a:xfrm>
                          <a:off x="3442" y="3257"/>
                          <a:ext cx="82" cy="190"/>
                        </a:xfrm>
                        <a:custGeom>
                          <a:avLst/>
                          <a:gdLst>
                            <a:gd name="T0" fmla="*/ 73 w 82"/>
                            <a:gd name="T1" fmla="*/ 31 h 190"/>
                            <a:gd name="T2" fmla="*/ 65 w 82"/>
                            <a:gd name="T3" fmla="*/ 70 h 190"/>
                            <a:gd name="T4" fmla="*/ 81 w 82"/>
                            <a:gd name="T5" fmla="*/ 165 h 190"/>
                            <a:gd name="T6" fmla="*/ 49 w 82"/>
                            <a:gd name="T7" fmla="*/ 189 h 190"/>
                            <a:gd name="T8" fmla="*/ 0 w 82"/>
                            <a:gd name="T9" fmla="*/ 78 h 190"/>
                            <a:gd name="T10" fmla="*/ 39 w 82"/>
                            <a:gd name="T11" fmla="*/ 0 h 190"/>
                            <a:gd name="T12" fmla="*/ 73 w 82"/>
                            <a:gd name="T13" fmla="*/ 31 h 190"/>
                          </a:gdLst>
                          <a:ahLst/>
                          <a:cxnLst>
                            <a:cxn ang="0">
                              <a:pos x="T0" y="T1"/>
                            </a:cxn>
                            <a:cxn ang="0">
                              <a:pos x="T2" y="T3"/>
                            </a:cxn>
                            <a:cxn ang="0">
                              <a:pos x="T4" y="T5"/>
                            </a:cxn>
                            <a:cxn ang="0">
                              <a:pos x="T6" y="T7"/>
                            </a:cxn>
                            <a:cxn ang="0">
                              <a:pos x="T8" y="T9"/>
                            </a:cxn>
                            <a:cxn ang="0">
                              <a:pos x="T10" y="T11"/>
                            </a:cxn>
                            <a:cxn ang="0">
                              <a:pos x="T12" y="T13"/>
                            </a:cxn>
                          </a:cxnLst>
                          <a:rect l="0" t="0" r="r" b="b"/>
                          <a:pathLst>
                            <a:path w="82" h="190">
                              <a:moveTo>
                                <a:pt x="73" y="31"/>
                              </a:moveTo>
                              <a:lnTo>
                                <a:pt x="65" y="70"/>
                              </a:lnTo>
                              <a:lnTo>
                                <a:pt x="81" y="165"/>
                              </a:lnTo>
                              <a:lnTo>
                                <a:pt x="49" y="189"/>
                              </a:lnTo>
                              <a:lnTo>
                                <a:pt x="0" y="78"/>
                              </a:lnTo>
                              <a:lnTo>
                                <a:pt x="39" y="0"/>
                              </a:lnTo>
                              <a:lnTo>
                                <a:pt x="73" y="31"/>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65" name="Oval 46"/>
                      <p:cNvSpPr>
                        <a:spLocks noChangeArrowheads="1"/>
                      </p:cNvSpPr>
                      <p:nvPr/>
                    </p:nvSpPr>
                    <p:spPr bwMode="auto">
                      <a:xfrm>
                        <a:off x="3407" y="3487"/>
                        <a:ext cx="86" cy="77"/>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66" name="Oval 47"/>
                      <p:cNvSpPr>
                        <a:spLocks noChangeArrowheads="1"/>
                      </p:cNvSpPr>
                      <p:nvPr/>
                    </p:nvSpPr>
                    <p:spPr bwMode="auto">
                      <a:xfrm>
                        <a:off x="3331" y="3182"/>
                        <a:ext cx="110" cy="105"/>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67" name="Freeform 48"/>
                      <p:cNvSpPr>
                        <a:spLocks/>
                      </p:cNvSpPr>
                      <p:nvPr/>
                    </p:nvSpPr>
                    <p:spPr bwMode="auto">
                      <a:xfrm>
                        <a:off x="3433" y="3468"/>
                        <a:ext cx="59" cy="32"/>
                      </a:xfrm>
                      <a:custGeom>
                        <a:avLst/>
                        <a:gdLst>
                          <a:gd name="T0" fmla="*/ 58 w 59"/>
                          <a:gd name="T1" fmla="*/ 19 h 32"/>
                          <a:gd name="T2" fmla="*/ 40 w 59"/>
                          <a:gd name="T3" fmla="*/ 31 h 32"/>
                          <a:gd name="T4" fmla="*/ 0 w 59"/>
                          <a:gd name="T5" fmla="*/ 15 h 32"/>
                          <a:gd name="T6" fmla="*/ 40 w 59"/>
                          <a:gd name="T7" fmla="*/ 0 h 32"/>
                          <a:gd name="T8" fmla="*/ 58 w 59"/>
                          <a:gd name="T9" fmla="*/ 19 h 32"/>
                        </a:gdLst>
                        <a:ahLst/>
                        <a:cxnLst>
                          <a:cxn ang="0">
                            <a:pos x="T0" y="T1"/>
                          </a:cxn>
                          <a:cxn ang="0">
                            <a:pos x="T2" y="T3"/>
                          </a:cxn>
                          <a:cxn ang="0">
                            <a:pos x="T4" y="T5"/>
                          </a:cxn>
                          <a:cxn ang="0">
                            <a:pos x="T6" y="T7"/>
                          </a:cxn>
                          <a:cxn ang="0">
                            <a:pos x="T8" y="T9"/>
                          </a:cxn>
                        </a:cxnLst>
                        <a:rect l="0" t="0" r="r" b="b"/>
                        <a:pathLst>
                          <a:path w="59" h="32">
                            <a:moveTo>
                              <a:pt x="58" y="19"/>
                            </a:moveTo>
                            <a:lnTo>
                              <a:pt x="40" y="31"/>
                            </a:lnTo>
                            <a:lnTo>
                              <a:pt x="0" y="15"/>
                            </a:lnTo>
                            <a:lnTo>
                              <a:pt x="40" y="0"/>
                            </a:lnTo>
                            <a:lnTo>
                              <a:pt x="58" y="19"/>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63" name="Freeform 49"/>
                    <p:cNvSpPr>
                      <a:spLocks/>
                    </p:cNvSpPr>
                    <p:nvPr/>
                  </p:nvSpPr>
                  <p:spPr bwMode="auto">
                    <a:xfrm>
                      <a:off x="3425" y="3233"/>
                      <a:ext cx="31" cy="59"/>
                    </a:xfrm>
                    <a:custGeom>
                      <a:avLst/>
                      <a:gdLst>
                        <a:gd name="T0" fmla="*/ 15 w 31"/>
                        <a:gd name="T1" fmla="*/ 0 h 59"/>
                        <a:gd name="T2" fmla="*/ 30 w 31"/>
                        <a:gd name="T3" fmla="*/ 2 h 59"/>
                        <a:gd name="T4" fmla="*/ 23 w 31"/>
                        <a:gd name="T5" fmla="*/ 58 h 59"/>
                        <a:gd name="T6" fmla="*/ 0 w 31"/>
                        <a:gd name="T7" fmla="*/ 47 h 59"/>
                        <a:gd name="T8" fmla="*/ 15 w 31"/>
                        <a:gd name="T9" fmla="*/ 0 h 59"/>
                      </a:gdLst>
                      <a:ahLst/>
                      <a:cxnLst>
                        <a:cxn ang="0">
                          <a:pos x="T0" y="T1"/>
                        </a:cxn>
                        <a:cxn ang="0">
                          <a:pos x="T2" y="T3"/>
                        </a:cxn>
                        <a:cxn ang="0">
                          <a:pos x="T4" y="T5"/>
                        </a:cxn>
                        <a:cxn ang="0">
                          <a:pos x="T6" y="T7"/>
                        </a:cxn>
                        <a:cxn ang="0">
                          <a:pos x="T8" y="T9"/>
                        </a:cxn>
                      </a:cxnLst>
                      <a:rect l="0" t="0" r="r" b="b"/>
                      <a:pathLst>
                        <a:path w="31" h="59">
                          <a:moveTo>
                            <a:pt x="15" y="0"/>
                          </a:moveTo>
                          <a:lnTo>
                            <a:pt x="30" y="2"/>
                          </a:lnTo>
                          <a:lnTo>
                            <a:pt x="23" y="58"/>
                          </a:lnTo>
                          <a:lnTo>
                            <a:pt x="0" y="47"/>
                          </a:lnTo>
                          <a:lnTo>
                            <a:pt x="15" y="0"/>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53" name="Group 50"/>
                  <p:cNvGrpSpPr>
                    <a:grpSpLocks/>
                  </p:cNvGrpSpPr>
                  <p:nvPr/>
                </p:nvGrpSpPr>
                <p:grpSpPr bwMode="auto">
                  <a:xfrm>
                    <a:off x="3229" y="3112"/>
                    <a:ext cx="264" cy="476"/>
                    <a:chOff x="3229" y="3112"/>
                    <a:chExt cx="264" cy="476"/>
                  </a:xfrm>
                </p:grpSpPr>
                <p:sp>
                  <p:nvSpPr>
                    <p:cNvPr id="56" name="Oval 51"/>
                    <p:cNvSpPr>
                      <a:spLocks noChangeArrowheads="1"/>
                    </p:cNvSpPr>
                    <p:nvPr/>
                  </p:nvSpPr>
                  <p:spPr bwMode="auto">
                    <a:xfrm>
                      <a:off x="3253" y="3394"/>
                      <a:ext cx="212" cy="194"/>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57" name="Oval 52"/>
                    <p:cNvSpPr>
                      <a:spLocks noChangeArrowheads="1"/>
                    </p:cNvSpPr>
                    <p:nvPr/>
                  </p:nvSpPr>
                  <p:spPr bwMode="auto">
                    <a:xfrm>
                      <a:off x="3280" y="3253"/>
                      <a:ext cx="213" cy="195"/>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58" name="Oval 53"/>
                    <p:cNvSpPr>
                      <a:spLocks noChangeArrowheads="1"/>
                    </p:cNvSpPr>
                    <p:nvPr/>
                  </p:nvSpPr>
                  <p:spPr bwMode="auto">
                    <a:xfrm>
                      <a:off x="3229" y="3112"/>
                      <a:ext cx="161" cy="152"/>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59" name="Oval 54"/>
                    <p:cNvSpPr>
                      <a:spLocks noChangeArrowheads="1"/>
                    </p:cNvSpPr>
                    <p:nvPr/>
                  </p:nvSpPr>
                  <p:spPr bwMode="auto">
                    <a:xfrm>
                      <a:off x="3331" y="3206"/>
                      <a:ext cx="83" cy="79"/>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60" name="Freeform 55"/>
                    <p:cNvSpPr>
                      <a:spLocks/>
                    </p:cNvSpPr>
                    <p:nvPr/>
                  </p:nvSpPr>
                  <p:spPr bwMode="auto">
                    <a:xfrm>
                      <a:off x="3279" y="3189"/>
                      <a:ext cx="143" cy="173"/>
                    </a:xfrm>
                    <a:custGeom>
                      <a:avLst/>
                      <a:gdLst>
                        <a:gd name="T0" fmla="*/ 101 w 143"/>
                        <a:gd name="T1" fmla="*/ 7 h 173"/>
                        <a:gd name="T2" fmla="*/ 98 w 143"/>
                        <a:gd name="T3" fmla="*/ 26 h 173"/>
                        <a:gd name="T4" fmla="*/ 131 w 143"/>
                        <a:gd name="T5" fmla="*/ 66 h 173"/>
                        <a:gd name="T6" fmla="*/ 142 w 143"/>
                        <a:gd name="T7" fmla="*/ 69 h 173"/>
                        <a:gd name="T8" fmla="*/ 94 w 143"/>
                        <a:gd name="T9" fmla="*/ 172 h 173"/>
                        <a:gd name="T10" fmla="*/ 0 w 143"/>
                        <a:gd name="T11" fmla="*/ 0 h 173"/>
                        <a:gd name="T12" fmla="*/ 101 w 143"/>
                        <a:gd name="T13" fmla="*/ 7 h 173"/>
                      </a:gdLst>
                      <a:ahLst/>
                      <a:cxnLst>
                        <a:cxn ang="0">
                          <a:pos x="T0" y="T1"/>
                        </a:cxn>
                        <a:cxn ang="0">
                          <a:pos x="T2" y="T3"/>
                        </a:cxn>
                        <a:cxn ang="0">
                          <a:pos x="T4" y="T5"/>
                        </a:cxn>
                        <a:cxn ang="0">
                          <a:pos x="T6" y="T7"/>
                        </a:cxn>
                        <a:cxn ang="0">
                          <a:pos x="T8" y="T9"/>
                        </a:cxn>
                        <a:cxn ang="0">
                          <a:pos x="T10" y="T11"/>
                        </a:cxn>
                        <a:cxn ang="0">
                          <a:pos x="T12" y="T13"/>
                        </a:cxn>
                      </a:cxnLst>
                      <a:rect l="0" t="0" r="r" b="b"/>
                      <a:pathLst>
                        <a:path w="143" h="173">
                          <a:moveTo>
                            <a:pt x="101" y="7"/>
                          </a:moveTo>
                          <a:lnTo>
                            <a:pt x="98" y="26"/>
                          </a:lnTo>
                          <a:lnTo>
                            <a:pt x="131" y="66"/>
                          </a:lnTo>
                          <a:lnTo>
                            <a:pt x="142" y="69"/>
                          </a:lnTo>
                          <a:lnTo>
                            <a:pt x="94" y="172"/>
                          </a:lnTo>
                          <a:lnTo>
                            <a:pt x="0" y="0"/>
                          </a:lnTo>
                          <a:lnTo>
                            <a:pt x="101" y="7"/>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61" name="Freeform 56"/>
                    <p:cNvSpPr>
                      <a:spLocks/>
                    </p:cNvSpPr>
                    <p:nvPr/>
                  </p:nvSpPr>
                  <p:spPr bwMode="auto">
                    <a:xfrm>
                      <a:off x="3351" y="3432"/>
                      <a:ext cx="90" cy="44"/>
                    </a:xfrm>
                    <a:custGeom>
                      <a:avLst/>
                      <a:gdLst>
                        <a:gd name="T0" fmla="*/ 78 w 90"/>
                        <a:gd name="T1" fmla="*/ 5 h 44"/>
                        <a:gd name="T2" fmla="*/ 89 w 90"/>
                        <a:gd name="T3" fmla="*/ 20 h 44"/>
                        <a:gd name="T4" fmla="*/ 0 w 90"/>
                        <a:gd name="T5" fmla="*/ 43 h 44"/>
                        <a:gd name="T6" fmla="*/ 2 w 90"/>
                        <a:gd name="T7" fmla="*/ 0 h 44"/>
                        <a:gd name="T8" fmla="*/ 78 w 90"/>
                        <a:gd name="T9" fmla="*/ 5 h 44"/>
                      </a:gdLst>
                      <a:ahLst/>
                      <a:cxnLst>
                        <a:cxn ang="0">
                          <a:pos x="T0" y="T1"/>
                        </a:cxn>
                        <a:cxn ang="0">
                          <a:pos x="T2" y="T3"/>
                        </a:cxn>
                        <a:cxn ang="0">
                          <a:pos x="T4" y="T5"/>
                        </a:cxn>
                        <a:cxn ang="0">
                          <a:pos x="T6" y="T7"/>
                        </a:cxn>
                        <a:cxn ang="0">
                          <a:pos x="T8" y="T9"/>
                        </a:cxn>
                      </a:cxnLst>
                      <a:rect l="0" t="0" r="r" b="b"/>
                      <a:pathLst>
                        <a:path w="90" h="44">
                          <a:moveTo>
                            <a:pt x="78" y="5"/>
                          </a:moveTo>
                          <a:lnTo>
                            <a:pt x="89" y="20"/>
                          </a:lnTo>
                          <a:lnTo>
                            <a:pt x="0" y="43"/>
                          </a:lnTo>
                          <a:lnTo>
                            <a:pt x="2" y="0"/>
                          </a:lnTo>
                          <a:lnTo>
                            <a:pt x="78" y="5"/>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54" name="Oval 57"/>
                  <p:cNvSpPr>
                    <a:spLocks noChangeArrowheads="1"/>
                  </p:cNvSpPr>
                  <p:nvPr/>
                </p:nvSpPr>
                <p:spPr bwMode="auto">
                  <a:xfrm>
                    <a:off x="3229" y="3535"/>
                    <a:ext cx="112" cy="103"/>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55" name="Freeform 58"/>
                  <p:cNvSpPr>
                    <a:spLocks/>
                  </p:cNvSpPr>
                  <p:nvPr/>
                </p:nvSpPr>
                <p:spPr bwMode="auto">
                  <a:xfrm>
                    <a:off x="3310" y="3522"/>
                    <a:ext cx="56" cy="55"/>
                  </a:xfrm>
                  <a:custGeom>
                    <a:avLst/>
                    <a:gdLst>
                      <a:gd name="T0" fmla="*/ 21 w 56"/>
                      <a:gd name="T1" fmla="*/ 54 h 55"/>
                      <a:gd name="T2" fmla="*/ 55 w 56"/>
                      <a:gd name="T3" fmla="*/ 35 h 55"/>
                      <a:gd name="T4" fmla="*/ 17 w 56"/>
                      <a:gd name="T5" fmla="*/ 0 h 55"/>
                      <a:gd name="T6" fmla="*/ 0 w 56"/>
                      <a:gd name="T7" fmla="*/ 20 h 55"/>
                      <a:gd name="T8" fmla="*/ 21 w 56"/>
                      <a:gd name="T9" fmla="*/ 54 h 55"/>
                    </a:gdLst>
                    <a:ahLst/>
                    <a:cxnLst>
                      <a:cxn ang="0">
                        <a:pos x="T0" y="T1"/>
                      </a:cxn>
                      <a:cxn ang="0">
                        <a:pos x="T2" y="T3"/>
                      </a:cxn>
                      <a:cxn ang="0">
                        <a:pos x="T4" y="T5"/>
                      </a:cxn>
                      <a:cxn ang="0">
                        <a:pos x="T6" y="T7"/>
                      </a:cxn>
                      <a:cxn ang="0">
                        <a:pos x="T8" y="T9"/>
                      </a:cxn>
                    </a:cxnLst>
                    <a:rect l="0" t="0" r="r" b="b"/>
                    <a:pathLst>
                      <a:path w="56" h="55">
                        <a:moveTo>
                          <a:pt x="21" y="54"/>
                        </a:moveTo>
                        <a:lnTo>
                          <a:pt x="55" y="35"/>
                        </a:lnTo>
                        <a:lnTo>
                          <a:pt x="17" y="0"/>
                        </a:lnTo>
                        <a:lnTo>
                          <a:pt x="0" y="20"/>
                        </a:lnTo>
                        <a:lnTo>
                          <a:pt x="21" y="54"/>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48" name="Oval 59"/>
                <p:cNvSpPr>
                  <a:spLocks noChangeArrowheads="1"/>
                </p:cNvSpPr>
                <p:nvPr/>
              </p:nvSpPr>
              <p:spPr bwMode="auto">
                <a:xfrm>
                  <a:off x="2979" y="3641"/>
                  <a:ext cx="135" cy="124"/>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49" name="Oval 60"/>
                <p:cNvSpPr>
                  <a:spLocks noChangeArrowheads="1"/>
                </p:cNvSpPr>
                <p:nvPr/>
              </p:nvSpPr>
              <p:spPr bwMode="auto">
                <a:xfrm>
                  <a:off x="3100" y="3641"/>
                  <a:ext cx="111" cy="102"/>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50" name="Oval 61"/>
                <p:cNvSpPr>
                  <a:spLocks noChangeArrowheads="1"/>
                </p:cNvSpPr>
                <p:nvPr/>
              </p:nvSpPr>
              <p:spPr bwMode="auto">
                <a:xfrm>
                  <a:off x="3170" y="3601"/>
                  <a:ext cx="112" cy="101"/>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51" name="Freeform 62"/>
                <p:cNvSpPr>
                  <a:spLocks/>
                </p:cNvSpPr>
                <p:nvPr/>
              </p:nvSpPr>
              <p:spPr bwMode="auto">
                <a:xfrm>
                  <a:off x="3066" y="3584"/>
                  <a:ext cx="241" cy="144"/>
                </a:xfrm>
                <a:custGeom>
                  <a:avLst/>
                  <a:gdLst>
                    <a:gd name="T0" fmla="*/ 222 w 241"/>
                    <a:gd name="T1" fmla="*/ 41 h 144"/>
                    <a:gd name="T2" fmla="*/ 199 w 241"/>
                    <a:gd name="T3" fmla="*/ 51 h 144"/>
                    <a:gd name="T4" fmla="*/ 136 w 241"/>
                    <a:gd name="T5" fmla="*/ 110 h 144"/>
                    <a:gd name="T6" fmla="*/ 120 w 241"/>
                    <a:gd name="T7" fmla="*/ 132 h 144"/>
                    <a:gd name="T8" fmla="*/ 52 w 241"/>
                    <a:gd name="T9" fmla="*/ 132 h 144"/>
                    <a:gd name="T10" fmla="*/ 37 w 241"/>
                    <a:gd name="T11" fmla="*/ 143 h 144"/>
                    <a:gd name="T12" fmla="*/ 0 w 241"/>
                    <a:gd name="T13" fmla="*/ 102 h 144"/>
                    <a:gd name="T14" fmla="*/ 160 w 241"/>
                    <a:gd name="T15" fmla="*/ 0 h 144"/>
                    <a:gd name="T16" fmla="*/ 240 w 241"/>
                    <a:gd name="T17" fmla="*/ 21 h 144"/>
                    <a:gd name="T18" fmla="*/ 222 w 241"/>
                    <a:gd name="T19" fmla="*/ 4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1" h="144">
                      <a:moveTo>
                        <a:pt x="222" y="41"/>
                      </a:moveTo>
                      <a:lnTo>
                        <a:pt x="199" y="51"/>
                      </a:lnTo>
                      <a:lnTo>
                        <a:pt x="136" y="110"/>
                      </a:lnTo>
                      <a:lnTo>
                        <a:pt x="120" y="132"/>
                      </a:lnTo>
                      <a:lnTo>
                        <a:pt x="52" y="132"/>
                      </a:lnTo>
                      <a:lnTo>
                        <a:pt x="37" y="143"/>
                      </a:lnTo>
                      <a:lnTo>
                        <a:pt x="0" y="102"/>
                      </a:lnTo>
                      <a:lnTo>
                        <a:pt x="160" y="0"/>
                      </a:lnTo>
                      <a:lnTo>
                        <a:pt x="240" y="21"/>
                      </a:lnTo>
                      <a:lnTo>
                        <a:pt x="222" y="41"/>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18" name="Group 63"/>
              <p:cNvGrpSpPr>
                <a:grpSpLocks/>
              </p:cNvGrpSpPr>
              <p:nvPr/>
            </p:nvGrpSpPr>
            <p:grpSpPr bwMode="auto">
              <a:xfrm>
                <a:off x="2059" y="3117"/>
                <a:ext cx="383" cy="450"/>
                <a:chOff x="2059" y="3117"/>
                <a:chExt cx="383" cy="450"/>
              </a:xfrm>
            </p:grpSpPr>
            <p:grpSp>
              <p:nvGrpSpPr>
                <p:cNvPr id="32" name="Group 64"/>
                <p:cNvGrpSpPr>
                  <a:grpSpLocks/>
                </p:cNvGrpSpPr>
                <p:nvPr/>
              </p:nvGrpSpPr>
              <p:grpSpPr bwMode="auto">
                <a:xfrm>
                  <a:off x="2059" y="3182"/>
                  <a:ext cx="204" cy="268"/>
                  <a:chOff x="2059" y="3182"/>
                  <a:chExt cx="204" cy="268"/>
                </a:xfrm>
              </p:grpSpPr>
              <p:sp>
                <p:nvSpPr>
                  <p:cNvPr id="43" name="Oval 65"/>
                  <p:cNvSpPr>
                    <a:spLocks noChangeArrowheads="1"/>
                  </p:cNvSpPr>
                  <p:nvPr/>
                </p:nvSpPr>
                <p:spPr bwMode="auto">
                  <a:xfrm>
                    <a:off x="2059" y="3277"/>
                    <a:ext cx="85" cy="77"/>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44" name="Oval 66"/>
                  <p:cNvSpPr>
                    <a:spLocks noChangeArrowheads="1"/>
                  </p:cNvSpPr>
                  <p:nvPr/>
                </p:nvSpPr>
                <p:spPr bwMode="auto">
                  <a:xfrm>
                    <a:off x="2077" y="3346"/>
                    <a:ext cx="111" cy="104"/>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45" name="Oval 67"/>
                  <p:cNvSpPr>
                    <a:spLocks noChangeArrowheads="1"/>
                  </p:cNvSpPr>
                  <p:nvPr/>
                </p:nvSpPr>
                <p:spPr bwMode="auto">
                  <a:xfrm>
                    <a:off x="2101" y="3182"/>
                    <a:ext cx="162" cy="148"/>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46" name="Freeform 68"/>
                  <p:cNvSpPr>
                    <a:spLocks/>
                  </p:cNvSpPr>
                  <p:nvPr/>
                </p:nvSpPr>
                <p:spPr bwMode="auto">
                  <a:xfrm>
                    <a:off x="2089" y="3289"/>
                    <a:ext cx="57" cy="78"/>
                  </a:xfrm>
                  <a:custGeom>
                    <a:avLst/>
                    <a:gdLst>
                      <a:gd name="T0" fmla="*/ 31 w 57"/>
                      <a:gd name="T1" fmla="*/ 0 h 78"/>
                      <a:gd name="T2" fmla="*/ 0 w 57"/>
                      <a:gd name="T3" fmla="*/ 13 h 78"/>
                      <a:gd name="T4" fmla="*/ 2 w 57"/>
                      <a:gd name="T5" fmla="*/ 60 h 78"/>
                      <a:gd name="T6" fmla="*/ 12 w 57"/>
                      <a:gd name="T7" fmla="*/ 77 h 78"/>
                      <a:gd name="T8" fmla="*/ 56 w 57"/>
                      <a:gd name="T9" fmla="*/ 60 h 78"/>
                      <a:gd name="T10" fmla="*/ 31 w 57"/>
                      <a:gd name="T11" fmla="*/ 0 h 78"/>
                    </a:gdLst>
                    <a:ahLst/>
                    <a:cxnLst>
                      <a:cxn ang="0">
                        <a:pos x="T0" y="T1"/>
                      </a:cxn>
                      <a:cxn ang="0">
                        <a:pos x="T2" y="T3"/>
                      </a:cxn>
                      <a:cxn ang="0">
                        <a:pos x="T4" y="T5"/>
                      </a:cxn>
                      <a:cxn ang="0">
                        <a:pos x="T6" y="T7"/>
                      </a:cxn>
                      <a:cxn ang="0">
                        <a:pos x="T8" y="T9"/>
                      </a:cxn>
                      <a:cxn ang="0">
                        <a:pos x="T10" y="T11"/>
                      </a:cxn>
                    </a:cxnLst>
                    <a:rect l="0" t="0" r="r" b="b"/>
                    <a:pathLst>
                      <a:path w="57" h="78">
                        <a:moveTo>
                          <a:pt x="31" y="0"/>
                        </a:moveTo>
                        <a:lnTo>
                          <a:pt x="0" y="13"/>
                        </a:lnTo>
                        <a:lnTo>
                          <a:pt x="2" y="60"/>
                        </a:lnTo>
                        <a:lnTo>
                          <a:pt x="12" y="77"/>
                        </a:lnTo>
                        <a:lnTo>
                          <a:pt x="56" y="60"/>
                        </a:lnTo>
                        <a:lnTo>
                          <a:pt x="31" y="0"/>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33" name="Group 69"/>
                <p:cNvGrpSpPr>
                  <a:grpSpLocks/>
                </p:cNvGrpSpPr>
                <p:nvPr/>
              </p:nvGrpSpPr>
              <p:grpSpPr bwMode="auto">
                <a:xfrm>
                  <a:off x="2128" y="3117"/>
                  <a:ext cx="314" cy="450"/>
                  <a:chOff x="2128" y="3117"/>
                  <a:chExt cx="314" cy="450"/>
                </a:xfrm>
              </p:grpSpPr>
              <p:sp>
                <p:nvSpPr>
                  <p:cNvPr id="35" name="Oval 70"/>
                  <p:cNvSpPr>
                    <a:spLocks noChangeArrowheads="1"/>
                  </p:cNvSpPr>
                  <p:nvPr/>
                </p:nvSpPr>
                <p:spPr bwMode="auto">
                  <a:xfrm>
                    <a:off x="2228" y="3136"/>
                    <a:ext cx="214" cy="194"/>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6" name="Oval 71"/>
                  <p:cNvSpPr>
                    <a:spLocks noChangeArrowheads="1"/>
                  </p:cNvSpPr>
                  <p:nvPr/>
                </p:nvSpPr>
                <p:spPr bwMode="auto">
                  <a:xfrm>
                    <a:off x="2128" y="3277"/>
                    <a:ext cx="111" cy="103"/>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7" name="Oval 72"/>
                  <p:cNvSpPr>
                    <a:spLocks noChangeArrowheads="1"/>
                  </p:cNvSpPr>
                  <p:nvPr/>
                </p:nvSpPr>
                <p:spPr bwMode="auto">
                  <a:xfrm>
                    <a:off x="2152" y="3346"/>
                    <a:ext cx="163" cy="151"/>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8" name="Oval 73"/>
                  <p:cNvSpPr>
                    <a:spLocks noChangeArrowheads="1"/>
                  </p:cNvSpPr>
                  <p:nvPr/>
                </p:nvSpPr>
                <p:spPr bwMode="auto">
                  <a:xfrm>
                    <a:off x="2202" y="3417"/>
                    <a:ext cx="166" cy="150"/>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9" name="Oval 74"/>
                  <p:cNvSpPr>
                    <a:spLocks noChangeArrowheads="1"/>
                  </p:cNvSpPr>
                  <p:nvPr/>
                </p:nvSpPr>
                <p:spPr bwMode="auto">
                  <a:xfrm>
                    <a:off x="2217" y="3232"/>
                    <a:ext cx="146" cy="130"/>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40" name="Oval 75"/>
                  <p:cNvSpPr>
                    <a:spLocks noChangeArrowheads="1"/>
                  </p:cNvSpPr>
                  <p:nvPr/>
                </p:nvSpPr>
                <p:spPr bwMode="auto">
                  <a:xfrm>
                    <a:off x="2347" y="3117"/>
                    <a:ext cx="83" cy="78"/>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41" name="Freeform 76"/>
                  <p:cNvSpPr>
                    <a:spLocks/>
                  </p:cNvSpPr>
                  <p:nvPr/>
                </p:nvSpPr>
                <p:spPr bwMode="auto">
                  <a:xfrm>
                    <a:off x="2264" y="3207"/>
                    <a:ext cx="104" cy="64"/>
                  </a:xfrm>
                  <a:custGeom>
                    <a:avLst/>
                    <a:gdLst>
                      <a:gd name="T0" fmla="*/ 0 w 104"/>
                      <a:gd name="T1" fmla="*/ 15 h 64"/>
                      <a:gd name="T2" fmla="*/ 13 w 104"/>
                      <a:gd name="T3" fmla="*/ 47 h 64"/>
                      <a:gd name="T4" fmla="*/ 103 w 104"/>
                      <a:gd name="T5" fmla="*/ 63 h 64"/>
                      <a:gd name="T6" fmla="*/ 103 w 104"/>
                      <a:gd name="T7" fmla="*/ 22 h 64"/>
                      <a:gd name="T8" fmla="*/ 5 w 104"/>
                      <a:gd name="T9" fmla="*/ 0 h 64"/>
                      <a:gd name="T10" fmla="*/ 0 w 104"/>
                      <a:gd name="T11" fmla="*/ 15 h 64"/>
                    </a:gdLst>
                    <a:ahLst/>
                    <a:cxnLst>
                      <a:cxn ang="0">
                        <a:pos x="T0" y="T1"/>
                      </a:cxn>
                      <a:cxn ang="0">
                        <a:pos x="T2" y="T3"/>
                      </a:cxn>
                      <a:cxn ang="0">
                        <a:pos x="T4" y="T5"/>
                      </a:cxn>
                      <a:cxn ang="0">
                        <a:pos x="T6" y="T7"/>
                      </a:cxn>
                      <a:cxn ang="0">
                        <a:pos x="T8" y="T9"/>
                      </a:cxn>
                      <a:cxn ang="0">
                        <a:pos x="T10" y="T11"/>
                      </a:cxn>
                    </a:cxnLst>
                    <a:rect l="0" t="0" r="r" b="b"/>
                    <a:pathLst>
                      <a:path w="104" h="64">
                        <a:moveTo>
                          <a:pt x="0" y="15"/>
                        </a:moveTo>
                        <a:lnTo>
                          <a:pt x="13" y="47"/>
                        </a:lnTo>
                        <a:lnTo>
                          <a:pt x="103" y="63"/>
                        </a:lnTo>
                        <a:lnTo>
                          <a:pt x="103" y="22"/>
                        </a:lnTo>
                        <a:lnTo>
                          <a:pt x="5" y="0"/>
                        </a:lnTo>
                        <a:lnTo>
                          <a:pt x="0" y="15"/>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2" name="Freeform 77"/>
                  <p:cNvSpPr>
                    <a:spLocks/>
                  </p:cNvSpPr>
                  <p:nvPr/>
                </p:nvSpPr>
                <p:spPr bwMode="auto">
                  <a:xfrm>
                    <a:off x="2161" y="3327"/>
                    <a:ext cx="116" cy="133"/>
                  </a:xfrm>
                  <a:custGeom>
                    <a:avLst/>
                    <a:gdLst>
                      <a:gd name="T0" fmla="*/ 71 w 116"/>
                      <a:gd name="T1" fmla="*/ 0 h 133"/>
                      <a:gd name="T2" fmla="*/ 0 w 116"/>
                      <a:gd name="T3" fmla="*/ 33 h 133"/>
                      <a:gd name="T4" fmla="*/ 28 w 116"/>
                      <a:gd name="T5" fmla="*/ 60 h 133"/>
                      <a:gd name="T6" fmla="*/ 33 w 116"/>
                      <a:gd name="T7" fmla="*/ 124 h 133"/>
                      <a:gd name="T8" fmla="*/ 49 w 116"/>
                      <a:gd name="T9" fmla="*/ 132 h 133"/>
                      <a:gd name="T10" fmla="*/ 112 w 116"/>
                      <a:gd name="T11" fmla="*/ 91 h 133"/>
                      <a:gd name="T12" fmla="*/ 115 w 116"/>
                      <a:gd name="T13" fmla="*/ 14 h 133"/>
                      <a:gd name="T14" fmla="*/ 71 w 116"/>
                      <a:gd name="T15" fmla="*/ 0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133">
                        <a:moveTo>
                          <a:pt x="71" y="0"/>
                        </a:moveTo>
                        <a:lnTo>
                          <a:pt x="0" y="33"/>
                        </a:lnTo>
                        <a:lnTo>
                          <a:pt x="28" y="60"/>
                        </a:lnTo>
                        <a:lnTo>
                          <a:pt x="33" y="124"/>
                        </a:lnTo>
                        <a:lnTo>
                          <a:pt x="49" y="132"/>
                        </a:lnTo>
                        <a:lnTo>
                          <a:pt x="112" y="91"/>
                        </a:lnTo>
                        <a:lnTo>
                          <a:pt x="115" y="14"/>
                        </a:lnTo>
                        <a:lnTo>
                          <a:pt x="71" y="0"/>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34" name="Freeform 78"/>
                <p:cNvSpPr>
                  <a:spLocks/>
                </p:cNvSpPr>
                <p:nvPr/>
              </p:nvSpPr>
              <p:spPr bwMode="auto">
                <a:xfrm>
                  <a:off x="2339" y="3166"/>
                  <a:ext cx="58" cy="63"/>
                </a:xfrm>
                <a:custGeom>
                  <a:avLst/>
                  <a:gdLst>
                    <a:gd name="T0" fmla="*/ 0 w 58"/>
                    <a:gd name="T1" fmla="*/ 32 h 63"/>
                    <a:gd name="T2" fmla="*/ 25 w 58"/>
                    <a:gd name="T3" fmla="*/ 0 h 63"/>
                    <a:gd name="T4" fmla="*/ 57 w 58"/>
                    <a:gd name="T5" fmla="*/ 32 h 63"/>
                    <a:gd name="T6" fmla="*/ 29 w 58"/>
                    <a:gd name="T7" fmla="*/ 62 h 63"/>
                    <a:gd name="T8" fmla="*/ 0 w 58"/>
                    <a:gd name="T9" fmla="*/ 32 h 63"/>
                  </a:gdLst>
                  <a:ahLst/>
                  <a:cxnLst>
                    <a:cxn ang="0">
                      <a:pos x="T0" y="T1"/>
                    </a:cxn>
                    <a:cxn ang="0">
                      <a:pos x="T2" y="T3"/>
                    </a:cxn>
                    <a:cxn ang="0">
                      <a:pos x="T4" y="T5"/>
                    </a:cxn>
                    <a:cxn ang="0">
                      <a:pos x="T6" y="T7"/>
                    </a:cxn>
                    <a:cxn ang="0">
                      <a:pos x="T8" y="T9"/>
                    </a:cxn>
                  </a:cxnLst>
                  <a:rect l="0" t="0" r="r" b="b"/>
                  <a:pathLst>
                    <a:path w="58" h="63">
                      <a:moveTo>
                        <a:pt x="0" y="32"/>
                      </a:moveTo>
                      <a:lnTo>
                        <a:pt x="25" y="0"/>
                      </a:lnTo>
                      <a:lnTo>
                        <a:pt x="57" y="32"/>
                      </a:lnTo>
                      <a:lnTo>
                        <a:pt x="29" y="62"/>
                      </a:lnTo>
                      <a:lnTo>
                        <a:pt x="0" y="32"/>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19" name="Group 79"/>
              <p:cNvGrpSpPr>
                <a:grpSpLocks/>
              </p:cNvGrpSpPr>
              <p:nvPr/>
            </p:nvGrpSpPr>
            <p:grpSpPr bwMode="auto">
              <a:xfrm>
                <a:off x="2256" y="3043"/>
                <a:ext cx="1134" cy="759"/>
                <a:chOff x="2256" y="3043"/>
                <a:chExt cx="1134" cy="759"/>
              </a:xfrm>
            </p:grpSpPr>
            <p:sp>
              <p:nvSpPr>
                <p:cNvPr id="20" name="Oval 80"/>
                <p:cNvSpPr>
                  <a:spLocks noChangeArrowheads="1"/>
                </p:cNvSpPr>
                <p:nvPr/>
              </p:nvSpPr>
              <p:spPr bwMode="auto">
                <a:xfrm>
                  <a:off x="2613" y="3064"/>
                  <a:ext cx="265" cy="245"/>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1" name="Oval 81"/>
                <p:cNvSpPr>
                  <a:spLocks noChangeArrowheads="1"/>
                </p:cNvSpPr>
                <p:nvPr/>
              </p:nvSpPr>
              <p:spPr bwMode="auto">
                <a:xfrm>
                  <a:off x="2844" y="3043"/>
                  <a:ext cx="212" cy="194"/>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2" name="Oval 82"/>
                <p:cNvSpPr>
                  <a:spLocks noChangeArrowheads="1"/>
                </p:cNvSpPr>
                <p:nvPr/>
              </p:nvSpPr>
              <p:spPr bwMode="auto">
                <a:xfrm>
                  <a:off x="3050" y="3253"/>
                  <a:ext cx="340" cy="314"/>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3" name="Oval 83"/>
                <p:cNvSpPr>
                  <a:spLocks noChangeArrowheads="1"/>
                </p:cNvSpPr>
                <p:nvPr/>
              </p:nvSpPr>
              <p:spPr bwMode="auto">
                <a:xfrm>
                  <a:off x="2382" y="3394"/>
                  <a:ext cx="394" cy="361"/>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 name="Oval 84"/>
                <p:cNvSpPr>
                  <a:spLocks noChangeArrowheads="1"/>
                </p:cNvSpPr>
                <p:nvPr/>
              </p:nvSpPr>
              <p:spPr bwMode="auto">
                <a:xfrm>
                  <a:off x="2946" y="3441"/>
                  <a:ext cx="289" cy="265"/>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5" name="Oval 85"/>
                <p:cNvSpPr>
                  <a:spLocks noChangeArrowheads="1"/>
                </p:cNvSpPr>
                <p:nvPr/>
              </p:nvSpPr>
              <p:spPr bwMode="auto">
                <a:xfrm>
                  <a:off x="2280" y="3463"/>
                  <a:ext cx="214" cy="196"/>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6" name="Oval 86"/>
                <p:cNvSpPr>
                  <a:spLocks noChangeArrowheads="1"/>
                </p:cNvSpPr>
                <p:nvPr/>
              </p:nvSpPr>
              <p:spPr bwMode="auto">
                <a:xfrm>
                  <a:off x="2256" y="3300"/>
                  <a:ext cx="214" cy="195"/>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7" name="Oval 87"/>
                <p:cNvSpPr>
                  <a:spLocks noChangeArrowheads="1"/>
                </p:cNvSpPr>
                <p:nvPr/>
              </p:nvSpPr>
              <p:spPr bwMode="auto">
                <a:xfrm>
                  <a:off x="2358" y="3112"/>
                  <a:ext cx="341" cy="316"/>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8" name="Oval 88"/>
                <p:cNvSpPr>
                  <a:spLocks noChangeArrowheads="1"/>
                </p:cNvSpPr>
                <p:nvPr/>
              </p:nvSpPr>
              <p:spPr bwMode="auto">
                <a:xfrm>
                  <a:off x="2665" y="3487"/>
                  <a:ext cx="340" cy="315"/>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9" name="Oval 89"/>
                <p:cNvSpPr>
                  <a:spLocks noChangeArrowheads="1"/>
                </p:cNvSpPr>
                <p:nvPr/>
              </p:nvSpPr>
              <p:spPr bwMode="auto">
                <a:xfrm>
                  <a:off x="3100" y="3136"/>
                  <a:ext cx="265" cy="244"/>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0" name="Oval 90"/>
                <p:cNvSpPr>
                  <a:spLocks noChangeArrowheads="1"/>
                </p:cNvSpPr>
                <p:nvPr/>
              </p:nvSpPr>
              <p:spPr bwMode="auto">
                <a:xfrm>
                  <a:off x="3022" y="3043"/>
                  <a:ext cx="241" cy="218"/>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1" name="Freeform 91"/>
                <p:cNvSpPr>
                  <a:spLocks/>
                </p:cNvSpPr>
                <p:nvPr/>
              </p:nvSpPr>
              <p:spPr bwMode="auto">
                <a:xfrm>
                  <a:off x="2345" y="3102"/>
                  <a:ext cx="986" cy="604"/>
                </a:xfrm>
                <a:custGeom>
                  <a:avLst/>
                  <a:gdLst>
                    <a:gd name="T0" fmla="*/ 303 w 986"/>
                    <a:gd name="T1" fmla="*/ 59 h 604"/>
                    <a:gd name="T2" fmla="*/ 344 w 986"/>
                    <a:gd name="T3" fmla="*/ 18 h 604"/>
                    <a:gd name="T4" fmla="*/ 527 w 986"/>
                    <a:gd name="T5" fmla="*/ 21 h 604"/>
                    <a:gd name="T6" fmla="*/ 656 w 986"/>
                    <a:gd name="T7" fmla="*/ 0 h 604"/>
                    <a:gd name="T8" fmla="*/ 823 w 986"/>
                    <a:gd name="T9" fmla="*/ 71 h 604"/>
                    <a:gd name="T10" fmla="*/ 905 w 986"/>
                    <a:gd name="T11" fmla="*/ 52 h 604"/>
                    <a:gd name="T12" fmla="*/ 949 w 986"/>
                    <a:gd name="T13" fmla="*/ 59 h 604"/>
                    <a:gd name="T14" fmla="*/ 958 w 986"/>
                    <a:gd name="T15" fmla="*/ 238 h 604"/>
                    <a:gd name="T16" fmla="*/ 985 w 986"/>
                    <a:gd name="T17" fmla="*/ 266 h 604"/>
                    <a:gd name="T18" fmla="*/ 908 w 986"/>
                    <a:gd name="T19" fmla="*/ 405 h 604"/>
                    <a:gd name="T20" fmla="*/ 826 w 986"/>
                    <a:gd name="T21" fmla="*/ 311 h 604"/>
                    <a:gd name="T22" fmla="*/ 802 w 986"/>
                    <a:gd name="T23" fmla="*/ 359 h 604"/>
                    <a:gd name="T24" fmla="*/ 686 w 986"/>
                    <a:gd name="T25" fmla="*/ 549 h 604"/>
                    <a:gd name="T26" fmla="*/ 297 w 986"/>
                    <a:gd name="T27" fmla="*/ 603 h 604"/>
                    <a:gd name="T28" fmla="*/ 96 w 986"/>
                    <a:gd name="T29" fmla="*/ 565 h 604"/>
                    <a:gd name="T30" fmla="*/ 32 w 986"/>
                    <a:gd name="T31" fmla="*/ 447 h 604"/>
                    <a:gd name="T32" fmla="*/ 32 w 986"/>
                    <a:gd name="T33" fmla="*/ 326 h 604"/>
                    <a:gd name="T34" fmla="*/ 0 w 986"/>
                    <a:gd name="T35" fmla="*/ 223 h 604"/>
                    <a:gd name="T36" fmla="*/ 303 w 986"/>
                    <a:gd name="T37" fmla="*/ 59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86" h="604">
                      <a:moveTo>
                        <a:pt x="303" y="59"/>
                      </a:moveTo>
                      <a:lnTo>
                        <a:pt x="344" y="18"/>
                      </a:lnTo>
                      <a:lnTo>
                        <a:pt x="527" y="21"/>
                      </a:lnTo>
                      <a:lnTo>
                        <a:pt x="656" y="0"/>
                      </a:lnTo>
                      <a:lnTo>
                        <a:pt x="823" y="71"/>
                      </a:lnTo>
                      <a:lnTo>
                        <a:pt x="905" y="52"/>
                      </a:lnTo>
                      <a:lnTo>
                        <a:pt x="949" y="59"/>
                      </a:lnTo>
                      <a:lnTo>
                        <a:pt x="958" y="238"/>
                      </a:lnTo>
                      <a:lnTo>
                        <a:pt x="985" y="266"/>
                      </a:lnTo>
                      <a:lnTo>
                        <a:pt x="908" y="405"/>
                      </a:lnTo>
                      <a:lnTo>
                        <a:pt x="826" y="311"/>
                      </a:lnTo>
                      <a:lnTo>
                        <a:pt x="802" y="359"/>
                      </a:lnTo>
                      <a:lnTo>
                        <a:pt x="686" y="549"/>
                      </a:lnTo>
                      <a:lnTo>
                        <a:pt x="297" y="603"/>
                      </a:lnTo>
                      <a:lnTo>
                        <a:pt x="96" y="565"/>
                      </a:lnTo>
                      <a:lnTo>
                        <a:pt x="32" y="447"/>
                      </a:lnTo>
                      <a:lnTo>
                        <a:pt x="32" y="326"/>
                      </a:lnTo>
                      <a:lnTo>
                        <a:pt x="0" y="223"/>
                      </a:lnTo>
                      <a:lnTo>
                        <a:pt x="303" y="59"/>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sp>
          <p:nvSpPr>
            <p:cNvPr id="16" name="Rectangle 92"/>
            <p:cNvSpPr>
              <a:spLocks noChangeArrowheads="1"/>
            </p:cNvSpPr>
            <p:nvPr/>
          </p:nvSpPr>
          <p:spPr bwMode="auto">
            <a:xfrm>
              <a:off x="2427" y="3282"/>
              <a:ext cx="757" cy="15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r>
                <a:rPr lang="el-GR" dirty="0">
                  <a:solidFill>
                    <a:schemeClr val="tx2"/>
                  </a:solidFill>
                </a:rPr>
                <a:t>Διαδίκτυο</a:t>
              </a:r>
              <a:endParaRPr lang="en-GB" sz="1400" dirty="0">
                <a:solidFill>
                  <a:schemeClr val="tx2"/>
                </a:solidFill>
              </a:endParaRPr>
            </a:p>
          </p:txBody>
        </p:sp>
      </p:grpSp>
      <p:sp>
        <p:nvSpPr>
          <p:cNvPr id="77" name="Rectangle 94"/>
          <p:cNvSpPr>
            <a:spLocks noChangeArrowheads="1"/>
          </p:cNvSpPr>
          <p:nvPr/>
        </p:nvSpPr>
        <p:spPr bwMode="auto">
          <a:xfrm>
            <a:off x="2598669" y="3553624"/>
            <a:ext cx="1778665" cy="359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r>
              <a:rPr lang="el-GR" sz="1200" dirty="0"/>
              <a:t> Δικτυακή </a:t>
            </a:r>
            <a:endParaRPr lang="en-US" sz="1200" dirty="0" smtClean="0"/>
          </a:p>
          <a:p>
            <a:pPr algn="ctr" eaLnBrk="0" hangingPunct="0"/>
            <a:r>
              <a:rPr lang="el-GR" sz="1200" dirty="0" smtClean="0"/>
              <a:t>διασύνδεση</a:t>
            </a:r>
            <a:endParaRPr lang="en-GB" sz="1200" dirty="0"/>
          </a:p>
        </p:txBody>
      </p:sp>
      <p:sp>
        <p:nvSpPr>
          <p:cNvPr id="78" name="Freeform 77"/>
          <p:cNvSpPr/>
          <p:nvPr/>
        </p:nvSpPr>
        <p:spPr>
          <a:xfrm>
            <a:off x="3265831" y="3757858"/>
            <a:ext cx="696530" cy="524291"/>
          </a:xfrm>
          <a:custGeom>
            <a:avLst/>
            <a:gdLst>
              <a:gd name="connsiteX0" fmla="*/ 0 w 1044404"/>
              <a:gd name="connsiteY0" fmla="*/ 673958 h 673958"/>
              <a:gd name="connsiteX1" fmla="*/ 161925 w 1044404"/>
              <a:gd name="connsiteY1" fmla="*/ 321533 h 673958"/>
              <a:gd name="connsiteX2" fmla="*/ 771525 w 1044404"/>
              <a:gd name="connsiteY2" fmla="*/ 264383 h 673958"/>
              <a:gd name="connsiteX3" fmla="*/ 1009650 w 1044404"/>
              <a:gd name="connsiteY3" fmla="*/ 26258 h 673958"/>
              <a:gd name="connsiteX4" fmla="*/ 1038225 w 1044404"/>
              <a:gd name="connsiteY4" fmla="*/ 16733 h 673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4404" h="673958">
                <a:moveTo>
                  <a:pt x="0" y="673958"/>
                </a:moveTo>
                <a:cubicBezTo>
                  <a:pt x="16669" y="531876"/>
                  <a:pt x="33338" y="389795"/>
                  <a:pt x="161925" y="321533"/>
                </a:cubicBezTo>
                <a:cubicBezTo>
                  <a:pt x="290512" y="253271"/>
                  <a:pt x="630238" y="313595"/>
                  <a:pt x="771525" y="264383"/>
                </a:cubicBezTo>
                <a:cubicBezTo>
                  <a:pt x="912812" y="215171"/>
                  <a:pt x="965200" y="67533"/>
                  <a:pt x="1009650" y="26258"/>
                </a:cubicBezTo>
                <a:cubicBezTo>
                  <a:pt x="1054100" y="-15017"/>
                  <a:pt x="1046162" y="858"/>
                  <a:pt x="1038225" y="1673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9065427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n-US" dirty="0" smtClean="0"/>
              <a:t>Απαιτούμενη υποδομή</a:t>
            </a:r>
            <a:r>
              <a:rPr lang="en-US" altLang="en-US" dirty="0" smtClean="0"/>
              <a:t> (4/5)</a:t>
            </a:r>
            <a:endParaRPr lang="el-GR" dirty="0"/>
          </a:p>
        </p:txBody>
      </p:sp>
      <p:sp>
        <p:nvSpPr>
          <p:cNvPr id="4" name="Slide Number Placeholder 3"/>
          <p:cNvSpPr>
            <a:spLocks noGrp="1"/>
          </p:cNvSpPr>
          <p:nvPr>
            <p:ph type="sldNum" sz="quarter" idx="10"/>
          </p:nvPr>
        </p:nvSpPr>
        <p:spPr/>
        <p:txBody>
          <a:bodyPr/>
          <a:lstStyle/>
          <a:p>
            <a:fld id="{0DA940F4-2900-4377-A725-F8EBF631B80C}" type="slidenum">
              <a:rPr lang="el-GR" smtClean="0"/>
              <a:pPr/>
              <a:t>21</a:t>
            </a:fld>
            <a:endParaRPr lang="el-GR" dirty="0"/>
          </a:p>
        </p:txBody>
      </p:sp>
      <p:sp>
        <p:nvSpPr>
          <p:cNvPr id="5" name="Content Placeholder 4"/>
          <p:cNvSpPr>
            <a:spLocks noGrp="1"/>
          </p:cNvSpPr>
          <p:nvPr>
            <p:ph idx="1"/>
          </p:nvPr>
        </p:nvSpPr>
        <p:spPr/>
        <p:txBody>
          <a:bodyPr/>
          <a:lstStyle/>
          <a:p>
            <a:endParaRPr lang="el-GR"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7624" y="2132856"/>
            <a:ext cx="994966" cy="983655"/>
          </a:xfrm>
          <a:prstGeom prst="rect">
            <a:avLst/>
          </a:prstGeom>
        </p:spPr>
      </p:pic>
      <p:sp>
        <p:nvSpPr>
          <p:cNvPr id="7" name="Rectangle 23"/>
          <p:cNvSpPr>
            <a:spLocks noChangeArrowheads="1"/>
          </p:cNvSpPr>
          <p:nvPr/>
        </p:nvSpPr>
        <p:spPr bwMode="auto">
          <a:xfrm>
            <a:off x="1501750" y="1962723"/>
            <a:ext cx="1778665" cy="215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r>
              <a:rPr lang="el-GR" sz="1200" dirty="0"/>
              <a:t>Κάμερα</a:t>
            </a:r>
            <a:endParaRPr lang="en-GB" sz="1200"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3403" y="3192982"/>
            <a:ext cx="634221" cy="1429788"/>
          </a:xfrm>
          <a:prstGeom prst="rect">
            <a:avLst/>
          </a:prstGeom>
        </p:spPr>
      </p:pic>
      <p:sp>
        <p:nvSpPr>
          <p:cNvPr id="9" name="Rectangle 25"/>
          <p:cNvSpPr>
            <a:spLocks noChangeArrowheads="1"/>
          </p:cNvSpPr>
          <p:nvPr/>
        </p:nvSpPr>
        <p:spPr bwMode="auto">
          <a:xfrm>
            <a:off x="570282" y="4660598"/>
            <a:ext cx="1778665" cy="215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r>
              <a:rPr lang="el-GR" sz="1200" dirty="0"/>
              <a:t> Μικρόφωνο</a:t>
            </a:r>
            <a:endParaRPr lang="en-GB" sz="1200" dirty="0"/>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48947" y="3658908"/>
            <a:ext cx="1217827" cy="963862"/>
          </a:xfrm>
          <a:prstGeom prst="rect">
            <a:avLst/>
          </a:prstGeom>
        </p:spPr>
      </p:pic>
      <p:sp>
        <p:nvSpPr>
          <p:cNvPr id="11" name="Rectangle 26"/>
          <p:cNvSpPr>
            <a:spLocks noChangeArrowheads="1"/>
          </p:cNvSpPr>
          <p:nvPr/>
        </p:nvSpPr>
        <p:spPr bwMode="auto">
          <a:xfrm>
            <a:off x="1831881" y="4643283"/>
            <a:ext cx="1778665" cy="359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r>
              <a:rPr lang="el-GR" sz="1200" dirty="0"/>
              <a:t>Σύστημα και λογισμικό παραγωγής ροής</a:t>
            </a:r>
            <a:endParaRPr lang="en-GB" sz="1200" dirty="0"/>
          </a:p>
        </p:txBody>
      </p:sp>
      <p:cxnSp>
        <p:nvCxnSpPr>
          <p:cNvPr id="12" name="Straight Arrow Connector 11"/>
          <p:cNvCxnSpPr/>
          <p:nvPr/>
        </p:nvCxnSpPr>
        <p:spPr>
          <a:xfrm flipV="1">
            <a:off x="1187624" y="4241961"/>
            <a:ext cx="1456676" cy="711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693363" y="3108498"/>
            <a:ext cx="862413" cy="10569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4" name="Group 30"/>
          <p:cNvGrpSpPr>
            <a:grpSpLocks/>
          </p:cNvGrpSpPr>
          <p:nvPr/>
        </p:nvGrpSpPr>
        <p:grpSpPr bwMode="auto">
          <a:xfrm>
            <a:off x="3497524" y="2264903"/>
            <a:ext cx="2337674" cy="1813199"/>
            <a:chOff x="2059" y="3043"/>
            <a:chExt cx="1561" cy="759"/>
          </a:xfrm>
        </p:grpSpPr>
        <p:grpSp>
          <p:nvGrpSpPr>
            <p:cNvPr id="15" name="Group 31"/>
            <p:cNvGrpSpPr>
              <a:grpSpLocks/>
            </p:cNvGrpSpPr>
            <p:nvPr/>
          </p:nvGrpSpPr>
          <p:grpSpPr bwMode="auto">
            <a:xfrm>
              <a:off x="2059" y="3043"/>
              <a:ext cx="1561" cy="759"/>
              <a:chOff x="2059" y="3043"/>
              <a:chExt cx="1561" cy="759"/>
            </a:xfrm>
          </p:grpSpPr>
          <p:grpSp>
            <p:nvGrpSpPr>
              <p:cNvPr id="17" name="Group 32"/>
              <p:cNvGrpSpPr>
                <a:grpSpLocks/>
              </p:cNvGrpSpPr>
              <p:nvPr/>
            </p:nvGrpSpPr>
            <p:grpSpPr bwMode="auto">
              <a:xfrm>
                <a:off x="2979" y="3112"/>
                <a:ext cx="641" cy="653"/>
                <a:chOff x="2979" y="3112"/>
                <a:chExt cx="641" cy="653"/>
              </a:xfrm>
            </p:grpSpPr>
            <p:grpSp>
              <p:nvGrpSpPr>
                <p:cNvPr id="47" name="Group 33"/>
                <p:cNvGrpSpPr>
                  <a:grpSpLocks/>
                </p:cNvGrpSpPr>
                <p:nvPr/>
              </p:nvGrpSpPr>
              <p:grpSpPr bwMode="auto">
                <a:xfrm>
                  <a:off x="3229" y="3112"/>
                  <a:ext cx="391" cy="526"/>
                  <a:chOff x="3229" y="3112"/>
                  <a:chExt cx="391" cy="526"/>
                </a:xfrm>
              </p:grpSpPr>
              <p:grpSp>
                <p:nvGrpSpPr>
                  <p:cNvPr id="52" name="Group 34"/>
                  <p:cNvGrpSpPr>
                    <a:grpSpLocks/>
                  </p:cNvGrpSpPr>
                  <p:nvPr/>
                </p:nvGrpSpPr>
                <p:grpSpPr bwMode="auto">
                  <a:xfrm>
                    <a:off x="3331" y="3182"/>
                    <a:ext cx="289" cy="382"/>
                    <a:chOff x="3331" y="3182"/>
                    <a:chExt cx="289" cy="382"/>
                  </a:xfrm>
                </p:grpSpPr>
                <p:grpSp>
                  <p:nvGrpSpPr>
                    <p:cNvPr id="62" name="Group 35"/>
                    <p:cNvGrpSpPr>
                      <a:grpSpLocks/>
                    </p:cNvGrpSpPr>
                    <p:nvPr/>
                  </p:nvGrpSpPr>
                  <p:grpSpPr bwMode="auto">
                    <a:xfrm>
                      <a:off x="3331" y="3182"/>
                      <a:ext cx="289" cy="382"/>
                      <a:chOff x="3331" y="3182"/>
                      <a:chExt cx="289" cy="382"/>
                    </a:xfrm>
                  </p:grpSpPr>
                  <p:grpSp>
                    <p:nvGrpSpPr>
                      <p:cNvPr id="64" name="Group 36"/>
                      <p:cNvGrpSpPr>
                        <a:grpSpLocks/>
                      </p:cNvGrpSpPr>
                      <p:nvPr/>
                    </p:nvGrpSpPr>
                    <p:grpSpPr bwMode="auto">
                      <a:xfrm>
                        <a:off x="3407" y="3206"/>
                        <a:ext cx="213" cy="312"/>
                        <a:chOff x="3407" y="3206"/>
                        <a:chExt cx="213" cy="312"/>
                      </a:xfrm>
                    </p:grpSpPr>
                    <p:grpSp>
                      <p:nvGrpSpPr>
                        <p:cNvPr id="68" name="Group 37"/>
                        <p:cNvGrpSpPr>
                          <a:grpSpLocks/>
                        </p:cNvGrpSpPr>
                        <p:nvPr/>
                      </p:nvGrpSpPr>
                      <p:grpSpPr bwMode="auto">
                        <a:xfrm>
                          <a:off x="3431" y="3206"/>
                          <a:ext cx="189" cy="312"/>
                          <a:chOff x="3431" y="3206"/>
                          <a:chExt cx="189" cy="312"/>
                        </a:xfrm>
                      </p:grpSpPr>
                      <p:sp>
                        <p:nvSpPr>
                          <p:cNvPr id="72" name="Oval 38"/>
                          <p:cNvSpPr>
                            <a:spLocks noChangeArrowheads="1"/>
                          </p:cNvSpPr>
                          <p:nvPr/>
                        </p:nvSpPr>
                        <p:spPr bwMode="auto">
                          <a:xfrm>
                            <a:off x="3537" y="3394"/>
                            <a:ext cx="83" cy="77"/>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73" name="Oval 39"/>
                          <p:cNvSpPr>
                            <a:spLocks noChangeArrowheads="1"/>
                          </p:cNvSpPr>
                          <p:nvPr/>
                        </p:nvSpPr>
                        <p:spPr bwMode="auto">
                          <a:xfrm>
                            <a:off x="3459" y="3417"/>
                            <a:ext cx="108" cy="101"/>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74" name="Oval 40"/>
                          <p:cNvSpPr>
                            <a:spLocks noChangeArrowheads="1"/>
                          </p:cNvSpPr>
                          <p:nvPr/>
                        </p:nvSpPr>
                        <p:spPr bwMode="auto">
                          <a:xfrm>
                            <a:off x="3509" y="3277"/>
                            <a:ext cx="85" cy="77"/>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75" name="Oval 41"/>
                          <p:cNvSpPr>
                            <a:spLocks noChangeArrowheads="1"/>
                          </p:cNvSpPr>
                          <p:nvPr/>
                        </p:nvSpPr>
                        <p:spPr bwMode="auto">
                          <a:xfrm>
                            <a:off x="3431" y="3206"/>
                            <a:ext cx="112" cy="103"/>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76" name="Freeform 42"/>
                          <p:cNvSpPr>
                            <a:spLocks/>
                          </p:cNvSpPr>
                          <p:nvPr/>
                        </p:nvSpPr>
                        <p:spPr bwMode="auto">
                          <a:xfrm>
                            <a:off x="3512" y="3278"/>
                            <a:ext cx="76" cy="175"/>
                          </a:xfrm>
                          <a:custGeom>
                            <a:avLst/>
                            <a:gdLst>
                              <a:gd name="T0" fmla="*/ 75 w 76"/>
                              <a:gd name="T1" fmla="*/ 174 h 175"/>
                              <a:gd name="T2" fmla="*/ 44 w 76"/>
                              <a:gd name="T3" fmla="*/ 174 h 175"/>
                              <a:gd name="T4" fmla="*/ 0 w 76"/>
                              <a:gd name="T5" fmla="*/ 0 h 175"/>
                              <a:gd name="T6" fmla="*/ 46 w 76"/>
                              <a:gd name="T7" fmla="*/ 12 h 175"/>
                              <a:gd name="T8" fmla="*/ 46 w 76"/>
                              <a:gd name="T9" fmla="*/ 100 h 175"/>
                              <a:gd name="T10" fmla="*/ 75 w 76"/>
                              <a:gd name="T11" fmla="*/ 174 h 175"/>
                            </a:gdLst>
                            <a:ahLst/>
                            <a:cxnLst>
                              <a:cxn ang="0">
                                <a:pos x="T0" y="T1"/>
                              </a:cxn>
                              <a:cxn ang="0">
                                <a:pos x="T2" y="T3"/>
                              </a:cxn>
                              <a:cxn ang="0">
                                <a:pos x="T4" y="T5"/>
                              </a:cxn>
                              <a:cxn ang="0">
                                <a:pos x="T6" y="T7"/>
                              </a:cxn>
                              <a:cxn ang="0">
                                <a:pos x="T8" y="T9"/>
                              </a:cxn>
                              <a:cxn ang="0">
                                <a:pos x="T10" y="T11"/>
                              </a:cxn>
                            </a:cxnLst>
                            <a:rect l="0" t="0" r="r" b="b"/>
                            <a:pathLst>
                              <a:path w="76" h="175">
                                <a:moveTo>
                                  <a:pt x="75" y="174"/>
                                </a:moveTo>
                                <a:lnTo>
                                  <a:pt x="44" y="174"/>
                                </a:lnTo>
                                <a:lnTo>
                                  <a:pt x="0" y="0"/>
                                </a:lnTo>
                                <a:lnTo>
                                  <a:pt x="46" y="12"/>
                                </a:lnTo>
                                <a:lnTo>
                                  <a:pt x="46" y="100"/>
                                </a:lnTo>
                                <a:lnTo>
                                  <a:pt x="75" y="174"/>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69" name="Oval 43"/>
                        <p:cNvSpPr>
                          <a:spLocks noChangeArrowheads="1"/>
                        </p:cNvSpPr>
                        <p:nvPr/>
                      </p:nvSpPr>
                      <p:spPr bwMode="auto">
                        <a:xfrm>
                          <a:off x="3407" y="3300"/>
                          <a:ext cx="164" cy="148"/>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70" name="Oval 44"/>
                        <p:cNvSpPr>
                          <a:spLocks noChangeArrowheads="1"/>
                        </p:cNvSpPr>
                        <p:nvPr/>
                      </p:nvSpPr>
                      <p:spPr bwMode="auto">
                        <a:xfrm>
                          <a:off x="3407" y="3394"/>
                          <a:ext cx="112" cy="103"/>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71" name="Freeform 45"/>
                        <p:cNvSpPr>
                          <a:spLocks/>
                        </p:cNvSpPr>
                        <p:nvPr/>
                      </p:nvSpPr>
                      <p:spPr bwMode="auto">
                        <a:xfrm>
                          <a:off x="3442" y="3257"/>
                          <a:ext cx="82" cy="190"/>
                        </a:xfrm>
                        <a:custGeom>
                          <a:avLst/>
                          <a:gdLst>
                            <a:gd name="T0" fmla="*/ 73 w 82"/>
                            <a:gd name="T1" fmla="*/ 31 h 190"/>
                            <a:gd name="T2" fmla="*/ 65 w 82"/>
                            <a:gd name="T3" fmla="*/ 70 h 190"/>
                            <a:gd name="T4" fmla="*/ 81 w 82"/>
                            <a:gd name="T5" fmla="*/ 165 h 190"/>
                            <a:gd name="T6" fmla="*/ 49 w 82"/>
                            <a:gd name="T7" fmla="*/ 189 h 190"/>
                            <a:gd name="T8" fmla="*/ 0 w 82"/>
                            <a:gd name="T9" fmla="*/ 78 h 190"/>
                            <a:gd name="T10" fmla="*/ 39 w 82"/>
                            <a:gd name="T11" fmla="*/ 0 h 190"/>
                            <a:gd name="T12" fmla="*/ 73 w 82"/>
                            <a:gd name="T13" fmla="*/ 31 h 190"/>
                          </a:gdLst>
                          <a:ahLst/>
                          <a:cxnLst>
                            <a:cxn ang="0">
                              <a:pos x="T0" y="T1"/>
                            </a:cxn>
                            <a:cxn ang="0">
                              <a:pos x="T2" y="T3"/>
                            </a:cxn>
                            <a:cxn ang="0">
                              <a:pos x="T4" y="T5"/>
                            </a:cxn>
                            <a:cxn ang="0">
                              <a:pos x="T6" y="T7"/>
                            </a:cxn>
                            <a:cxn ang="0">
                              <a:pos x="T8" y="T9"/>
                            </a:cxn>
                            <a:cxn ang="0">
                              <a:pos x="T10" y="T11"/>
                            </a:cxn>
                            <a:cxn ang="0">
                              <a:pos x="T12" y="T13"/>
                            </a:cxn>
                          </a:cxnLst>
                          <a:rect l="0" t="0" r="r" b="b"/>
                          <a:pathLst>
                            <a:path w="82" h="190">
                              <a:moveTo>
                                <a:pt x="73" y="31"/>
                              </a:moveTo>
                              <a:lnTo>
                                <a:pt x="65" y="70"/>
                              </a:lnTo>
                              <a:lnTo>
                                <a:pt x="81" y="165"/>
                              </a:lnTo>
                              <a:lnTo>
                                <a:pt x="49" y="189"/>
                              </a:lnTo>
                              <a:lnTo>
                                <a:pt x="0" y="78"/>
                              </a:lnTo>
                              <a:lnTo>
                                <a:pt x="39" y="0"/>
                              </a:lnTo>
                              <a:lnTo>
                                <a:pt x="73" y="31"/>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65" name="Oval 46"/>
                      <p:cNvSpPr>
                        <a:spLocks noChangeArrowheads="1"/>
                      </p:cNvSpPr>
                      <p:nvPr/>
                    </p:nvSpPr>
                    <p:spPr bwMode="auto">
                      <a:xfrm>
                        <a:off x="3407" y="3487"/>
                        <a:ext cx="86" cy="77"/>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66" name="Oval 47"/>
                      <p:cNvSpPr>
                        <a:spLocks noChangeArrowheads="1"/>
                      </p:cNvSpPr>
                      <p:nvPr/>
                    </p:nvSpPr>
                    <p:spPr bwMode="auto">
                      <a:xfrm>
                        <a:off x="3331" y="3182"/>
                        <a:ext cx="110" cy="105"/>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67" name="Freeform 48"/>
                      <p:cNvSpPr>
                        <a:spLocks/>
                      </p:cNvSpPr>
                      <p:nvPr/>
                    </p:nvSpPr>
                    <p:spPr bwMode="auto">
                      <a:xfrm>
                        <a:off x="3433" y="3468"/>
                        <a:ext cx="59" cy="32"/>
                      </a:xfrm>
                      <a:custGeom>
                        <a:avLst/>
                        <a:gdLst>
                          <a:gd name="T0" fmla="*/ 58 w 59"/>
                          <a:gd name="T1" fmla="*/ 19 h 32"/>
                          <a:gd name="T2" fmla="*/ 40 w 59"/>
                          <a:gd name="T3" fmla="*/ 31 h 32"/>
                          <a:gd name="T4" fmla="*/ 0 w 59"/>
                          <a:gd name="T5" fmla="*/ 15 h 32"/>
                          <a:gd name="T6" fmla="*/ 40 w 59"/>
                          <a:gd name="T7" fmla="*/ 0 h 32"/>
                          <a:gd name="T8" fmla="*/ 58 w 59"/>
                          <a:gd name="T9" fmla="*/ 19 h 32"/>
                        </a:gdLst>
                        <a:ahLst/>
                        <a:cxnLst>
                          <a:cxn ang="0">
                            <a:pos x="T0" y="T1"/>
                          </a:cxn>
                          <a:cxn ang="0">
                            <a:pos x="T2" y="T3"/>
                          </a:cxn>
                          <a:cxn ang="0">
                            <a:pos x="T4" y="T5"/>
                          </a:cxn>
                          <a:cxn ang="0">
                            <a:pos x="T6" y="T7"/>
                          </a:cxn>
                          <a:cxn ang="0">
                            <a:pos x="T8" y="T9"/>
                          </a:cxn>
                        </a:cxnLst>
                        <a:rect l="0" t="0" r="r" b="b"/>
                        <a:pathLst>
                          <a:path w="59" h="32">
                            <a:moveTo>
                              <a:pt x="58" y="19"/>
                            </a:moveTo>
                            <a:lnTo>
                              <a:pt x="40" y="31"/>
                            </a:lnTo>
                            <a:lnTo>
                              <a:pt x="0" y="15"/>
                            </a:lnTo>
                            <a:lnTo>
                              <a:pt x="40" y="0"/>
                            </a:lnTo>
                            <a:lnTo>
                              <a:pt x="58" y="19"/>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63" name="Freeform 49"/>
                    <p:cNvSpPr>
                      <a:spLocks/>
                    </p:cNvSpPr>
                    <p:nvPr/>
                  </p:nvSpPr>
                  <p:spPr bwMode="auto">
                    <a:xfrm>
                      <a:off x="3425" y="3233"/>
                      <a:ext cx="31" cy="59"/>
                    </a:xfrm>
                    <a:custGeom>
                      <a:avLst/>
                      <a:gdLst>
                        <a:gd name="T0" fmla="*/ 15 w 31"/>
                        <a:gd name="T1" fmla="*/ 0 h 59"/>
                        <a:gd name="T2" fmla="*/ 30 w 31"/>
                        <a:gd name="T3" fmla="*/ 2 h 59"/>
                        <a:gd name="T4" fmla="*/ 23 w 31"/>
                        <a:gd name="T5" fmla="*/ 58 h 59"/>
                        <a:gd name="T6" fmla="*/ 0 w 31"/>
                        <a:gd name="T7" fmla="*/ 47 h 59"/>
                        <a:gd name="T8" fmla="*/ 15 w 31"/>
                        <a:gd name="T9" fmla="*/ 0 h 59"/>
                      </a:gdLst>
                      <a:ahLst/>
                      <a:cxnLst>
                        <a:cxn ang="0">
                          <a:pos x="T0" y="T1"/>
                        </a:cxn>
                        <a:cxn ang="0">
                          <a:pos x="T2" y="T3"/>
                        </a:cxn>
                        <a:cxn ang="0">
                          <a:pos x="T4" y="T5"/>
                        </a:cxn>
                        <a:cxn ang="0">
                          <a:pos x="T6" y="T7"/>
                        </a:cxn>
                        <a:cxn ang="0">
                          <a:pos x="T8" y="T9"/>
                        </a:cxn>
                      </a:cxnLst>
                      <a:rect l="0" t="0" r="r" b="b"/>
                      <a:pathLst>
                        <a:path w="31" h="59">
                          <a:moveTo>
                            <a:pt x="15" y="0"/>
                          </a:moveTo>
                          <a:lnTo>
                            <a:pt x="30" y="2"/>
                          </a:lnTo>
                          <a:lnTo>
                            <a:pt x="23" y="58"/>
                          </a:lnTo>
                          <a:lnTo>
                            <a:pt x="0" y="47"/>
                          </a:lnTo>
                          <a:lnTo>
                            <a:pt x="15" y="0"/>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53" name="Group 50"/>
                  <p:cNvGrpSpPr>
                    <a:grpSpLocks/>
                  </p:cNvGrpSpPr>
                  <p:nvPr/>
                </p:nvGrpSpPr>
                <p:grpSpPr bwMode="auto">
                  <a:xfrm>
                    <a:off x="3229" y="3112"/>
                    <a:ext cx="264" cy="476"/>
                    <a:chOff x="3229" y="3112"/>
                    <a:chExt cx="264" cy="476"/>
                  </a:xfrm>
                </p:grpSpPr>
                <p:sp>
                  <p:nvSpPr>
                    <p:cNvPr id="56" name="Oval 51"/>
                    <p:cNvSpPr>
                      <a:spLocks noChangeArrowheads="1"/>
                    </p:cNvSpPr>
                    <p:nvPr/>
                  </p:nvSpPr>
                  <p:spPr bwMode="auto">
                    <a:xfrm>
                      <a:off x="3253" y="3394"/>
                      <a:ext cx="212" cy="194"/>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57" name="Oval 52"/>
                    <p:cNvSpPr>
                      <a:spLocks noChangeArrowheads="1"/>
                    </p:cNvSpPr>
                    <p:nvPr/>
                  </p:nvSpPr>
                  <p:spPr bwMode="auto">
                    <a:xfrm>
                      <a:off x="3280" y="3253"/>
                      <a:ext cx="213" cy="195"/>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58" name="Oval 53"/>
                    <p:cNvSpPr>
                      <a:spLocks noChangeArrowheads="1"/>
                    </p:cNvSpPr>
                    <p:nvPr/>
                  </p:nvSpPr>
                  <p:spPr bwMode="auto">
                    <a:xfrm>
                      <a:off x="3229" y="3112"/>
                      <a:ext cx="161" cy="152"/>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59" name="Oval 54"/>
                    <p:cNvSpPr>
                      <a:spLocks noChangeArrowheads="1"/>
                    </p:cNvSpPr>
                    <p:nvPr/>
                  </p:nvSpPr>
                  <p:spPr bwMode="auto">
                    <a:xfrm>
                      <a:off x="3331" y="3206"/>
                      <a:ext cx="83" cy="79"/>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60" name="Freeform 55"/>
                    <p:cNvSpPr>
                      <a:spLocks/>
                    </p:cNvSpPr>
                    <p:nvPr/>
                  </p:nvSpPr>
                  <p:spPr bwMode="auto">
                    <a:xfrm>
                      <a:off x="3279" y="3189"/>
                      <a:ext cx="143" cy="173"/>
                    </a:xfrm>
                    <a:custGeom>
                      <a:avLst/>
                      <a:gdLst>
                        <a:gd name="T0" fmla="*/ 101 w 143"/>
                        <a:gd name="T1" fmla="*/ 7 h 173"/>
                        <a:gd name="T2" fmla="*/ 98 w 143"/>
                        <a:gd name="T3" fmla="*/ 26 h 173"/>
                        <a:gd name="T4" fmla="*/ 131 w 143"/>
                        <a:gd name="T5" fmla="*/ 66 h 173"/>
                        <a:gd name="T6" fmla="*/ 142 w 143"/>
                        <a:gd name="T7" fmla="*/ 69 h 173"/>
                        <a:gd name="T8" fmla="*/ 94 w 143"/>
                        <a:gd name="T9" fmla="*/ 172 h 173"/>
                        <a:gd name="T10" fmla="*/ 0 w 143"/>
                        <a:gd name="T11" fmla="*/ 0 h 173"/>
                        <a:gd name="T12" fmla="*/ 101 w 143"/>
                        <a:gd name="T13" fmla="*/ 7 h 173"/>
                      </a:gdLst>
                      <a:ahLst/>
                      <a:cxnLst>
                        <a:cxn ang="0">
                          <a:pos x="T0" y="T1"/>
                        </a:cxn>
                        <a:cxn ang="0">
                          <a:pos x="T2" y="T3"/>
                        </a:cxn>
                        <a:cxn ang="0">
                          <a:pos x="T4" y="T5"/>
                        </a:cxn>
                        <a:cxn ang="0">
                          <a:pos x="T6" y="T7"/>
                        </a:cxn>
                        <a:cxn ang="0">
                          <a:pos x="T8" y="T9"/>
                        </a:cxn>
                        <a:cxn ang="0">
                          <a:pos x="T10" y="T11"/>
                        </a:cxn>
                        <a:cxn ang="0">
                          <a:pos x="T12" y="T13"/>
                        </a:cxn>
                      </a:cxnLst>
                      <a:rect l="0" t="0" r="r" b="b"/>
                      <a:pathLst>
                        <a:path w="143" h="173">
                          <a:moveTo>
                            <a:pt x="101" y="7"/>
                          </a:moveTo>
                          <a:lnTo>
                            <a:pt x="98" y="26"/>
                          </a:lnTo>
                          <a:lnTo>
                            <a:pt x="131" y="66"/>
                          </a:lnTo>
                          <a:lnTo>
                            <a:pt x="142" y="69"/>
                          </a:lnTo>
                          <a:lnTo>
                            <a:pt x="94" y="172"/>
                          </a:lnTo>
                          <a:lnTo>
                            <a:pt x="0" y="0"/>
                          </a:lnTo>
                          <a:lnTo>
                            <a:pt x="101" y="7"/>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61" name="Freeform 56"/>
                    <p:cNvSpPr>
                      <a:spLocks/>
                    </p:cNvSpPr>
                    <p:nvPr/>
                  </p:nvSpPr>
                  <p:spPr bwMode="auto">
                    <a:xfrm>
                      <a:off x="3351" y="3432"/>
                      <a:ext cx="90" cy="44"/>
                    </a:xfrm>
                    <a:custGeom>
                      <a:avLst/>
                      <a:gdLst>
                        <a:gd name="T0" fmla="*/ 78 w 90"/>
                        <a:gd name="T1" fmla="*/ 5 h 44"/>
                        <a:gd name="T2" fmla="*/ 89 w 90"/>
                        <a:gd name="T3" fmla="*/ 20 h 44"/>
                        <a:gd name="T4" fmla="*/ 0 w 90"/>
                        <a:gd name="T5" fmla="*/ 43 h 44"/>
                        <a:gd name="T6" fmla="*/ 2 w 90"/>
                        <a:gd name="T7" fmla="*/ 0 h 44"/>
                        <a:gd name="T8" fmla="*/ 78 w 90"/>
                        <a:gd name="T9" fmla="*/ 5 h 44"/>
                      </a:gdLst>
                      <a:ahLst/>
                      <a:cxnLst>
                        <a:cxn ang="0">
                          <a:pos x="T0" y="T1"/>
                        </a:cxn>
                        <a:cxn ang="0">
                          <a:pos x="T2" y="T3"/>
                        </a:cxn>
                        <a:cxn ang="0">
                          <a:pos x="T4" y="T5"/>
                        </a:cxn>
                        <a:cxn ang="0">
                          <a:pos x="T6" y="T7"/>
                        </a:cxn>
                        <a:cxn ang="0">
                          <a:pos x="T8" y="T9"/>
                        </a:cxn>
                      </a:cxnLst>
                      <a:rect l="0" t="0" r="r" b="b"/>
                      <a:pathLst>
                        <a:path w="90" h="44">
                          <a:moveTo>
                            <a:pt x="78" y="5"/>
                          </a:moveTo>
                          <a:lnTo>
                            <a:pt x="89" y="20"/>
                          </a:lnTo>
                          <a:lnTo>
                            <a:pt x="0" y="43"/>
                          </a:lnTo>
                          <a:lnTo>
                            <a:pt x="2" y="0"/>
                          </a:lnTo>
                          <a:lnTo>
                            <a:pt x="78" y="5"/>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54" name="Oval 57"/>
                  <p:cNvSpPr>
                    <a:spLocks noChangeArrowheads="1"/>
                  </p:cNvSpPr>
                  <p:nvPr/>
                </p:nvSpPr>
                <p:spPr bwMode="auto">
                  <a:xfrm>
                    <a:off x="3229" y="3535"/>
                    <a:ext cx="112" cy="103"/>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55" name="Freeform 58"/>
                  <p:cNvSpPr>
                    <a:spLocks/>
                  </p:cNvSpPr>
                  <p:nvPr/>
                </p:nvSpPr>
                <p:spPr bwMode="auto">
                  <a:xfrm>
                    <a:off x="3310" y="3522"/>
                    <a:ext cx="56" cy="55"/>
                  </a:xfrm>
                  <a:custGeom>
                    <a:avLst/>
                    <a:gdLst>
                      <a:gd name="T0" fmla="*/ 21 w 56"/>
                      <a:gd name="T1" fmla="*/ 54 h 55"/>
                      <a:gd name="T2" fmla="*/ 55 w 56"/>
                      <a:gd name="T3" fmla="*/ 35 h 55"/>
                      <a:gd name="T4" fmla="*/ 17 w 56"/>
                      <a:gd name="T5" fmla="*/ 0 h 55"/>
                      <a:gd name="T6" fmla="*/ 0 w 56"/>
                      <a:gd name="T7" fmla="*/ 20 h 55"/>
                      <a:gd name="T8" fmla="*/ 21 w 56"/>
                      <a:gd name="T9" fmla="*/ 54 h 55"/>
                    </a:gdLst>
                    <a:ahLst/>
                    <a:cxnLst>
                      <a:cxn ang="0">
                        <a:pos x="T0" y="T1"/>
                      </a:cxn>
                      <a:cxn ang="0">
                        <a:pos x="T2" y="T3"/>
                      </a:cxn>
                      <a:cxn ang="0">
                        <a:pos x="T4" y="T5"/>
                      </a:cxn>
                      <a:cxn ang="0">
                        <a:pos x="T6" y="T7"/>
                      </a:cxn>
                      <a:cxn ang="0">
                        <a:pos x="T8" y="T9"/>
                      </a:cxn>
                    </a:cxnLst>
                    <a:rect l="0" t="0" r="r" b="b"/>
                    <a:pathLst>
                      <a:path w="56" h="55">
                        <a:moveTo>
                          <a:pt x="21" y="54"/>
                        </a:moveTo>
                        <a:lnTo>
                          <a:pt x="55" y="35"/>
                        </a:lnTo>
                        <a:lnTo>
                          <a:pt x="17" y="0"/>
                        </a:lnTo>
                        <a:lnTo>
                          <a:pt x="0" y="20"/>
                        </a:lnTo>
                        <a:lnTo>
                          <a:pt x="21" y="54"/>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48" name="Oval 59"/>
                <p:cNvSpPr>
                  <a:spLocks noChangeArrowheads="1"/>
                </p:cNvSpPr>
                <p:nvPr/>
              </p:nvSpPr>
              <p:spPr bwMode="auto">
                <a:xfrm>
                  <a:off x="2979" y="3641"/>
                  <a:ext cx="135" cy="124"/>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49" name="Oval 60"/>
                <p:cNvSpPr>
                  <a:spLocks noChangeArrowheads="1"/>
                </p:cNvSpPr>
                <p:nvPr/>
              </p:nvSpPr>
              <p:spPr bwMode="auto">
                <a:xfrm>
                  <a:off x="3100" y="3641"/>
                  <a:ext cx="111" cy="102"/>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50" name="Oval 61"/>
                <p:cNvSpPr>
                  <a:spLocks noChangeArrowheads="1"/>
                </p:cNvSpPr>
                <p:nvPr/>
              </p:nvSpPr>
              <p:spPr bwMode="auto">
                <a:xfrm>
                  <a:off x="3170" y="3601"/>
                  <a:ext cx="112" cy="101"/>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51" name="Freeform 62"/>
                <p:cNvSpPr>
                  <a:spLocks/>
                </p:cNvSpPr>
                <p:nvPr/>
              </p:nvSpPr>
              <p:spPr bwMode="auto">
                <a:xfrm>
                  <a:off x="3066" y="3584"/>
                  <a:ext cx="241" cy="144"/>
                </a:xfrm>
                <a:custGeom>
                  <a:avLst/>
                  <a:gdLst>
                    <a:gd name="T0" fmla="*/ 222 w 241"/>
                    <a:gd name="T1" fmla="*/ 41 h 144"/>
                    <a:gd name="T2" fmla="*/ 199 w 241"/>
                    <a:gd name="T3" fmla="*/ 51 h 144"/>
                    <a:gd name="T4" fmla="*/ 136 w 241"/>
                    <a:gd name="T5" fmla="*/ 110 h 144"/>
                    <a:gd name="T6" fmla="*/ 120 w 241"/>
                    <a:gd name="T7" fmla="*/ 132 h 144"/>
                    <a:gd name="T8" fmla="*/ 52 w 241"/>
                    <a:gd name="T9" fmla="*/ 132 h 144"/>
                    <a:gd name="T10" fmla="*/ 37 w 241"/>
                    <a:gd name="T11" fmla="*/ 143 h 144"/>
                    <a:gd name="T12" fmla="*/ 0 w 241"/>
                    <a:gd name="T13" fmla="*/ 102 h 144"/>
                    <a:gd name="T14" fmla="*/ 160 w 241"/>
                    <a:gd name="T15" fmla="*/ 0 h 144"/>
                    <a:gd name="T16" fmla="*/ 240 w 241"/>
                    <a:gd name="T17" fmla="*/ 21 h 144"/>
                    <a:gd name="T18" fmla="*/ 222 w 241"/>
                    <a:gd name="T19" fmla="*/ 4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1" h="144">
                      <a:moveTo>
                        <a:pt x="222" y="41"/>
                      </a:moveTo>
                      <a:lnTo>
                        <a:pt x="199" y="51"/>
                      </a:lnTo>
                      <a:lnTo>
                        <a:pt x="136" y="110"/>
                      </a:lnTo>
                      <a:lnTo>
                        <a:pt x="120" y="132"/>
                      </a:lnTo>
                      <a:lnTo>
                        <a:pt x="52" y="132"/>
                      </a:lnTo>
                      <a:lnTo>
                        <a:pt x="37" y="143"/>
                      </a:lnTo>
                      <a:lnTo>
                        <a:pt x="0" y="102"/>
                      </a:lnTo>
                      <a:lnTo>
                        <a:pt x="160" y="0"/>
                      </a:lnTo>
                      <a:lnTo>
                        <a:pt x="240" y="21"/>
                      </a:lnTo>
                      <a:lnTo>
                        <a:pt x="222" y="41"/>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18" name="Group 63"/>
              <p:cNvGrpSpPr>
                <a:grpSpLocks/>
              </p:cNvGrpSpPr>
              <p:nvPr/>
            </p:nvGrpSpPr>
            <p:grpSpPr bwMode="auto">
              <a:xfrm>
                <a:off x="2059" y="3117"/>
                <a:ext cx="383" cy="450"/>
                <a:chOff x="2059" y="3117"/>
                <a:chExt cx="383" cy="450"/>
              </a:xfrm>
            </p:grpSpPr>
            <p:grpSp>
              <p:nvGrpSpPr>
                <p:cNvPr id="32" name="Group 64"/>
                <p:cNvGrpSpPr>
                  <a:grpSpLocks/>
                </p:cNvGrpSpPr>
                <p:nvPr/>
              </p:nvGrpSpPr>
              <p:grpSpPr bwMode="auto">
                <a:xfrm>
                  <a:off x="2059" y="3182"/>
                  <a:ext cx="204" cy="268"/>
                  <a:chOff x="2059" y="3182"/>
                  <a:chExt cx="204" cy="268"/>
                </a:xfrm>
              </p:grpSpPr>
              <p:sp>
                <p:nvSpPr>
                  <p:cNvPr id="43" name="Oval 65"/>
                  <p:cNvSpPr>
                    <a:spLocks noChangeArrowheads="1"/>
                  </p:cNvSpPr>
                  <p:nvPr/>
                </p:nvSpPr>
                <p:spPr bwMode="auto">
                  <a:xfrm>
                    <a:off x="2059" y="3277"/>
                    <a:ext cx="85" cy="77"/>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44" name="Oval 66"/>
                  <p:cNvSpPr>
                    <a:spLocks noChangeArrowheads="1"/>
                  </p:cNvSpPr>
                  <p:nvPr/>
                </p:nvSpPr>
                <p:spPr bwMode="auto">
                  <a:xfrm>
                    <a:off x="2077" y="3346"/>
                    <a:ext cx="111" cy="104"/>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45" name="Oval 67"/>
                  <p:cNvSpPr>
                    <a:spLocks noChangeArrowheads="1"/>
                  </p:cNvSpPr>
                  <p:nvPr/>
                </p:nvSpPr>
                <p:spPr bwMode="auto">
                  <a:xfrm>
                    <a:off x="2101" y="3182"/>
                    <a:ext cx="162" cy="148"/>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46" name="Freeform 68"/>
                  <p:cNvSpPr>
                    <a:spLocks/>
                  </p:cNvSpPr>
                  <p:nvPr/>
                </p:nvSpPr>
                <p:spPr bwMode="auto">
                  <a:xfrm>
                    <a:off x="2089" y="3289"/>
                    <a:ext cx="57" cy="78"/>
                  </a:xfrm>
                  <a:custGeom>
                    <a:avLst/>
                    <a:gdLst>
                      <a:gd name="T0" fmla="*/ 31 w 57"/>
                      <a:gd name="T1" fmla="*/ 0 h 78"/>
                      <a:gd name="T2" fmla="*/ 0 w 57"/>
                      <a:gd name="T3" fmla="*/ 13 h 78"/>
                      <a:gd name="T4" fmla="*/ 2 w 57"/>
                      <a:gd name="T5" fmla="*/ 60 h 78"/>
                      <a:gd name="T6" fmla="*/ 12 w 57"/>
                      <a:gd name="T7" fmla="*/ 77 h 78"/>
                      <a:gd name="T8" fmla="*/ 56 w 57"/>
                      <a:gd name="T9" fmla="*/ 60 h 78"/>
                      <a:gd name="T10" fmla="*/ 31 w 57"/>
                      <a:gd name="T11" fmla="*/ 0 h 78"/>
                    </a:gdLst>
                    <a:ahLst/>
                    <a:cxnLst>
                      <a:cxn ang="0">
                        <a:pos x="T0" y="T1"/>
                      </a:cxn>
                      <a:cxn ang="0">
                        <a:pos x="T2" y="T3"/>
                      </a:cxn>
                      <a:cxn ang="0">
                        <a:pos x="T4" y="T5"/>
                      </a:cxn>
                      <a:cxn ang="0">
                        <a:pos x="T6" y="T7"/>
                      </a:cxn>
                      <a:cxn ang="0">
                        <a:pos x="T8" y="T9"/>
                      </a:cxn>
                      <a:cxn ang="0">
                        <a:pos x="T10" y="T11"/>
                      </a:cxn>
                    </a:cxnLst>
                    <a:rect l="0" t="0" r="r" b="b"/>
                    <a:pathLst>
                      <a:path w="57" h="78">
                        <a:moveTo>
                          <a:pt x="31" y="0"/>
                        </a:moveTo>
                        <a:lnTo>
                          <a:pt x="0" y="13"/>
                        </a:lnTo>
                        <a:lnTo>
                          <a:pt x="2" y="60"/>
                        </a:lnTo>
                        <a:lnTo>
                          <a:pt x="12" y="77"/>
                        </a:lnTo>
                        <a:lnTo>
                          <a:pt x="56" y="60"/>
                        </a:lnTo>
                        <a:lnTo>
                          <a:pt x="31" y="0"/>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33" name="Group 69"/>
                <p:cNvGrpSpPr>
                  <a:grpSpLocks/>
                </p:cNvGrpSpPr>
                <p:nvPr/>
              </p:nvGrpSpPr>
              <p:grpSpPr bwMode="auto">
                <a:xfrm>
                  <a:off x="2128" y="3117"/>
                  <a:ext cx="314" cy="450"/>
                  <a:chOff x="2128" y="3117"/>
                  <a:chExt cx="314" cy="450"/>
                </a:xfrm>
              </p:grpSpPr>
              <p:sp>
                <p:nvSpPr>
                  <p:cNvPr id="35" name="Oval 70"/>
                  <p:cNvSpPr>
                    <a:spLocks noChangeArrowheads="1"/>
                  </p:cNvSpPr>
                  <p:nvPr/>
                </p:nvSpPr>
                <p:spPr bwMode="auto">
                  <a:xfrm>
                    <a:off x="2228" y="3136"/>
                    <a:ext cx="214" cy="194"/>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6" name="Oval 71"/>
                  <p:cNvSpPr>
                    <a:spLocks noChangeArrowheads="1"/>
                  </p:cNvSpPr>
                  <p:nvPr/>
                </p:nvSpPr>
                <p:spPr bwMode="auto">
                  <a:xfrm>
                    <a:off x="2128" y="3277"/>
                    <a:ext cx="111" cy="103"/>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7" name="Oval 72"/>
                  <p:cNvSpPr>
                    <a:spLocks noChangeArrowheads="1"/>
                  </p:cNvSpPr>
                  <p:nvPr/>
                </p:nvSpPr>
                <p:spPr bwMode="auto">
                  <a:xfrm>
                    <a:off x="2152" y="3346"/>
                    <a:ext cx="163" cy="151"/>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8" name="Oval 73"/>
                  <p:cNvSpPr>
                    <a:spLocks noChangeArrowheads="1"/>
                  </p:cNvSpPr>
                  <p:nvPr/>
                </p:nvSpPr>
                <p:spPr bwMode="auto">
                  <a:xfrm>
                    <a:off x="2202" y="3417"/>
                    <a:ext cx="166" cy="150"/>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9" name="Oval 74"/>
                  <p:cNvSpPr>
                    <a:spLocks noChangeArrowheads="1"/>
                  </p:cNvSpPr>
                  <p:nvPr/>
                </p:nvSpPr>
                <p:spPr bwMode="auto">
                  <a:xfrm>
                    <a:off x="2217" y="3232"/>
                    <a:ext cx="146" cy="130"/>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40" name="Oval 75"/>
                  <p:cNvSpPr>
                    <a:spLocks noChangeArrowheads="1"/>
                  </p:cNvSpPr>
                  <p:nvPr/>
                </p:nvSpPr>
                <p:spPr bwMode="auto">
                  <a:xfrm>
                    <a:off x="2347" y="3117"/>
                    <a:ext cx="83" cy="78"/>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41" name="Freeform 76"/>
                  <p:cNvSpPr>
                    <a:spLocks/>
                  </p:cNvSpPr>
                  <p:nvPr/>
                </p:nvSpPr>
                <p:spPr bwMode="auto">
                  <a:xfrm>
                    <a:off x="2264" y="3207"/>
                    <a:ext cx="104" cy="64"/>
                  </a:xfrm>
                  <a:custGeom>
                    <a:avLst/>
                    <a:gdLst>
                      <a:gd name="T0" fmla="*/ 0 w 104"/>
                      <a:gd name="T1" fmla="*/ 15 h 64"/>
                      <a:gd name="T2" fmla="*/ 13 w 104"/>
                      <a:gd name="T3" fmla="*/ 47 h 64"/>
                      <a:gd name="T4" fmla="*/ 103 w 104"/>
                      <a:gd name="T5" fmla="*/ 63 h 64"/>
                      <a:gd name="T6" fmla="*/ 103 w 104"/>
                      <a:gd name="T7" fmla="*/ 22 h 64"/>
                      <a:gd name="T8" fmla="*/ 5 w 104"/>
                      <a:gd name="T9" fmla="*/ 0 h 64"/>
                      <a:gd name="T10" fmla="*/ 0 w 104"/>
                      <a:gd name="T11" fmla="*/ 15 h 64"/>
                    </a:gdLst>
                    <a:ahLst/>
                    <a:cxnLst>
                      <a:cxn ang="0">
                        <a:pos x="T0" y="T1"/>
                      </a:cxn>
                      <a:cxn ang="0">
                        <a:pos x="T2" y="T3"/>
                      </a:cxn>
                      <a:cxn ang="0">
                        <a:pos x="T4" y="T5"/>
                      </a:cxn>
                      <a:cxn ang="0">
                        <a:pos x="T6" y="T7"/>
                      </a:cxn>
                      <a:cxn ang="0">
                        <a:pos x="T8" y="T9"/>
                      </a:cxn>
                      <a:cxn ang="0">
                        <a:pos x="T10" y="T11"/>
                      </a:cxn>
                    </a:cxnLst>
                    <a:rect l="0" t="0" r="r" b="b"/>
                    <a:pathLst>
                      <a:path w="104" h="64">
                        <a:moveTo>
                          <a:pt x="0" y="15"/>
                        </a:moveTo>
                        <a:lnTo>
                          <a:pt x="13" y="47"/>
                        </a:lnTo>
                        <a:lnTo>
                          <a:pt x="103" y="63"/>
                        </a:lnTo>
                        <a:lnTo>
                          <a:pt x="103" y="22"/>
                        </a:lnTo>
                        <a:lnTo>
                          <a:pt x="5" y="0"/>
                        </a:lnTo>
                        <a:lnTo>
                          <a:pt x="0" y="15"/>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2" name="Freeform 77"/>
                  <p:cNvSpPr>
                    <a:spLocks/>
                  </p:cNvSpPr>
                  <p:nvPr/>
                </p:nvSpPr>
                <p:spPr bwMode="auto">
                  <a:xfrm>
                    <a:off x="2161" y="3327"/>
                    <a:ext cx="116" cy="133"/>
                  </a:xfrm>
                  <a:custGeom>
                    <a:avLst/>
                    <a:gdLst>
                      <a:gd name="T0" fmla="*/ 71 w 116"/>
                      <a:gd name="T1" fmla="*/ 0 h 133"/>
                      <a:gd name="T2" fmla="*/ 0 w 116"/>
                      <a:gd name="T3" fmla="*/ 33 h 133"/>
                      <a:gd name="T4" fmla="*/ 28 w 116"/>
                      <a:gd name="T5" fmla="*/ 60 h 133"/>
                      <a:gd name="T6" fmla="*/ 33 w 116"/>
                      <a:gd name="T7" fmla="*/ 124 h 133"/>
                      <a:gd name="T8" fmla="*/ 49 w 116"/>
                      <a:gd name="T9" fmla="*/ 132 h 133"/>
                      <a:gd name="T10" fmla="*/ 112 w 116"/>
                      <a:gd name="T11" fmla="*/ 91 h 133"/>
                      <a:gd name="T12" fmla="*/ 115 w 116"/>
                      <a:gd name="T13" fmla="*/ 14 h 133"/>
                      <a:gd name="T14" fmla="*/ 71 w 116"/>
                      <a:gd name="T15" fmla="*/ 0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133">
                        <a:moveTo>
                          <a:pt x="71" y="0"/>
                        </a:moveTo>
                        <a:lnTo>
                          <a:pt x="0" y="33"/>
                        </a:lnTo>
                        <a:lnTo>
                          <a:pt x="28" y="60"/>
                        </a:lnTo>
                        <a:lnTo>
                          <a:pt x="33" y="124"/>
                        </a:lnTo>
                        <a:lnTo>
                          <a:pt x="49" y="132"/>
                        </a:lnTo>
                        <a:lnTo>
                          <a:pt x="112" y="91"/>
                        </a:lnTo>
                        <a:lnTo>
                          <a:pt x="115" y="14"/>
                        </a:lnTo>
                        <a:lnTo>
                          <a:pt x="71" y="0"/>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34" name="Freeform 78"/>
                <p:cNvSpPr>
                  <a:spLocks/>
                </p:cNvSpPr>
                <p:nvPr/>
              </p:nvSpPr>
              <p:spPr bwMode="auto">
                <a:xfrm>
                  <a:off x="2339" y="3166"/>
                  <a:ext cx="58" cy="63"/>
                </a:xfrm>
                <a:custGeom>
                  <a:avLst/>
                  <a:gdLst>
                    <a:gd name="T0" fmla="*/ 0 w 58"/>
                    <a:gd name="T1" fmla="*/ 32 h 63"/>
                    <a:gd name="T2" fmla="*/ 25 w 58"/>
                    <a:gd name="T3" fmla="*/ 0 h 63"/>
                    <a:gd name="T4" fmla="*/ 57 w 58"/>
                    <a:gd name="T5" fmla="*/ 32 h 63"/>
                    <a:gd name="T6" fmla="*/ 29 w 58"/>
                    <a:gd name="T7" fmla="*/ 62 h 63"/>
                    <a:gd name="T8" fmla="*/ 0 w 58"/>
                    <a:gd name="T9" fmla="*/ 32 h 63"/>
                  </a:gdLst>
                  <a:ahLst/>
                  <a:cxnLst>
                    <a:cxn ang="0">
                      <a:pos x="T0" y="T1"/>
                    </a:cxn>
                    <a:cxn ang="0">
                      <a:pos x="T2" y="T3"/>
                    </a:cxn>
                    <a:cxn ang="0">
                      <a:pos x="T4" y="T5"/>
                    </a:cxn>
                    <a:cxn ang="0">
                      <a:pos x="T6" y="T7"/>
                    </a:cxn>
                    <a:cxn ang="0">
                      <a:pos x="T8" y="T9"/>
                    </a:cxn>
                  </a:cxnLst>
                  <a:rect l="0" t="0" r="r" b="b"/>
                  <a:pathLst>
                    <a:path w="58" h="63">
                      <a:moveTo>
                        <a:pt x="0" y="32"/>
                      </a:moveTo>
                      <a:lnTo>
                        <a:pt x="25" y="0"/>
                      </a:lnTo>
                      <a:lnTo>
                        <a:pt x="57" y="32"/>
                      </a:lnTo>
                      <a:lnTo>
                        <a:pt x="29" y="62"/>
                      </a:lnTo>
                      <a:lnTo>
                        <a:pt x="0" y="32"/>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19" name="Group 79"/>
              <p:cNvGrpSpPr>
                <a:grpSpLocks/>
              </p:cNvGrpSpPr>
              <p:nvPr/>
            </p:nvGrpSpPr>
            <p:grpSpPr bwMode="auto">
              <a:xfrm>
                <a:off x="2256" y="3043"/>
                <a:ext cx="1134" cy="759"/>
                <a:chOff x="2256" y="3043"/>
                <a:chExt cx="1134" cy="759"/>
              </a:xfrm>
            </p:grpSpPr>
            <p:sp>
              <p:nvSpPr>
                <p:cNvPr id="20" name="Oval 80"/>
                <p:cNvSpPr>
                  <a:spLocks noChangeArrowheads="1"/>
                </p:cNvSpPr>
                <p:nvPr/>
              </p:nvSpPr>
              <p:spPr bwMode="auto">
                <a:xfrm>
                  <a:off x="2613" y="3064"/>
                  <a:ext cx="265" cy="245"/>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1" name="Oval 81"/>
                <p:cNvSpPr>
                  <a:spLocks noChangeArrowheads="1"/>
                </p:cNvSpPr>
                <p:nvPr/>
              </p:nvSpPr>
              <p:spPr bwMode="auto">
                <a:xfrm>
                  <a:off x="2844" y="3043"/>
                  <a:ext cx="212" cy="194"/>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2" name="Oval 82"/>
                <p:cNvSpPr>
                  <a:spLocks noChangeArrowheads="1"/>
                </p:cNvSpPr>
                <p:nvPr/>
              </p:nvSpPr>
              <p:spPr bwMode="auto">
                <a:xfrm>
                  <a:off x="3050" y="3253"/>
                  <a:ext cx="340" cy="314"/>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3" name="Oval 83"/>
                <p:cNvSpPr>
                  <a:spLocks noChangeArrowheads="1"/>
                </p:cNvSpPr>
                <p:nvPr/>
              </p:nvSpPr>
              <p:spPr bwMode="auto">
                <a:xfrm>
                  <a:off x="2382" y="3394"/>
                  <a:ext cx="394" cy="361"/>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 name="Oval 84"/>
                <p:cNvSpPr>
                  <a:spLocks noChangeArrowheads="1"/>
                </p:cNvSpPr>
                <p:nvPr/>
              </p:nvSpPr>
              <p:spPr bwMode="auto">
                <a:xfrm>
                  <a:off x="2946" y="3441"/>
                  <a:ext cx="289" cy="265"/>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5" name="Oval 85"/>
                <p:cNvSpPr>
                  <a:spLocks noChangeArrowheads="1"/>
                </p:cNvSpPr>
                <p:nvPr/>
              </p:nvSpPr>
              <p:spPr bwMode="auto">
                <a:xfrm>
                  <a:off x="2280" y="3463"/>
                  <a:ext cx="214" cy="196"/>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6" name="Oval 86"/>
                <p:cNvSpPr>
                  <a:spLocks noChangeArrowheads="1"/>
                </p:cNvSpPr>
                <p:nvPr/>
              </p:nvSpPr>
              <p:spPr bwMode="auto">
                <a:xfrm>
                  <a:off x="2256" y="3300"/>
                  <a:ext cx="214" cy="195"/>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7" name="Oval 87"/>
                <p:cNvSpPr>
                  <a:spLocks noChangeArrowheads="1"/>
                </p:cNvSpPr>
                <p:nvPr/>
              </p:nvSpPr>
              <p:spPr bwMode="auto">
                <a:xfrm>
                  <a:off x="2358" y="3112"/>
                  <a:ext cx="341" cy="316"/>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8" name="Oval 88"/>
                <p:cNvSpPr>
                  <a:spLocks noChangeArrowheads="1"/>
                </p:cNvSpPr>
                <p:nvPr/>
              </p:nvSpPr>
              <p:spPr bwMode="auto">
                <a:xfrm>
                  <a:off x="2665" y="3487"/>
                  <a:ext cx="340" cy="315"/>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9" name="Oval 89"/>
                <p:cNvSpPr>
                  <a:spLocks noChangeArrowheads="1"/>
                </p:cNvSpPr>
                <p:nvPr/>
              </p:nvSpPr>
              <p:spPr bwMode="auto">
                <a:xfrm>
                  <a:off x="3100" y="3136"/>
                  <a:ext cx="265" cy="244"/>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0" name="Oval 90"/>
                <p:cNvSpPr>
                  <a:spLocks noChangeArrowheads="1"/>
                </p:cNvSpPr>
                <p:nvPr/>
              </p:nvSpPr>
              <p:spPr bwMode="auto">
                <a:xfrm>
                  <a:off x="3022" y="3043"/>
                  <a:ext cx="241" cy="218"/>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1" name="Freeform 91"/>
                <p:cNvSpPr>
                  <a:spLocks/>
                </p:cNvSpPr>
                <p:nvPr/>
              </p:nvSpPr>
              <p:spPr bwMode="auto">
                <a:xfrm>
                  <a:off x="2345" y="3102"/>
                  <a:ext cx="986" cy="604"/>
                </a:xfrm>
                <a:custGeom>
                  <a:avLst/>
                  <a:gdLst>
                    <a:gd name="T0" fmla="*/ 303 w 986"/>
                    <a:gd name="T1" fmla="*/ 59 h 604"/>
                    <a:gd name="T2" fmla="*/ 344 w 986"/>
                    <a:gd name="T3" fmla="*/ 18 h 604"/>
                    <a:gd name="T4" fmla="*/ 527 w 986"/>
                    <a:gd name="T5" fmla="*/ 21 h 604"/>
                    <a:gd name="T6" fmla="*/ 656 w 986"/>
                    <a:gd name="T7" fmla="*/ 0 h 604"/>
                    <a:gd name="T8" fmla="*/ 823 w 986"/>
                    <a:gd name="T9" fmla="*/ 71 h 604"/>
                    <a:gd name="T10" fmla="*/ 905 w 986"/>
                    <a:gd name="T11" fmla="*/ 52 h 604"/>
                    <a:gd name="T12" fmla="*/ 949 w 986"/>
                    <a:gd name="T13" fmla="*/ 59 h 604"/>
                    <a:gd name="T14" fmla="*/ 958 w 986"/>
                    <a:gd name="T15" fmla="*/ 238 h 604"/>
                    <a:gd name="T16" fmla="*/ 985 w 986"/>
                    <a:gd name="T17" fmla="*/ 266 h 604"/>
                    <a:gd name="T18" fmla="*/ 908 w 986"/>
                    <a:gd name="T19" fmla="*/ 405 h 604"/>
                    <a:gd name="T20" fmla="*/ 826 w 986"/>
                    <a:gd name="T21" fmla="*/ 311 h 604"/>
                    <a:gd name="T22" fmla="*/ 802 w 986"/>
                    <a:gd name="T23" fmla="*/ 359 h 604"/>
                    <a:gd name="T24" fmla="*/ 686 w 986"/>
                    <a:gd name="T25" fmla="*/ 549 h 604"/>
                    <a:gd name="T26" fmla="*/ 297 w 986"/>
                    <a:gd name="T27" fmla="*/ 603 h 604"/>
                    <a:gd name="T28" fmla="*/ 96 w 986"/>
                    <a:gd name="T29" fmla="*/ 565 h 604"/>
                    <a:gd name="T30" fmla="*/ 32 w 986"/>
                    <a:gd name="T31" fmla="*/ 447 h 604"/>
                    <a:gd name="T32" fmla="*/ 32 w 986"/>
                    <a:gd name="T33" fmla="*/ 326 h 604"/>
                    <a:gd name="T34" fmla="*/ 0 w 986"/>
                    <a:gd name="T35" fmla="*/ 223 h 604"/>
                    <a:gd name="T36" fmla="*/ 303 w 986"/>
                    <a:gd name="T37" fmla="*/ 59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86" h="604">
                      <a:moveTo>
                        <a:pt x="303" y="59"/>
                      </a:moveTo>
                      <a:lnTo>
                        <a:pt x="344" y="18"/>
                      </a:lnTo>
                      <a:lnTo>
                        <a:pt x="527" y="21"/>
                      </a:lnTo>
                      <a:lnTo>
                        <a:pt x="656" y="0"/>
                      </a:lnTo>
                      <a:lnTo>
                        <a:pt x="823" y="71"/>
                      </a:lnTo>
                      <a:lnTo>
                        <a:pt x="905" y="52"/>
                      </a:lnTo>
                      <a:lnTo>
                        <a:pt x="949" y="59"/>
                      </a:lnTo>
                      <a:lnTo>
                        <a:pt x="958" y="238"/>
                      </a:lnTo>
                      <a:lnTo>
                        <a:pt x="985" y="266"/>
                      </a:lnTo>
                      <a:lnTo>
                        <a:pt x="908" y="405"/>
                      </a:lnTo>
                      <a:lnTo>
                        <a:pt x="826" y="311"/>
                      </a:lnTo>
                      <a:lnTo>
                        <a:pt x="802" y="359"/>
                      </a:lnTo>
                      <a:lnTo>
                        <a:pt x="686" y="549"/>
                      </a:lnTo>
                      <a:lnTo>
                        <a:pt x="297" y="603"/>
                      </a:lnTo>
                      <a:lnTo>
                        <a:pt x="96" y="565"/>
                      </a:lnTo>
                      <a:lnTo>
                        <a:pt x="32" y="447"/>
                      </a:lnTo>
                      <a:lnTo>
                        <a:pt x="32" y="326"/>
                      </a:lnTo>
                      <a:lnTo>
                        <a:pt x="0" y="223"/>
                      </a:lnTo>
                      <a:lnTo>
                        <a:pt x="303" y="59"/>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sp>
          <p:nvSpPr>
            <p:cNvPr id="16" name="Rectangle 92"/>
            <p:cNvSpPr>
              <a:spLocks noChangeArrowheads="1"/>
            </p:cNvSpPr>
            <p:nvPr/>
          </p:nvSpPr>
          <p:spPr bwMode="auto">
            <a:xfrm>
              <a:off x="2427" y="3282"/>
              <a:ext cx="757" cy="15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r>
                <a:rPr lang="el-GR" dirty="0">
                  <a:solidFill>
                    <a:schemeClr val="tx2"/>
                  </a:solidFill>
                </a:rPr>
                <a:t>Διαδίκτυο</a:t>
              </a:r>
              <a:endParaRPr lang="en-GB" sz="1400" dirty="0">
                <a:solidFill>
                  <a:schemeClr val="tx2"/>
                </a:solidFill>
              </a:endParaRPr>
            </a:p>
          </p:txBody>
        </p:sp>
      </p:grpSp>
      <p:sp>
        <p:nvSpPr>
          <p:cNvPr id="77" name="Rectangle 94"/>
          <p:cNvSpPr>
            <a:spLocks noChangeArrowheads="1"/>
          </p:cNvSpPr>
          <p:nvPr/>
        </p:nvSpPr>
        <p:spPr bwMode="auto">
          <a:xfrm>
            <a:off x="2598669" y="3553624"/>
            <a:ext cx="1778665" cy="359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r>
              <a:rPr lang="el-GR" sz="1200" dirty="0"/>
              <a:t> Δικτυακή </a:t>
            </a:r>
            <a:endParaRPr lang="en-US" sz="1200" dirty="0" smtClean="0"/>
          </a:p>
          <a:p>
            <a:pPr algn="ctr" eaLnBrk="0" hangingPunct="0"/>
            <a:r>
              <a:rPr lang="el-GR" sz="1200" dirty="0" smtClean="0"/>
              <a:t>διασύνδεση</a:t>
            </a:r>
            <a:endParaRPr lang="en-GB" sz="1200" dirty="0"/>
          </a:p>
        </p:txBody>
      </p:sp>
      <p:sp>
        <p:nvSpPr>
          <p:cNvPr id="78" name="Freeform 77"/>
          <p:cNvSpPr/>
          <p:nvPr/>
        </p:nvSpPr>
        <p:spPr>
          <a:xfrm>
            <a:off x="3265831" y="3757858"/>
            <a:ext cx="696530" cy="524291"/>
          </a:xfrm>
          <a:custGeom>
            <a:avLst/>
            <a:gdLst>
              <a:gd name="connsiteX0" fmla="*/ 0 w 1044404"/>
              <a:gd name="connsiteY0" fmla="*/ 673958 h 673958"/>
              <a:gd name="connsiteX1" fmla="*/ 161925 w 1044404"/>
              <a:gd name="connsiteY1" fmla="*/ 321533 h 673958"/>
              <a:gd name="connsiteX2" fmla="*/ 771525 w 1044404"/>
              <a:gd name="connsiteY2" fmla="*/ 264383 h 673958"/>
              <a:gd name="connsiteX3" fmla="*/ 1009650 w 1044404"/>
              <a:gd name="connsiteY3" fmla="*/ 26258 h 673958"/>
              <a:gd name="connsiteX4" fmla="*/ 1038225 w 1044404"/>
              <a:gd name="connsiteY4" fmla="*/ 16733 h 673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4404" h="673958">
                <a:moveTo>
                  <a:pt x="0" y="673958"/>
                </a:moveTo>
                <a:cubicBezTo>
                  <a:pt x="16669" y="531876"/>
                  <a:pt x="33338" y="389795"/>
                  <a:pt x="161925" y="321533"/>
                </a:cubicBezTo>
                <a:cubicBezTo>
                  <a:pt x="290512" y="253271"/>
                  <a:pt x="630238" y="313595"/>
                  <a:pt x="771525" y="264383"/>
                </a:cubicBezTo>
                <a:cubicBezTo>
                  <a:pt x="912812" y="215171"/>
                  <a:pt x="965200" y="67533"/>
                  <a:pt x="1009650" y="26258"/>
                </a:cubicBezTo>
                <a:cubicBezTo>
                  <a:pt x="1054100" y="-15017"/>
                  <a:pt x="1046162" y="858"/>
                  <a:pt x="1038225" y="1673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79" name="Picture 7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48272" y="2075444"/>
            <a:ext cx="1143428" cy="1333757"/>
          </a:xfrm>
          <a:prstGeom prst="rect">
            <a:avLst/>
          </a:prstGeom>
        </p:spPr>
      </p:pic>
      <p:sp>
        <p:nvSpPr>
          <p:cNvPr id="80" name="Rectangle 96"/>
          <p:cNvSpPr>
            <a:spLocks noChangeArrowheads="1"/>
          </p:cNvSpPr>
          <p:nvPr/>
        </p:nvSpPr>
        <p:spPr bwMode="auto">
          <a:xfrm>
            <a:off x="5444899" y="3350122"/>
            <a:ext cx="1778665" cy="503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r>
              <a:rPr lang="el-GR" sz="1200" dirty="0"/>
              <a:t>Εξυπηρετητής μετάδοσης ροών</a:t>
            </a:r>
            <a:r>
              <a:rPr lang="en-US" sz="1200" dirty="0"/>
              <a:t> (Streaming server)</a:t>
            </a:r>
            <a:endParaRPr lang="el-GR" sz="1200" dirty="0"/>
          </a:p>
          <a:p>
            <a:pPr algn="ctr" eaLnBrk="0" hangingPunct="0"/>
            <a:endParaRPr lang="en-GB" sz="1200" dirty="0"/>
          </a:p>
        </p:txBody>
      </p:sp>
      <p:sp>
        <p:nvSpPr>
          <p:cNvPr id="81" name="Freeform 80"/>
          <p:cNvSpPr/>
          <p:nvPr/>
        </p:nvSpPr>
        <p:spPr>
          <a:xfrm>
            <a:off x="5838345" y="2841480"/>
            <a:ext cx="428168" cy="238860"/>
          </a:xfrm>
          <a:custGeom>
            <a:avLst/>
            <a:gdLst>
              <a:gd name="connsiteX0" fmla="*/ 642012 w 642012"/>
              <a:gd name="connsiteY0" fmla="*/ 307046 h 307046"/>
              <a:gd name="connsiteX1" fmla="*/ 461037 w 642012"/>
              <a:gd name="connsiteY1" fmla="*/ 2246 h 307046"/>
              <a:gd name="connsiteX2" fmla="*/ 89562 w 642012"/>
              <a:gd name="connsiteY2" fmla="*/ 164171 h 307046"/>
              <a:gd name="connsiteX3" fmla="*/ 3837 w 642012"/>
              <a:gd name="connsiteY3" fmla="*/ 78446 h 307046"/>
              <a:gd name="connsiteX4" fmla="*/ 22887 w 642012"/>
              <a:gd name="connsiteY4" fmla="*/ 78446 h 307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012" h="307046">
                <a:moveTo>
                  <a:pt x="642012" y="307046"/>
                </a:moveTo>
                <a:cubicBezTo>
                  <a:pt x="597562" y="166552"/>
                  <a:pt x="553112" y="26058"/>
                  <a:pt x="461037" y="2246"/>
                </a:cubicBezTo>
                <a:cubicBezTo>
                  <a:pt x="368962" y="-21566"/>
                  <a:pt x="165762" y="151471"/>
                  <a:pt x="89562" y="164171"/>
                </a:cubicBezTo>
                <a:cubicBezTo>
                  <a:pt x="13362" y="176871"/>
                  <a:pt x="14949" y="92733"/>
                  <a:pt x="3837" y="78446"/>
                </a:cubicBezTo>
                <a:cubicBezTo>
                  <a:pt x="-7276" y="64158"/>
                  <a:pt x="7805" y="71302"/>
                  <a:pt x="22887" y="7844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378350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n-US" dirty="0" smtClean="0"/>
              <a:t>Απαιτούμενη υποδομή</a:t>
            </a:r>
            <a:r>
              <a:rPr lang="en-US" altLang="en-US" dirty="0" smtClean="0"/>
              <a:t> (5/5)</a:t>
            </a:r>
            <a:endParaRPr lang="el-GR" dirty="0"/>
          </a:p>
        </p:txBody>
      </p:sp>
      <p:sp>
        <p:nvSpPr>
          <p:cNvPr id="4" name="Slide Number Placeholder 3"/>
          <p:cNvSpPr>
            <a:spLocks noGrp="1"/>
          </p:cNvSpPr>
          <p:nvPr>
            <p:ph type="sldNum" sz="quarter" idx="10"/>
          </p:nvPr>
        </p:nvSpPr>
        <p:spPr>
          <a:xfrm>
            <a:off x="160539" y="6381897"/>
            <a:ext cx="8928992" cy="365125"/>
          </a:xfrm>
        </p:spPr>
        <p:txBody>
          <a:bodyPr/>
          <a:lstStyle/>
          <a:p>
            <a:fld id="{0DA940F4-2900-4377-A725-F8EBF631B80C}" type="slidenum">
              <a:rPr lang="el-GR" smtClean="0"/>
              <a:pPr/>
              <a:t>22</a:t>
            </a:fld>
            <a:endParaRPr lang="el-GR" dirty="0"/>
          </a:p>
        </p:txBody>
      </p:sp>
      <p:sp>
        <p:nvSpPr>
          <p:cNvPr id="5" name="Content Placeholder 4"/>
          <p:cNvSpPr>
            <a:spLocks noGrp="1"/>
          </p:cNvSpPr>
          <p:nvPr>
            <p:ph idx="1"/>
          </p:nvPr>
        </p:nvSpPr>
        <p:spPr/>
        <p:txBody>
          <a:bodyPr/>
          <a:lstStyle/>
          <a:p>
            <a:endParaRPr lang="el-G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500" y="4086417"/>
            <a:ext cx="874510" cy="1506652"/>
          </a:xfrm>
          <a:prstGeom prst="rect">
            <a:avLst/>
          </a:prstGeom>
        </p:spPr>
      </p:pic>
      <p:sp>
        <p:nvSpPr>
          <p:cNvPr id="7" name="Rectangle 6"/>
          <p:cNvSpPr/>
          <p:nvPr/>
        </p:nvSpPr>
        <p:spPr>
          <a:xfrm>
            <a:off x="4450947" y="4272656"/>
            <a:ext cx="1151597" cy="646331"/>
          </a:xfrm>
          <a:prstGeom prst="rect">
            <a:avLst/>
          </a:prstGeom>
        </p:spPr>
        <p:txBody>
          <a:bodyPr wrap="none">
            <a:spAutoFit/>
          </a:bodyPr>
          <a:lstStyle/>
          <a:p>
            <a:pPr algn="ctr" eaLnBrk="0" hangingPunct="0"/>
            <a:r>
              <a:rPr lang="el-GR" sz="1200" dirty="0" smtClean="0"/>
              <a:t>Λογισμικό </a:t>
            </a:r>
            <a:endParaRPr lang="en-US" sz="1200" dirty="0" smtClean="0"/>
          </a:p>
          <a:p>
            <a:pPr algn="ctr" eaLnBrk="0" hangingPunct="0"/>
            <a:r>
              <a:rPr lang="el-GR" sz="1200" dirty="0" smtClean="0"/>
              <a:t>αναπαραγωγής</a:t>
            </a:r>
            <a:endParaRPr lang="en-US" sz="1200" dirty="0" smtClean="0"/>
          </a:p>
          <a:p>
            <a:pPr algn="ctr" eaLnBrk="0" hangingPunct="0"/>
            <a:r>
              <a:rPr lang="el-GR" sz="1200" dirty="0" smtClean="0"/>
              <a:t> ροών </a:t>
            </a:r>
            <a:r>
              <a:rPr lang="en-US" sz="1200" dirty="0" smtClean="0"/>
              <a:t>(player)</a:t>
            </a:r>
            <a:endParaRPr lang="en-GB" sz="1200" dirty="0"/>
          </a:p>
        </p:txBody>
      </p:sp>
      <p:sp>
        <p:nvSpPr>
          <p:cNvPr id="8" name="Freeform 7"/>
          <p:cNvSpPr/>
          <p:nvPr/>
        </p:nvSpPr>
        <p:spPr>
          <a:xfrm>
            <a:off x="5577701" y="3893582"/>
            <a:ext cx="311266" cy="943242"/>
          </a:xfrm>
          <a:custGeom>
            <a:avLst/>
            <a:gdLst>
              <a:gd name="connsiteX0" fmla="*/ 0 w 466725"/>
              <a:gd name="connsiteY0" fmla="*/ 104 h 1212506"/>
              <a:gd name="connsiteX1" fmla="*/ 295275 w 466725"/>
              <a:gd name="connsiteY1" fmla="*/ 181079 h 1212506"/>
              <a:gd name="connsiteX2" fmla="*/ 219075 w 466725"/>
              <a:gd name="connsiteY2" fmla="*/ 1095479 h 1212506"/>
              <a:gd name="connsiteX3" fmla="*/ 466725 w 466725"/>
              <a:gd name="connsiteY3" fmla="*/ 1200254 h 1212506"/>
              <a:gd name="connsiteX4" fmla="*/ 466725 w 466725"/>
              <a:gd name="connsiteY4" fmla="*/ 1200254 h 1212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725" h="1212506">
                <a:moveTo>
                  <a:pt x="0" y="104"/>
                </a:moveTo>
                <a:cubicBezTo>
                  <a:pt x="129381" y="-690"/>
                  <a:pt x="258763" y="-1483"/>
                  <a:pt x="295275" y="181079"/>
                </a:cubicBezTo>
                <a:cubicBezTo>
                  <a:pt x="331787" y="363641"/>
                  <a:pt x="190500" y="925617"/>
                  <a:pt x="219075" y="1095479"/>
                </a:cubicBezTo>
                <a:cubicBezTo>
                  <a:pt x="247650" y="1265342"/>
                  <a:pt x="466725" y="1200254"/>
                  <a:pt x="466725" y="1200254"/>
                </a:cubicBezTo>
                <a:lnTo>
                  <a:pt x="466725" y="1200254"/>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6704" y="2112086"/>
            <a:ext cx="994966" cy="983655"/>
          </a:xfrm>
          <a:prstGeom prst="rect">
            <a:avLst/>
          </a:prstGeom>
        </p:spPr>
      </p:pic>
      <p:sp>
        <p:nvSpPr>
          <p:cNvPr id="10" name="Rectangle 23"/>
          <p:cNvSpPr>
            <a:spLocks noChangeArrowheads="1"/>
          </p:cNvSpPr>
          <p:nvPr/>
        </p:nvSpPr>
        <p:spPr bwMode="auto">
          <a:xfrm>
            <a:off x="1670830" y="1941953"/>
            <a:ext cx="1778665" cy="215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r>
              <a:rPr lang="el-GR" sz="1200" dirty="0"/>
              <a:t>Κάμερα</a:t>
            </a:r>
            <a:endParaRPr lang="en-GB" sz="1200" dirty="0"/>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2483" y="3172212"/>
            <a:ext cx="634221" cy="1429788"/>
          </a:xfrm>
          <a:prstGeom prst="rect">
            <a:avLst/>
          </a:prstGeom>
        </p:spPr>
      </p:pic>
      <p:sp>
        <p:nvSpPr>
          <p:cNvPr id="12" name="Rectangle 25"/>
          <p:cNvSpPr>
            <a:spLocks noChangeArrowheads="1"/>
          </p:cNvSpPr>
          <p:nvPr/>
        </p:nvSpPr>
        <p:spPr bwMode="auto">
          <a:xfrm>
            <a:off x="739362" y="4639828"/>
            <a:ext cx="1778665" cy="215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r>
              <a:rPr lang="el-GR" sz="1200" dirty="0"/>
              <a:t> Μικρόφωνο</a:t>
            </a:r>
            <a:endParaRPr lang="en-GB" sz="1200" dirty="0"/>
          </a:p>
        </p:txBody>
      </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18027" y="3638138"/>
            <a:ext cx="1217827" cy="963862"/>
          </a:xfrm>
          <a:prstGeom prst="rect">
            <a:avLst/>
          </a:prstGeom>
        </p:spPr>
      </p:pic>
      <p:sp>
        <p:nvSpPr>
          <p:cNvPr id="14" name="Rectangle 26"/>
          <p:cNvSpPr>
            <a:spLocks noChangeArrowheads="1"/>
          </p:cNvSpPr>
          <p:nvPr/>
        </p:nvSpPr>
        <p:spPr bwMode="auto">
          <a:xfrm>
            <a:off x="2000961" y="4622513"/>
            <a:ext cx="1778665" cy="359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r>
              <a:rPr lang="el-GR" sz="1200" dirty="0"/>
              <a:t>Σύστημα και λογισμικό παραγωγής ροής</a:t>
            </a:r>
            <a:endParaRPr lang="en-GB" sz="1200" dirty="0"/>
          </a:p>
        </p:txBody>
      </p:sp>
      <p:cxnSp>
        <p:nvCxnSpPr>
          <p:cNvPr id="15" name="Straight Arrow Connector 14"/>
          <p:cNvCxnSpPr/>
          <p:nvPr/>
        </p:nvCxnSpPr>
        <p:spPr>
          <a:xfrm flipV="1">
            <a:off x="1356704" y="4221191"/>
            <a:ext cx="1456676" cy="711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1862443" y="3087728"/>
            <a:ext cx="862413" cy="10569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7" name="Group 30"/>
          <p:cNvGrpSpPr>
            <a:grpSpLocks/>
          </p:cNvGrpSpPr>
          <p:nvPr/>
        </p:nvGrpSpPr>
        <p:grpSpPr bwMode="auto">
          <a:xfrm>
            <a:off x="3666604" y="2244133"/>
            <a:ext cx="2337674" cy="1813199"/>
            <a:chOff x="2059" y="3043"/>
            <a:chExt cx="1561" cy="759"/>
          </a:xfrm>
        </p:grpSpPr>
        <p:grpSp>
          <p:nvGrpSpPr>
            <p:cNvPr id="18" name="Group 31"/>
            <p:cNvGrpSpPr>
              <a:grpSpLocks/>
            </p:cNvGrpSpPr>
            <p:nvPr/>
          </p:nvGrpSpPr>
          <p:grpSpPr bwMode="auto">
            <a:xfrm>
              <a:off x="2059" y="3043"/>
              <a:ext cx="1561" cy="759"/>
              <a:chOff x="2059" y="3043"/>
              <a:chExt cx="1561" cy="759"/>
            </a:xfrm>
          </p:grpSpPr>
          <p:grpSp>
            <p:nvGrpSpPr>
              <p:cNvPr id="20" name="Group 32"/>
              <p:cNvGrpSpPr>
                <a:grpSpLocks/>
              </p:cNvGrpSpPr>
              <p:nvPr/>
            </p:nvGrpSpPr>
            <p:grpSpPr bwMode="auto">
              <a:xfrm>
                <a:off x="2979" y="3112"/>
                <a:ext cx="641" cy="653"/>
                <a:chOff x="2979" y="3112"/>
                <a:chExt cx="641" cy="653"/>
              </a:xfrm>
            </p:grpSpPr>
            <p:grpSp>
              <p:nvGrpSpPr>
                <p:cNvPr id="50" name="Group 33"/>
                <p:cNvGrpSpPr>
                  <a:grpSpLocks/>
                </p:cNvGrpSpPr>
                <p:nvPr/>
              </p:nvGrpSpPr>
              <p:grpSpPr bwMode="auto">
                <a:xfrm>
                  <a:off x="3229" y="3112"/>
                  <a:ext cx="391" cy="526"/>
                  <a:chOff x="3229" y="3112"/>
                  <a:chExt cx="391" cy="526"/>
                </a:xfrm>
              </p:grpSpPr>
              <p:grpSp>
                <p:nvGrpSpPr>
                  <p:cNvPr id="55" name="Group 34"/>
                  <p:cNvGrpSpPr>
                    <a:grpSpLocks/>
                  </p:cNvGrpSpPr>
                  <p:nvPr/>
                </p:nvGrpSpPr>
                <p:grpSpPr bwMode="auto">
                  <a:xfrm>
                    <a:off x="3331" y="3182"/>
                    <a:ext cx="289" cy="382"/>
                    <a:chOff x="3331" y="3182"/>
                    <a:chExt cx="289" cy="382"/>
                  </a:xfrm>
                </p:grpSpPr>
                <p:grpSp>
                  <p:nvGrpSpPr>
                    <p:cNvPr id="65" name="Group 35"/>
                    <p:cNvGrpSpPr>
                      <a:grpSpLocks/>
                    </p:cNvGrpSpPr>
                    <p:nvPr/>
                  </p:nvGrpSpPr>
                  <p:grpSpPr bwMode="auto">
                    <a:xfrm>
                      <a:off x="3331" y="3182"/>
                      <a:ext cx="289" cy="382"/>
                      <a:chOff x="3331" y="3182"/>
                      <a:chExt cx="289" cy="382"/>
                    </a:xfrm>
                  </p:grpSpPr>
                  <p:grpSp>
                    <p:nvGrpSpPr>
                      <p:cNvPr id="67" name="Group 36"/>
                      <p:cNvGrpSpPr>
                        <a:grpSpLocks/>
                      </p:cNvGrpSpPr>
                      <p:nvPr/>
                    </p:nvGrpSpPr>
                    <p:grpSpPr bwMode="auto">
                      <a:xfrm>
                        <a:off x="3407" y="3206"/>
                        <a:ext cx="213" cy="312"/>
                        <a:chOff x="3407" y="3206"/>
                        <a:chExt cx="213" cy="312"/>
                      </a:xfrm>
                    </p:grpSpPr>
                    <p:grpSp>
                      <p:nvGrpSpPr>
                        <p:cNvPr id="71" name="Group 37"/>
                        <p:cNvGrpSpPr>
                          <a:grpSpLocks/>
                        </p:cNvGrpSpPr>
                        <p:nvPr/>
                      </p:nvGrpSpPr>
                      <p:grpSpPr bwMode="auto">
                        <a:xfrm>
                          <a:off x="3431" y="3206"/>
                          <a:ext cx="189" cy="312"/>
                          <a:chOff x="3431" y="3206"/>
                          <a:chExt cx="189" cy="312"/>
                        </a:xfrm>
                      </p:grpSpPr>
                      <p:sp>
                        <p:nvSpPr>
                          <p:cNvPr id="75" name="Oval 38"/>
                          <p:cNvSpPr>
                            <a:spLocks noChangeArrowheads="1"/>
                          </p:cNvSpPr>
                          <p:nvPr/>
                        </p:nvSpPr>
                        <p:spPr bwMode="auto">
                          <a:xfrm>
                            <a:off x="3537" y="3394"/>
                            <a:ext cx="83" cy="77"/>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76" name="Oval 39"/>
                          <p:cNvSpPr>
                            <a:spLocks noChangeArrowheads="1"/>
                          </p:cNvSpPr>
                          <p:nvPr/>
                        </p:nvSpPr>
                        <p:spPr bwMode="auto">
                          <a:xfrm>
                            <a:off x="3459" y="3417"/>
                            <a:ext cx="108" cy="101"/>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77" name="Oval 40"/>
                          <p:cNvSpPr>
                            <a:spLocks noChangeArrowheads="1"/>
                          </p:cNvSpPr>
                          <p:nvPr/>
                        </p:nvSpPr>
                        <p:spPr bwMode="auto">
                          <a:xfrm>
                            <a:off x="3509" y="3277"/>
                            <a:ext cx="85" cy="77"/>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78" name="Oval 41"/>
                          <p:cNvSpPr>
                            <a:spLocks noChangeArrowheads="1"/>
                          </p:cNvSpPr>
                          <p:nvPr/>
                        </p:nvSpPr>
                        <p:spPr bwMode="auto">
                          <a:xfrm>
                            <a:off x="3431" y="3206"/>
                            <a:ext cx="112" cy="103"/>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79" name="Freeform 42"/>
                          <p:cNvSpPr>
                            <a:spLocks/>
                          </p:cNvSpPr>
                          <p:nvPr/>
                        </p:nvSpPr>
                        <p:spPr bwMode="auto">
                          <a:xfrm>
                            <a:off x="3512" y="3278"/>
                            <a:ext cx="76" cy="175"/>
                          </a:xfrm>
                          <a:custGeom>
                            <a:avLst/>
                            <a:gdLst>
                              <a:gd name="T0" fmla="*/ 75 w 76"/>
                              <a:gd name="T1" fmla="*/ 174 h 175"/>
                              <a:gd name="T2" fmla="*/ 44 w 76"/>
                              <a:gd name="T3" fmla="*/ 174 h 175"/>
                              <a:gd name="T4" fmla="*/ 0 w 76"/>
                              <a:gd name="T5" fmla="*/ 0 h 175"/>
                              <a:gd name="T6" fmla="*/ 46 w 76"/>
                              <a:gd name="T7" fmla="*/ 12 h 175"/>
                              <a:gd name="T8" fmla="*/ 46 w 76"/>
                              <a:gd name="T9" fmla="*/ 100 h 175"/>
                              <a:gd name="T10" fmla="*/ 75 w 76"/>
                              <a:gd name="T11" fmla="*/ 174 h 175"/>
                            </a:gdLst>
                            <a:ahLst/>
                            <a:cxnLst>
                              <a:cxn ang="0">
                                <a:pos x="T0" y="T1"/>
                              </a:cxn>
                              <a:cxn ang="0">
                                <a:pos x="T2" y="T3"/>
                              </a:cxn>
                              <a:cxn ang="0">
                                <a:pos x="T4" y="T5"/>
                              </a:cxn>
                              <a:cxn ang="0">
                                <a:pos x="T6" y="T7"/>
                              </a:cxn>
                              <a:cxn ang="0">
                                <a:pos x="T8" y="T9"/>
                              </a:cxn>
                              <a:cxn ang="0">
                                <a:pos x="T10" y="T11"/>
                              </a:cxn>
                            </a:cxnLst>
                            <a:rect l="0" t="0" r="r" b="b"/>
                            <a:pathLst>
                              <a:path w="76" h="175">
                                <a:moveTo>
                                  <a:pt x="75" y="174"/>
                                </a:moveTo>
                                <a:lnTo>
                                  <a:pt x="44" y="174"/>
                                </a:lnTo>
                                <a:lnTo>
                                  <a:pt x="0" y="0"/>
                                </a:lnTo>
                                <a:lnTo>
                                  <a:pt x="46" y="12"/>
                                </a:lnTo>
                                <a:lnTo>
                                  <a:pt x="46" y="100"/>
                                </a:lnTo>
                                <a:lnTo>
                                  <a:pt x="75" y="174"/>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72" name="Oval 43"/>
                        <p:cNvSpPr>
                          <a:spLocks noChangeArrowheads="1"/>
                        </p:cNvSpPr>
                        <p:nvPr/>
                      </p:nvSpPr>
                      <p:spPr bwMode="auto">
                        <a:xfrm>
                          <a:off x="3407" y="3300"/>
                          <a:ext cx="164" cy="148"/>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73" name="Oval 44"/>
                        <p:cNvSpPr>
                          <a:spLocks noChangeArrowheads="1"/>
                        </p:cNvSpPr>
                        <p:nvPr/>
                      </p:nvSpPr>
                      <p:spPr bwMode="auto">
                        <a:xfrm>
                          <a:off x="3407" y="3394"/>
                          <a:ext cx="112" cy="103"/>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74" name="Freeform 45"/>
                        <p:cNvSpPr>
                          <a:spLocks/>
                        </p:cNvSpPr>
                        <p:nvPr/>
                      </p:nvSpPr>
                      <p:spPr bwMode="auto">
                        <a:xfrm>
                          <a:off x="3442" y="3257"/>
                          <a:ext cx="82" cy="190"/>
                        </a:xfrm>
                        <a:custGeom>
                          <a:avLst/>
                          <a:gdLst>
                            <a:gd name="T0" fmla="*/ 73 w 82"/>
                            <a:gd name="T1" fmla="*/ 31 h 190"/>
                            <a:gd name="T2" fmla="*/ 65 w 82"/>
                            <a:gd name="T3" fmla="*/ 70 h 190"/>
                            <a:gd name="T4" fmla="*/ 81 w 82"/>
                            <a:gd name="T5" fmla="*/ 165 h 190"/>
                            <a:gd name="T6" fmla="*/ 49 w 82"/>
                            <a:gd name="T7" fmla="*/ 189 h 190"/>
                            <a:gd name="T8" fmla="*/ 0 w 82"/>
                            <a:gd name="T9" fmla="*/ 78 h 190"/>
                            <a:gd name="T10" fmla="*/ 39 w 82"/>
                            <a:gd name="T11" fmla="*/ 0 h 190"/>
                            <a:gd name="T12" fmla="*/ 73 w 82"/>
                            <a:gd name="T13" fmla="*/ 31 h 190"/>
                          </a:gdLst>
                          <a:ahLst/>
                          <a:cxnLst>
                            <a:cxn ang="0">
                              <a:pos x="T0" y="T1"/>
                            </a:cxn>
                            <a:cxn ang="0">
                              <a:pos x="T2" y="T3"/>
                            </a:cxn>
                            <a:cxn ang="0">
                              <a:pos x="T4" y="T5"/>
                            </a:cxn>
                            <a:cxn ang="0">
                              <a:pos x="T6" y="T7"/>
                            </a:cxn>
                            <a:cxn ang="0">
                              <a:pos x="T8" y="T9"/>
                            </a:cxn>
                            <a:cxn ang="0">
                              <a:pos x="T10" y="T11"/>
                            </a:cxn>
                            <a:cxn ang="0">
                              <a:pos x="T12" y="T13"/>
                            </a:cxn>
                          </a:cxnLst>
                          <a:rect l="0" t="0" r="r" b="b"/>
                          <a:pathLst>
                            <a:path w="82" h="190">
                              <a:moveTo>
                                <a:pt x="73" y="31"/>
                              </a:moveTo>
                              <a:lnTo>
                                <a:pt x="65" y="70"/>
                              </a:lnTo>
                              <a:lnTo>
                                <a:pt x="81" y="165"/>
                              </a:lnTo>
                              <a:lnTo>
                                <a:pt x="49" y="189"/>
                              </a:lnTo>
                              <a:lnTo>
                                <a:pt x="0" y="78"/>
                              </a:lnTo>
                              <a:lnTo>
                                <a:pt x="39" y="0"/>
                              </a:lnTo>
                              <a:lnTo>
                                <a:pt x="73" y="31"/>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68" name="Oval 46"/>
                      <p:cNvSpPr>
                        <a:spLocks noChangeArrowheads="1"/>
                      </p:cNvSpPr>
                      <p:nvPr/>
                    </p:nvSpPr>
                    <p:spPr bwMode="auto">
                      <a:xfrm>
                        <a:off x="3407" y="3487"/>
                        <a:ext cx="86" cy="77"/>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69" name="Oval 47"/>
                      <p:cNvSpPr>
                        <a:spLocks noChangeArrowheads="1"/>
                      </p:cNvSpPr>
                      <p:nvPr/>
                    </p:nvSpPr>
                    <p:spPr bwMode="auto">
                      <a:xfrm>
                        <a:off x="3331" y="3182"/>
                        <a:ext cx="110" cy="105"/>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70" name="Freeform 48"/>
                      <p:cNvSpPr>
                        <a:spLocks/>
                      </p:cNvSpPr>
                      <p:nvPr/>
                    </p:nvSpPr>
                    <p:spPr bwMode="auto">
                      <a:xfrm>
                        <a:off x="3433" y="3468"/>
                        <a:ext cx="59" cy="32"/>
                      </a:xfrm>
                      <a:custGeom>
                        <a:avLst/>
                        <a:gdLst>
                          <a:gd name="T0" fmla="*/ 58 w 59"/>
                          <a:gd name="T1" fmla="*/ 19 h 32"/>
                          <a:gd name="T2" fmla="*/ 40 w 59"/>
                          <a:gd name="T3" fmla="*/ 31 h 32"/>
                          <a:gd name="T4" fmla="*/ 0 w 59"/>
                          <a:gd name="T5" fmla="*/ 15 h 32"/>
                          <a:gd name="T6" fmla="*/ 40 w 59"/>
                          <a:gd name="T7" fmla="*/ 0 h 32"/>
                          <a:gd name="T8" fmla="*/ 58 w 59"/>
                          <a:gd name="T9" fmla="*/ 19 h 32"/>
                        </a:gdLst>
                        <a:ahLst/>
                        <a:cxnLst>
                          <a:cxn ang="0">
                            <a:pos x="T0" y="T1"/>
                          </a:cxn>
                          <a:cxn ang="0">
                            <a:pos x="T2" y="T3"/>
                          </a:cxn>
                          <a:cxn ang="0">
                            <a:pos x="T4" y="T5"/>
                          </a:cxn>
                          <a:cxn ang="0">
                            <a:pos x="T6" y="T7"/>
                          </a:cxn>
                          <a:cxn ang="0">
                            <a:pos x="T8" y="T9"/>
                          </a:cxn>
                        </a:cxnLst>
                        <a:rect l="0" t="0" r="r" b="b"/>
                        <a:pathLst>
                          <a:path w="59" h="32">
                            <a:moveTo>
                              <a:pt x="58" y="19"/>
                            </a:moveTo>
                            <a:lnTo>
                              <a:pt x="40" y="31"/>
                            </a:lnTo>
                            <a:lnTo>
                              <a:pt x="0" y="15"/>
                            </a:lnTo>
                            <a:lnTo>
                              <a:pt x="40" y="0"/>
                            </a:lnTo>
                            <a:lnTo>
                              <a:pt x="58" y="19"/>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66" name="Freeform 49"/>
                    <p:cNvSpPr>
                      <a:spLocks/>
                    </p:cNvSpPr>
                    <p:nvPr/>
                  </p:nvSpPr>
                  <p:spPr bwMode="auto">
                    <a:xfrm>
                      <a:off x="3425" y="3233"/>
                      <a:ext cx="31" cy="59"/>
                    </a:xfrm>
                    <a:custGeom>
                      <a:avLst/>
                      <a:gdLst>
                        <a:gd name="T0" fmla="*/ 15 w 31"/>
                        <a:gd name="T1" fmla="*/ 0 h 59"/>
                        <a:gd name="T2" fmla="*/ 30 w 31"/>
                        <a:gd name="T3" fmla="*/ 2 h 59"/>
                        <a:gd name="T4" fmla="*/ 23 w 31"/>
                        <a:gd name="T5" fmla="*/ 58 h 59"/>
                        <a:gd name="T6" fmla="*/ 0 w 31"/>
                        <a:gd name="T7" fmla="*/ 47 h 59"/>
                        <a:gd name="T8" fmla="*/ 15 w 31"/>
                        <a:gd name="T9" fmla="*/ 0 h 59"/>
                      </a:gdLst>
                      <a:ahLst/>
                      <a:cxnLst>
                        <a:cxn ang="0">
                          <a:pos x="T0" y="T1"/>
                        </a:cxn>
                        <a:cxn ang="0">
                          <a:pos x="T2" y="T3"/>
                        </a:cxn>
                        <a:cxn ang="0">
                          <a:pos x="T4" y="T5"/>
                        </a:cxn>
                        <a:cxn ang="0">
                          <a:pos x="T6" y="T7"/>
                        </a:cxn>
                        <a:cxn ang="0">
                          <a:pos x="T8" y="T9"/>
                        </a:cxn>
                      </a:cxnLst>
                      <a:rect l="0" t="0" r="r" b="b"/>
                      <a:pathLst>
                        <a:path w="31" h="59">
                          <a:moveTo>
                            <a:pt x="15" y="0"/>
                          </a:moveTo>
                          <a:lnTo>
                            <a:pt x="30" y="2"/>
                          </a:lnTo>
                          <a:lnTo>
                            <a:pt x="23" y="58"/>
                          </a:lnTo>
                          <a:lnTo>
                            <a:pt x="0" y="47"/>
                          </a:lnTo>
                          <a:lnTo>
                            <a:pt x="15" y="0"/>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56" name="Group 50"/>
                  <p:cNvGrpSpPr>
                    <a:grpSpLocks/>
                  </p:cNvGrpSpPr>
                  <p:nvPr/>
                </p:nvGrpSpPr>
                <p:grpSpPr bwMode="auto">
                  <a:xfrm>
                    <a:off x="3229" y="3112"/>
                    <a:ext cx="264" cy="476"/>
                    <a:chOff x="3229" y="3112"/>
                    <a:chExt cx="264" cy="476"/>
                  </a:xfrm>
                </p:grpSpPr>
                <p:sp>
                  <p:nvSpPr>
                    <p:cNvPr id="59" name="Oval 51"/>
                    <p:cNvSpPr>
                      <a:spLocks noChangeArrowheads="1"/>
                    </p:cNvSpPr>
                    <p:nvPr/>
                  </p:nvSpPr>
                  <p:spPr bwMode="auto">
                    <a:xfrm>
                      <a:off x="3253" y="3394"/>
                      <a:ext cx="212" cy="194"/>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60" name="Oval 52"/>
                    <p:cNvSpPr>
                      <a:spLocks noChangeArrowheads="1"/>
                    </p:cNvSpPr>
                    <p:nvPr/>
                  </p:nvSpPr>
                  <p:spPr bwMode="auto">
                    <a:xfrm>
                      <a:off x="3280" y="3253"/>
                      <a:ext cx="213" cy="195"/>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61" name="Oval 53"/>
                    <p:cNvSpPr>
                      <a:spLocks noChangeArrowheads="1"/>
                    </p:cNvSpPr>
                    <p:nvPr/>
                  </p:nvSpPr>
                  <p:spPr bwMode="auto">
                    <a:xfrm>
                      <a:off x="3229" y="3112"/>
                      <a:ext cx="161" cy="152"/>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62" name="Oval 54"/>
                    <p:cNvSpPr>
                      <a:spLocks noChangeArrowheads="1"/>
                    </p:cNvSpPr>
                    <p:nvPr/>
                  </p:nvSpPr>
                  <p:spPr bwMode="auto">
                    <a:xfrm>
                      <a:off x="3331" y="3206"/>
                      <a:ext cx="83" cy="79"/>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63" name="Freeform 55"/>
                    <p:cNvSpPr>
                      <a:spLocks/>
                    </p:cNvSpPr>
                    <p:nvPr/>
                  </p:nvSpPr>
                  <p:spPr bwMode="auto">
                    <a:xfrm>
                      <a:off x="3279" y="3189"/>
                      <a:ext cx="143" cy="173"/>
                    </a:xfrm>
                    <a:custGeom>
                      <a:avLst/>
                      <a:gdLst>
                        <a:gd name="T0" fmla="*/ 101 w 143"/>
                        <a:gd name="T1" fmla="*/ 7 h 173"/>
                        <a:gd name="T2" fmla="*/ 98 w 143"/>
                        <a:gd name="T3" fmla="*/ 26 h 173"/>
                        <a:gd name="T4" fmla="*/ 131 w 143"/>
                        <a:gd name="T5" fmla="*/ 66 h 173"/>
                        <a:gd name="T6" fmla="*/ 142 w 143"/>
                        <a:gd name="T7" fmla="*/ 69 h 173"/>
                        <a:gd name="T8" fmla="*/ 94 w 143"/>
                        <a:gd name="T9" fmla="*/ 172 h 173"/>
                        <a:gd name="T10" fmla="*/ 0 w 143"/>
                        <a:gd name="T11" fmla="*/ 0 h 173"/>
                        <a:gd name="T12" fmla="*/ 101 w 143"/>
                        <a:gd name="T13" fmla="*/ 7 h 173"/>
                      </a:gdLst>
                      <a:ahLst/>
                      <a:cxnLst>
                        <a:cxn ang="0">
                          <a:pos x="T0" y="T1"/>
                        </a:cxn>
                        <a:cxn ang="0">
                          <a:pos x="T2" y="T3"/>
                        </a:cxn>
                        <a:cxn ang="0">
                          <a:pos x="T4" y="T5"/>
                        </a:cxn>
                        <a:cxn ang="0">
                          <a:pos x="T6" y="T7"/>
                        </a:cxn>
                        <a:cxn ang="0">
                          <a:pos x="T8" y="T9"/>
                        </a:cxn>
                        <a:cxn ang="0">
                          <a:pos x="T10" y="T11"/>
                        </a:cxn>
                        <a:cxn ang="0">
                          <a:pos x="T12" y="T13"/>
                        </a:cxn>
                      </a:cxnLst>
                      <a:rect l="0" t="0" r="r" b="b"/>
                      <a:pathLst>
                        <a:path w="143" h="173">
                          <a:moveTo>
                            <a:pt x="101" y="7"/>
                          </a:moveTo>
                          <a:lnTo>
                            <a:pt x="98" y="26"/>
                          </a:lnTo>
                          <a:lnTo>
                            <a:pt x="131" y="66"/>
                          </a:lnTo>
                          <a:lnTo>
                            <a:pt x="142" y="69"/>
                          </a:lnTo>
                          <a:lnTo>
                            <a:pt x="94" y="172"/>
                          </a:lnTo>
                          <a:lnTo>
                            <a:pt x="0" y="0"/>
                          </a:lnTo>
                          <a:lnTo>
                            <a:pt x="101" y="7"/>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64" name="Freeform 56"/>
                    <p:cNvSpPr>
                      <a:spLocks/>
                    </p:cNvSpPr>
                    <p:nvPr/>
                  </p:nvSpPr>
                  <p:spPr bwMode="auto">
                    <a:xfrm>
                      <a:off x="3351" y="3432"/>
                      <a:ext cx="90" cy="44"/>
                    </a:xfrm>
                    <a:custGeom>
                      <a:avLst/>
                      <a:gdLst>
                        <a:gd name="T0" fmla="*/ 78 w 90"/>
                        <a:gd name="T1" fmla="*/ 5 h 44"/>
                        <a:gd name="T2" fmla="*/ 89 w 90"/>
                        <a:gd name="T3" fmla="*/ 20 h 44"/>
                        <a:gd name="T4" fmla="*/ 0 w 90"/>
                        <a:gd name="T5" fmla="*/ 43 h 44"/>
                        <a:gd name="T6" fmla="*/ 2 w 90"/>
                        <a:gd name="T7" fmla="*/ 0 h 44"/>
                        <a:gd name="T8" fmla="*/ 78 w 90"/>
                        <a:gd name="T9" fmla="*/ 5 h 44"/>
                      </a:gdLst>
                      <a:ahLst/>
                      <a:cxnLst>
                        <a:cxn ang="0">
                          <a:pos x="T0" y="T1"/>
                        </a:cxn>
                        <a:cxn ang="0">
                          <a:pos x="T2" y="T3"/>
                        </a:cxn>
                        <a:cxn ang="0">
                          <a:pos x="T4" y="T5"/>
                        </a:cxn>
                        <a:cxn ang="0">
                          <a:pos x="T6" y="T7"/>
                        </a:cxn>
                        <a:cxn ang="0">
                          <a:pos x="T8" y="T9"/>
                        </a:cxn>
                      </a:cxnLst>
                      <a:rect l="0" t="0" r="r" b="b"/>
                      <a:pathLst>
                        <a:path w="90" h="44">
                          <a:moveTo>
                            <a:pt x="78" y="5"/>
                          </a:moveTo>
                          <a:lnTo>
                            <a:pt x="89" y="20"/>
                          </a:lnTo>
                          <a:lnTo>
                            <a:pt x="0" y="43"/>
                          </a:lnTo>
                          <a:lnTo>
                            <a:pt x="2" y="0"/>
                          </a:lnTo>
                          <a:lnTo>
                            <a:pt x="78" y="5"/>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57" name="Oval 57"/>
                  <p:cNvSpPr>
                    <a:spLocks noChangeArrowheads="1"/>
                  </p:cNvSpPr>
                  <p:nvPr/>
                </p:nvSpPr>
                <p:spPr bwMode="auto">
                  <a:xfrm>
                    <a:off x="3229" y="3535"/>
                    <a:ext cx="112" cy="103"/>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58" name="Freeform 58"/>
                  <p:cNvSpPr>
                    <a:spLocks/>
                  </p:cNvSpPr>
                  <p:nvPr/>
                </p:nvSpPr>
                <p:spPr bwMode="auto">
                  <a:xfrm>
                    <a:off x="3310" y="3522"/>
                    <a:ext cx="56" cy="55"/>
                  </a:xfrm>
                  <a:custGeom>
                    <a:avLst/>
                    <a:gdLst>
                      <a:gd name="T0" fmla="*/ 21 w 56"/>
                      <a:gd name="T1" fmla="*/ 54 h 55"/>
                      <a:gd name="T2" fmla="*/ 55 w 56"/>
                      <a:gd name="T3" fmla="*/ 35 h 55"/>
                      <a:gd name="T4" fmla="*/ 17 w 56"/>
                      <a:gd name="T5" fmla="*/ 0 h 55"/>
                      <a:gd name="T6" fmla="*/ 0 w 56"/>
                      <a:gd name="T7" fmla="*/ 20 h 55"/>
                      <a:gd name="T8" fmla="*/ 21 w 56"/>
                      <a:gd name="T9" fmla="*/ 54 h 55"/>
                    </a:gdLst>
                    <a:ahLst/>
                    <a:cxnLst>
                      <a:cxn ang="0">
                        <a:pos x="T0" y="T1"/>
                      </a:cxn>
                      <a:cxn ang="0">
                        <a:pos x="T2" y="T3"/>
                      </a:cxn>
                      <a:cxn ang="0">
                        <a:pos x="T4" y="T5"/>
                      </a:cxn>
                      <a:cxn ang="0">
                        <a:pos x="T6" y="T7"/>
                      </a:cxn>
                      <a:cxn ang="0">
                        <a:pos x="T8" y="T9"/>
                      </a:cxn>
                    </a:cxnLst>
                    <a:rect l="0" t="0" r="r" b="b"/>
                    <a:pathLst>
                      <a:path w="56" h="55">
                        <a:moveTo>
                          <a:pt x="21" y="54"/>
                        </a:moveTo>
                        <a:lnTo>
                          <a:pt x="55" y="35"/>
                        </a:lnTo>
                        <a:lnTo>
                          <a:pt x="17" y="0"/>
                        </a:lnTo>
                        <a:lnTo>
                          <a:pt x="0" y="20"/>
                        </a:lnTo>
                        <a:lnTo>
                          <a:pt x="21" y="54"/>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51" name="Oval 59"/>
                <p:cNvSpPr>
                  <a:spLocks noChangeArrowheads="1"/>
                </p:cNvSpPr>
                <p:nvPr/>
              </p:nvSpPr>
              <p:spPr bwMode="auto">
                <a:xfrm>
                  <a:off x="2979" y="3641"/>
                  <a:ext cx="135" cy="124"/>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52" name="Oval 60"/>
                <p:cNvSpPr>
                  <a:spLocks noChangeArrowheads="1"/>
                </p:cNvSpPr>
                <p:nvPr/>
              </p:nvSpPr>
              <p:spPr bwMode="auto">
                <a:xfrm>
                  <a:off x="3100" y="3641"/>
                  <a:ext cx="111" cy="102"/>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53" name="Oval 61"/>
                <p:cNvSpPr>
                  <a:spLocks noChangeArrowheads="1"/>
                </p:cNvSpPr>
                <p:nvPr/>
              </p:nvSpPr>
              <p:spPr bwMode="auto">
                <a:xfrm>
                  <a:off x="3170" y="3601"/>
                  <a:ext cx="112" cy="101"/>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54" name="Freeform 62"/>
                <p:cNvSpPr>
                  <a:spLocks/>
                </p:cNvSpPr>
                <p:nvPr/>
              </p:nvSpPr>
              <p:spPr bwMode="auto">
                <a:xfrm>
                  <a:off x="3066" y="3584"/>
                  <a:ext cx="241" cy="144"/>
                </a:xfrm>
                <a:custGeom>
                  <a:avLst/>
                  <a:gdLst>
                    <a:gd name="T0" fmla="*/ 222 w 241"/>
                    <a:gd name="T1" fmla="*/ 41 h 144"/>
                    <a:gd name="T2" fmla="*/ 199 w 241"/>
                    <a:gd name="T3" fmla="*/ 51 h 144"/>
                    <a:gd name="T4" fmla="*/ 136 w 241"/>
                    <a:gd name="T5" fmla="*/ 110 h 144"/>
                    <a:gd name="T6" fmla="*/ 120 w 241"/>
                    <a:gd name="T7" fmla="*/ 132 h 144"/>
                    <a:gd name="T8" fmla="*/ 52 w 241"/>
                    <a:gd name="T9" fmla="*/ 132 h 144"/>
                    <a:gd name="T10" fmla="*/ 37 w 241"/>
                    <a:gd name="T11" fmla="*/ 143 h 144"/>
                    <a:gd name="T12" fmla="*/ 0 w 241"/>
                    <a:gd name="T13" fmla="*/ 102 h 144"/>
                    <a:gd name="T14" fmla="*/ 160 w 241"/>
                    <a:gd name="T15" fmla="*/ 0 h 144"/>
                    <a:gd name="T16" fmla="*/ 240 w 241"/>
                    <a:gd name="T17" fmla="*/ 21 h 144"/>
                    <a:gd name="T18" fmla="*/ 222 w 241"/>
                    <a:gd name="T19" fmla="*/ 4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1" h="144">
                      <a:moveTo>
                        <a:pt x="222" y="41"/>
                      </a:moveTo>
                      <a:lnTo>
                        <a:pt x="199" y="51"/>
                      </a:lnTo>
                      <a:lnTo>
                        <a:pt x="136" y="110"/>
                      </a:lnTo>
                      <a:lnTo>
                        <a:pt x="120" y="132"/>
                      </a:lnTo>
                      <a:lnTo>
                        <a:pt x="52" y="132"/>
                      </a:lnTo>
                      <a:lnTo>
                        <a:pt x="37" y="143"/>
                      </a:lnTo>
                      <a:lnTo>
                        <a:pt x="0" y="102"/>
                      </a:lnTo>
                      <a:lnTo>
                        <a:pt x="160" y="0"/>
                      </a:lnTo>
                      <a:lnTo>
                        <a:pt x="240" y="21"/>
                      </a:lnTo>
                      <a:lnTo>
                        <a:pt x="222" y="41"/>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1" name="Group 63"/>
              <p:cNvGrpSpPr>
                <a:grpSpLocks/>
              </p:cNvGrpSpPr>
              <p:nvPr/>
            </p:nvGrpSpPr>
            <p:grpSpPr bwMode="auto">
              <a:xfrm>
                <a:off x="2059" y="3117"/>
                <a:ext cx="383" cy="450"/>
                <a:chOff x="2059" y="3117"/>
                <a:chExt cx="383" cy="450"/>
              </a:xfrm>
            </p:grpSpPr>
            <p:grpSp>
              <p:nvGrpSpPr>
                <p:cNvPr id="35" name="Group 64"/>
                <p:cNvGrpSpPr>
                  <a:grpSpLocks/>
                </p:cNvGrpSpPr>
                <p:nvPr/>
              </p:nvGrpSpPr>
              <p:grpSpPr bwMode="auto">
                <a:xfrm>
                  <a:off x="2059" y="3182"/>
                  <a:ext cx="204" cy="268"/>
                  <a:chOff x="2059" y="3182"/>
                  <a:chExt cx="204" cy="268"/>
                </a:xfrm>
              </p:grpSpPr>
              <p:sp>
                <p:nvSpPr>
                  <p:cNvPr id="46" name="Oval 65"/>
                  <p:cNvSpPr>
                    <a:spLocks noChangeArrowheads="1"/>
                  </p:cNvSpPr>
                  <p:nvPr/>
                </p:nvSpPr>
                <p:spPr bwMode="auto">
                  <a:xfrm>
                    <a:off x="2059" y="3277"/>
                    <a:ext cx="85" cy="77"/>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47" name="Oval 66"/>
                  <p:cNvSpPr>
                    <a:spLocks noChangeArrowheads="1"/>
                  </p:cNvSpPr>
                  <p:nvPr/>
                </p:nvSpPr>
                <p:spPr bwMode="auto">
                  <a:xfrm>
                    <a:off x="2077" y="3346"/>
                    <a:ext cx="111" cy="104"/>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48" name="Oval 67"/>
                  <p:cNvSpPr>
                    <a:spLocks noChangeArrowheads="1"/>
                  </p:cNvSpPr>
                  <p:nvPr/>
                </p:nvSpPr>
                <p:spPr bwMode="auto">
                  <a:xfrm>
                    <a:off x="2101" y="3182"/>
                    <a:ext cx="162" cy="148"/>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49" name="Freeform 68"/>
                  <p:cNvSpPr>
                    <a:spLocks/>
                  </p:cNvSpPr>
                  <p:nvPr/>
                </p:nvSpPr>
                <p:spPr bwMode="auto">
                  <a:xfrm>
                    <a:off x="2089" y="3289"/>
                    <a:ext cx="57" cy="78"/>
                  </a:xfrm>
                  <a:custGeom>
                    <a:avLst/>
                    <a:gdLst>
                      <a:gd name="T0" fmla="*/ 31 w 57"/>
                      <a:gd name="T1" fmla="*/ 0 h 78"/>
                      <a:gd name="T2" fmla="*/ 0 w 57"/>
                      <a:gd name="T3" fmla="*/ 13 h 78"/>
                      <a:gd name="T4" fmla="*/ 2 w 57"/>
                      <a:gd name="T5" fmla="*/ 60 h 78"/>
                      <a:gd name="T6" fmla="*/ 12 w 57"/>
                      <a:gd name="T7" fmla="*/ 77 h 78"/>
                      <a:gd name="T8" fmla="*/ 56 w 57"/>
                      <a:gd name="T9" fmla="*/ 60 h 78"/>
                      <a:gd name="T10" fmla="*/ 31 w 57"/>
                      <a:gd name="T11" fmla="*/ 0 h 78"/>
                    </a:gdLst>
                    <a:ahLst/>
                    <a:cxnLst>
                      <a:cxn ang="0">
                        <a:pos x="T0" y="T1"/>
                      </a:cxn>
                      <a:cxn ang="0">
                        <a:pos x="T2" y="T3"/>
                      </a:cxn>
                      <a:cxn ang="0">
                        <a:pos x="T4" y="T5"/>
                      </a:cxn>
                      <a:cxn ang="0">
                        <a:pos x="T6" y="T7"/>
                      </a:cxn>
                      <a:cxn ang="0">
                        <a:pos x="T8" y="T9"/>
                      </a:cxn>
                      <a:cxn ang="0">
                        <a:pos x="T10" y="T11"/>
                      </a:cxn>
                    </a:cxnLst>
                    <a:rect l="0" t="0" r="r" b="b"/>
                    <a:pathLst>
                      <a:path w="57" h="78">
                        <a:moveTo>
                          <a:pt x="31" y="0"/>
                        </a:moveTo>
                        <a:lnTo>
                          <a:pt x="0" y="13"/>
                        </a:lnTo>
                        <a:lnTo>
                          <a:pt x="2" y="60"/>
                        </a:lnTo>
                        <a:lnTo>
                          <a:pt x="12" y="77"/>
                        </a:lnTo>
                        <a:lnTo>
                          <a:pt x="56" y="60"/>
                        </a:lnTo>
                        <a:lnTo>
                          <a:pt x="31" y="0"/>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36" name="Group 69"/>
                <p:cNvGrpSpPr>
                  <a:grpSpLocks/>
                </p:cNvGrpSpPr>
                <p:nvPr/>
              </p:nvGrpSpPr>
              <p:grpSpPr bwMode="auto">
                <a:xfrm>
                  <a:off x="2128" y="3117"/>
                  <a:ext cx="314" cy="450"/>
                  <a:chOff x="2128" y="3117"/>
                  <a:chExt cx="314" cy="450"/>
                </a:xfrm>
              </p:grpSpPr>
              <p:sp>
                <p:nvSpPr>
                  <p:cNvPr id="38" name="Oval 70"/>
                  <p:cNvSpPr>
                    <a:spLocks noChangeArrowheads="1"/>
                  </p:cNvSpPr>
                  <p:nvPr/>
                </p:nvSpPr>
                <p:spPr bwMode="auto">
                  <a:xfrm>
                    <a:off x="2228" y="3136"/>
                    <a:ext cx="214" cy="194"/>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9" name="Oval 71"/>
                  <p:cNvSpPr>
                    <a:spLocks noChangeArrowheads="1"/>
                  </p:cNvSpPr>
                  <p:nvPr/>
                </p:nvSpPr>
                <p:spPr bwMode="auto">
                  <a:xfrm>
                    <a:off x="2128" y="3277"/>
                    <a:ext cx="111" cy="103"/>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40" name="Oval 72"/>
                  <p:cNvSpPr>
                    <a:spLocks noChangeArrowheads="1"/>
                  </p:cNvSpPr>
                  <p:nvPr/>
                </p:nvSpPr>
                <p:spPr bwMode="auto">
                  <a:xfrm>
                    <a:off x="2152" y="3346"/>
                    <a:ext cx="163" cy="151"/>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41" name="Oval 73"/>
                  <p:cNvSpPr>
                    <a:spLocks noChangeArrowheads="1"/>
                  </p:cNvSpPr>
                  <p:nvPr/>
                </p:nvSpPr>
                <p:spPr bwMode="auto">
                  <a:xfrm>
                    <a:off x="2202" y="3417"/>
                    <a:ext cx="166" cy="150"/>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42" name="Oval 74"/>
                  <p:cNvSpPr>
                    <a:spLocks noChangeArrowheads="1"/>
                  </p:cNvSpPr>
                  <p:nvPr/>
                </p:nvSpPr>
                <p:spPr bwMode="auto">
                  <a:xfrm>
                    <a:off x="2217" y="3232"/>
                    <a:ext cx="146" cy="130"/>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43" name="Oval 75"/>
                  <p:cNvSpPr>
                    <a:spLocks noChangeArrowheads="1"/>
                  </p:cNvSpPr>
                  <p:nvPr/>
                </p:nvSpPr>
                <p:spPr bwMode="auto">
                  <a:xfrm>
                    <a:off x="2347" y="3117"/>
                    <a:ext cx="83" cy="78"/>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44" name="Freeform 76"/>
                  <p:cNvSpPr>
                    <a:spLocks/>
                  </p:cNvSpPr>
                  <p:nvPr/>
                </p:nvSpPr>
                <p:spPr bwMode="auto">
                  <a:xfrm>
                    <a:off x="2264" y="3207"/>
                    <a:ext cx="104" cy="64"/>
                  </a:xfrm>
                  <a:custGeom>
                    <a:avLst/>
                    <a:gdLst>
                      <a:gd name="T0" fmla="*/ 0 w 104"/>
                      <a:gd name="T1" fmla="*/ 15 h 64"/>
                      <a:gd name="T2" fmla="*/ 13 w 104"/>
                      <a:gd name="T3" fmla="*/ 47 h 64"/>
                      <a:gd name="T4" fmla="*/ 103 w 104"/>
                      <a:gd name="T5" fmla="*/ 63 h 64"/>
                      <a:gd name="T6" fmla="*/ 103 w 104"/>
                      <a:gd name="T7" fmla="*/ 22 h 64"/>
                      <a:gd name="T8" fmla="*/ 5 w 104"/>
                      <a:gd name="T9" fmla="*/ 0 h 64"/>
                      <a:gd name="T10" fmla="*/ 0 w 104"/>
                      <a:gd name="T11" fmla="*/ 15 h 64"/>
                    </a:gdLst>
                    <a:ahLst/>
                    <a:cxnLst>
                      <a:cxn ang="0">
                        <a:pos x="T0" y="T1"/>
                      </a:cxn>
                      <a:cxn ang="0">
                        <a:pos x="T2" y="T3"/>
                      </a:cxn>
                      <a:cxn ang="0">
                        <a:pos x="T4" y="T5"/>
                      </a:cxn>
                      <a:cxn ang="0">
                        <a:pos x="T6" y="T7"/>
                      </a:cxn>
                      <a:cxn ang="0">
                        <a:pos x="T8" y="T9"/>
                      </a:cxn>
                      <a:cxn ang="0">
                        <a:pos x="T10" y="T11"/>
                      </a:cxn>
                    </a:cxnLst>
                    <a:rect l="0" t="0" r="r" b="b"/>
                    <a:pathLst>
                      <a:path w="104" h="64">
                        <a:moveTo>
                          <a:pt x="0" y="15"/>
                        </a:moveTo>
                        <a:lnTo>
                          <a:pt x="13" y="47"/>
                        </a:lnTo>
                        <a:lnTo>
                          <a:pt x="103" y="63"/>
                        </a:lnTo>
                        <a:lnTo>
                          <a:pt x="103" y="22"/>
                        </a:lnTo>
                        <a:lnTo>
                          <a:pt x="5" y="0"/>
                        </a:lnTo>
                        <a:lnTo>
                          <a:pt x="0" y="15"/>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5" name="Freeform 77"/>
                  <p:cNvSpPr>
                    <a:spLocks/>
                  </p:cNvSpPr>
                  <p:nvPr/>
                </p:nvSpPr>
                <p:spPr bwMode="auto">
                  <a:xfrm>
                    <a:off x="2161" y="3327"/>
                    <a:ext cx="116" cy="133"/>
                  </a:xfrm>
                  <a:custGeom>
                    <a:avLst/>
                    <a:gdLst>
                      <a:gd name="T0" fmla="*/ 71 w 116"/>
                      <a:gd name="T1" fmla="*/ 0 h 133"/>
                      <a:gd name="T2" fmla="*/ 0 w 116"/>
                      <a:gd name="T3" fmla="*/ 33 h 133"/>
                      <a:gd name="T4" fmla="*/ 28 w 116"/>
                      <a:gd name="T5" fmla="*/ 60 h 133"/>
                      <a:gd name="T6" fmla="*/ 33 w 116"/>
                      <a:gd name="T7" fmla="*/ 124 h 133"/>
                      <a:gd name="T8" fmla="*/ 49 w 116"/>
                      <a:gd name="T9" fmla="*/ 132 h 133"/>
                      <a:gd name="T10" fmla="*/ 112 w 116"/>
                      <a:gd name="T11" fmla="*/ 91 h 133"/>
                      <a:gd name="T12" fmla="*/ 115 w 116"/>
                      <a:gd name="T13" fmla="*/ 14 h 133"/>
                      <a:gd name="T14" fmla="*/ 71 w 116"/>
                      <a:gd name="T15" fmla="*/ 0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133">
                        <a:moveTo>
                          <a:pt x="71" y="0"/>
                        </a:moveTo>
                        <a:lnTo>
                          <a:pt x="0" y="33"/>
                        </a:lnTo>
                        <a:lnTo>
                          <a:pt x="28" y="60"/>
                        </a:lnTo>
                        <a:lnTo>
                          <a:pt x="33" y="124"/>
                        </a:lnTo>
                        <a:lnTo>
                          <a:pt x="49" y="132"/>
                        </a:lnTo>
                        <a:lnTo>
                          <a:pt x="112" y="91"/>
                        </a:lnTo>
                        <a:lnTo>
                          <a:pt x="115" y="14"/>
                        </a:lnTo>
                        <a:lnTo>
                          <a:pt x="71" y="0"/>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37" name="Freeform 78"/>
                <p:cNvSpPr>
                  <a:spLocks/>
                </p:cNvSpPr>
                <p:nvPr/>
              </p:nvSpPr>
              <p:spPr bwMode="auto">
                <a:xfrm>
                  <a:off x="2339" y="3166"/>
                  <a:ext cx="58" cy="63"/>
                </a:xfrm>
                <a:custGeom>
                  <a:avLst/>
                  <a:gdLst>
                    <a:gd name="T0" fmla="*/ 0 w 58"/>
                    <a:gd name="T1" fmla="*/ 32 h 63"/>
                    <a:gd name="T2" fmla="*/ 25 w 58"/>
                    <a:gd name="T3" fmla="*/ 0 h 63"/>
                    <a:gd name="T4" fmla="*/ 57 w 58"/>
                    <a:gd name="T5" fmla="*/ 32 h 63"/>
                    <a:gd name="T6" fmla="*/ 29 w 58"/>
                    <a:gd name="T7" fmla="*/ 62 h 63"/>
                    <a:gd name="T8" fmla="*/ 0 w 58"/>
                    <a:gd name="T9" fmla="*/ 32 h 63"/>
                  </a:gdLst>
                  <a:ahLst/>
                  <a:cxnLst>
                    <a:cxn ang="0">
                      <a:pos x="T0" y="T1"/>
                    </a:cxn>
                    <a:cxn ang="0">
                      <a:pos x="T2" y="T3"/>
                    </a:cxn>
                    <a:cxn ang="0">
                      <a:pos x="T4" y="T5"/>
                    </a:cxn>
                    <a:cxn ang="0">
                      <a:pos x="T6" y="T7"/>
                    </a:cxn>
                    <a:cxn ang="0">
                      <a:pos x="T8" y="T9"/>
                    </a:cxn>
                  </a:cxnLst>
                  <a:rect l="0" t="0" r="r" b="b"/>
                  <a:pathLst>
                    <a:path w="58" h="63">
                      <a:moveTo>
                        <a:pt x="0" y="32"/>
                      </a:moveTo>
                      <a:lnTo>
                        <a:pt x="25" y="0"/>
                      </a:lnTo>
                      <a:lnTo>
                        <a:pt x="57" y="32"/>
                      </a:lnTo>
                      <a:lnTo>
                        <a:pt x="29" y="62"/>
                      </a:lnTo>
                      <a:lnTo>
                        <a:pt x="0" y="32"/>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2" name="Group 79"/>
              <p:cNvGrpSpPr>
                <a:grpSpLocks/>
              </p:cNvGrpSpPr>
              <p:nvPr/>
            </p:nvGrpSpPr>
            <p:grpSpPr bwMode="auto">
              <a:xfrm>
                <a:off x="2256" y="3043"/>
                <a:ext cx="1134" cy="759"/>
                <a:chOff x="2256" y="3043"/>
                <a:chExt cx="1134" cy="759"/>
              </a:xfrm>
            </p:grpSpPr>
            <p:sp>
              <p:nvSpPr>
                <p:cNvPr id="23" name="Oval 80"/>
                <p:cNvSpPr>
                  <a:spLocks noChangeArrowheads="1"/>
                </p:cNvSpPr>
                <p:nvPr/>
              </p:nvSpPr>
              <p:spPr bwMode="auto">
                <a:xfrm>
                  <a:off x="2613" y="3064"/>
                  <a:ext cx="265" cy="245"/>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 name="Oval 81"/>
                <p:cNvSpPr>
                  <a:spLocks noChangeArrowheads="1"/>
                </p:cNvSpPr>
                <p:nvPr/>
              </p:nvSpPr>
              <p:spPr bwMode="auto">
                <a:xfrm>
                  <a:off x="2844" y="3043"/>
                  <a:ext cx="212" cy="194"/>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5" name="Oval 82"/>
                <p:cNvSpPr>
                  <a:spLocks noChangeArrowheads="1"/>
                </p:cNvSpPr>
                <p:nvPr/>
              </p:nvSpPr>
              <p:spPr bwMode="auto">
                <a:xfrm>
                  <a:off x="3050" y="3253"/>
                  <a:ext cx="340" cy="314"/>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6" name="Oval 83"/>
                <p:cNvSpPr>
                  <a:spLocks noChangeArrowheads="1"/>
                </p:cNvSpPr>
                <p:nvPr/>
              </p:nvSpPr>
              <p:spPr bwMode="auto">
                <a:xfrm>
                  <a:off x="2382" y="3394"/>
                  <a:ext cx="394" cy="361"/>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7" name="Oval 84"/>
                <p:cNvSpPr>
                  <a:spLocks noChangeArrowheads="1"/>
                </p:cNvSpPr>
                <p:nvPr/>
              </p:nvSpPr>
              <p:spPr bwMode="auto">
                <a:xfrm>
                  <a:off x="2946" y="3441"/>
                  <a:ext cx="289" cy="265"/>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8" name="Oval 85"/>
                <p:cNvSpPr>
                  <a:spLocks noChangeArrowheads="1"/>
                </p:cNvSpPr>
                <p:nvPr/>
              </p:nvSpPr>
              <p:spPr bwMode="auto">
                <a:xfrm>
                  <a:off x="2280" y="3463"/>
                  <a:ext cx="214" cy="196"/>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9" name="Oval 86"/>
                <p:cNvSpPr>
                  <a:spLocks noChangeArrowheads="1"/>
                </p:cNvSpPr>
                <p:nvPr/>
              </p:nvSpPr>
              <p:spPr bwMode="auto">
                <a:xfrm>
                  <a:off x="2256" y="3300"/>
                  <a:ext cx="214" cy="195"/>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0" name="Oval 87"/>
                <p:cNvSpPr>
                  <a:spLocks noChangeArrowheads="1"/>
                </p:cNvSpPr>
                <p:nvPr/>
              </p:nvSpPr>
              <p:spPr bwMode="auto">
                <a:xfrm>
                  <a:off x="2358" y="3112"/>
                  <a:ext cx="341" cy="316"/>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1" name="Oval 88"/>
                <p:cNvSpPr>
                  <a:spLocks noChangeArrowheads="1"/>
                </p:cNvSpPr>
                <p:nvPr/>
              </p:nvSpPr>
              <p:spPr bwMode="auto">
                <a:xfrm>
                  <a:off x="2665" y="3487"/>
                  <a:ext cx="340" cy="315"/>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2" name="Oval 89"/>
                <p:cNvSpPr>
                  <a:spLocks noChangeArrowheads="1"/>
                </p:cNvSpPr>
                <p:nvPr/>
              </p:nvSpPr>
              <p:spPr bwMode="auto">
                <a:xfrm>
                  <a:off x="3100" y="3136"/>
                  <a:ext cx="265" cy="244"/>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3" name="Oval 90"/>
                <p:cNvSpPr>
                  <a:spLocks noChangeArrowheads="1"/>
                </p:cNvSpPr>
                <p:nvPr/>
              </p:nvSpPr>
              <p:spPr bwMode="auto">
                <a:xfrm>
                  <a:off x="3022" y="3043"/>
                  <a:ext cx="241" cy="218"/>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4" name="Freeform 91"/>
                <p:cNvSpPr>
                  <a:spLocks/>
                </p:cNvSpPr>
                <p:nvPr/>
              </p:nvSpPr>
              <p:spPr bwMode="auto">
                <a:xfrm>
                  <a:off x="2345" y="3102"/>
                  <a:ext cx="986" cy="604"/>
                </a:xfrm>
                <a:custGeom>
                  <a:avLst/>
                  <a:gdLst>
                    <a:gd name="T0" fmla="*/ 303 w 986"/>
                    <a:gd name="T1" fmla="*/ 59 h 604"/>
                    <a:gd name="T2" fmla="*/ 344 w 986"/>
                    <a:gd name="T3" fmla="*/ 18 h 604"/>
                    <a:gd name="T4" fmla="*/ 527 w 986"/>
                    <a:gd name="T5" fmla="*/ 21 h 604"/>
                    <a:gd name="T6" fmla="*/ 656 w 986"/>
                    <a:gd name="T7" fmla="*/ 0 h 604"/>
                    <a:gd name="T8" fmla="*/ 823 w 986"/>
                    <a:gd name="T9" fmla="*/ 71 h 604"/>
                    <a:gd name="T10" fmla="*/ 905 w 986"/>
                    <a:gd name="T11" fmla="*/ 52 h 604"/>
                    <a:gd name="T12" fmla="*/ 949 w 986"/>
                    <a:gd name="T13" fmla="*/ 59 h 604"/>
                    <a:gd name="T14" fmla="*/ 958 w 986"/>
                    <a:gd name="T15" fmla="*/ 238 h 604"/>
                    <a:gd name="T16" fmla="*/ 985 w 986"/>
                    <a:gd name="T17" fmla="*/ 266 h 604"/>
                    <a:gd name="T18" fmla="*/ 908 w 986"/>
                    <a:gd name="T19" fmla="*/ 405 h 604"/>
                    <a:gd name="T20" fmla="*/ 826 w 986"/>
                    <a:gd name="T21" fmla="*/ 311 h 604"/>
                    <a:gd name="T22" fmla="*/ 802 w 986"/>
                    <a:gd name="T23" fmla="*/ 359 h 604"/>
                    <a:gd name="T24" fmla="*/ 686 w 986"/>
                    <a:gd name="T25" fmla="*/ 549 h 604"/>
                    <a:gd name="T26" fmla="*/ 297 w 986"/>
                    <a:gd name="T27" fmla="*/ 603 h 604"/>
                    <a:gd name="T28" fmla="*/ 96 w 986"/>
                    <a:gd name="T29" fmla="*/ 565 h 604"/>
                    <a:gd name="T30" fmla="*/ 32 w 986"/>
                    <a:gd name="T31" fmla="*/ 447 h 604"/>
                    <a:gd name="T32" fmla="*/ 32 w 986"/>
                    <a:gd name="T33" fmla="*/ 326 h 604"/>
                    <a:gd name="T34" fmla="*/ 0 w 986"/>
                    <a:gd name="T35" fmla="*/ 223 h 604"/>
                    <a:gd name="T36" fmla="*/ 303 w 986"/>
                    <a:gd name="T37" fmla="*/ 59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86" h="604">
                      <a:moveTo>
                        <a:pt x="303" y="59"/>
                      </a:moveTo>
                      <a:lnTo>
                        <a:pt x="344" y="18"/>
                      </a:lnTo>
                      <a:lnTo>
                        <a:pt x="527" y="21"/>
                      </a:lnTo>
                      <a:lnTo>
                        <a:pt x="656" y="0"/>
                      </a:lnTo>
                      <a:lnTo>
                        <a:pt x="823" y="71"/>
                      </a:lnTo>
                      <a:lnTo>
                        <a:pt x="905" y="52"/>
                      </a:lnTo>
                      <a:lnTo>
                        <a:pt x="949" y="59"/>
                      </a:lnTo>
                      <a:lnTo>
                        <a:pt x="958" y="238"/>
                      </a:lnTo>
                      <a:lnTo>
                        <a:pt x="985" y="266"/>
                      </a:lnTo>
                      <a:lnTo>
                        <a:pt x="908" y="405"/>
                      </a:lnTo>
                      <a:lnTo>
                        <a:pt x="826" y="311"/>
                      </a:lnTo>
                      <a:lnTo>
                        <a:pt x="802" y="359"/>
                      </a:lnTo>
                      <a:lnTo>
                        <a:pt x="686" y="549"/>
                      </a:lnTo>
                      <a:lnTo>
                        <a:pt x="297" y="603"/>
                      </a:lnTo>
                      <a:lnTo>
                        <a:pt x="96" y="565"/>
                      </a:lnTo>
                      <a:lnTo>
                        <a:pt x="32" y="447"/>
                      </a:lnTo>
                      <a:lnTo>
                        <a:pt x="32" y="326"/>
                      </a:lnTo>
                      <a:lnTo>
                        <a:pt x="0" y="223"/>
                      </a:lnTo>
                      <a:lnTo>
                        <a:pt x="303" y="59"/>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sp>
          <p:nvSpPr>
            <p:cNvPr id="19" name="Rectangle 92"/>
            <p:cNvSpPr>
              <a:spLocks noChangeArrowheads="1"/>
            </p:cNvSpPr>
            <p:nvPr/>
          </p:nvSpPr>
          <p:spPr bwMode="auto">
            <a:xfrm>
              <a:off x="2427" y="3282"/>
              <a:ext cx="757" cy="15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r>
                <a:rPr lang="el-GR" dirty="0">
                  <a:solidFill>
                    <a:schemeClr val="tx2"/>
                  </a:solidFill>
                </a:rPr>
                <a:t>Διαδίκτυο</a:t>
              </a:r>
              <a:endParaRPr lang="en-GB" sz="1400" dirty="0">
                <a:solidFill>
                  <a:schemeClr val="tx2"/>
                </a:solidFill>
              </a:endParaRPr>
            </a:p>
          </p:txBody>
        </p:sp>
      </p:grpSp>
      <p:sp>
        <p:nvSpPr>
          <p:cNvPr id="80" name="Rectangle 94"/>
          <p:cNvSpPr>
            <a:spLocks noChangeArrowheads="1"/>
          </p:cNvSpPr>
          <p:nvPr/>
        </p:nvSpPr>
        <p:spPr bwMode="auto">
          <a:xfrm>
            <a:off x="2767749" y="3532854"/>
            <a:ext cx="1778665" cy="359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r>
              <a:rPr lang="el-GR" sz="1200" dirty="0"/>
              <a:t> Δικτυακή </a:t>
            </a:r>
            <a:endParaRPr lang="en-US" sz="1200" dirty="0" smtClean="0"/>
          </a:p>
          <a:p>
            <a:pPr algn="ctr" eaLnBrk="0" hangingPunct="0"/>
            <a:r>
              <a:rPr lang="el-GR" sz="1200" dirty="0" smtClean="0"/>
              <a:t>διασύνδεση</a:t>
            </a:r>
            <a:endParaRPr lang="en-GB" sz="1200" dirty="0"/>
          </a:p>
        </p:txBody>
      </p:sp>
      <p:sp>
        <p:nvSpPr>
          <p:cNvPr id="81" name="Freeform 80"/>
          <p:cNvSpPr/>
          <p:nvPr/>
        </p:nvSpPr>
        <p:spPr>
          <a:xfrm>
            <a:off x="3434911" y="3737088"/>
            <a:ext cx="696530" cy="524291"/>
          </a:xfrm>
          <a:custGeom>
            <a:avLst/>
            <a:gdLst>
              <a:gd name="connsiteX0" fmla="*/ 0 w 1044404"/>
              <a:gd name="connsiteY0" fmla="*/ 673958 h 673958"/>
              <a:gd name="connsiteX1" fmla="*/ 161925 w 1044404"/>
              <a:gd name="connsiteY1" fmla="*/ 321533 h 673958"/>
              <a:gd name="connsiteX2" fmla="*/ 771525 w 1044404"/>
              <a:gd name="connsiteY2" fmla="*/ 264383 h 673958"/>
              <a:gd name="connsiteX3" fmla="*/ 1009650 w 1044404"/>
              <a:gd name="connsiteY3" fmla="*/ 26258 h 673958"/>
              <a:gd name="connsiteX4" fmla="*/ 1038225 w 1044404"/>
              <a:gd name="connsiteY4" fmla="*/ 16733 h 673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4404" h="673958">
                <a:moveTo>
                  <a:pt x="0" y="673958"/>
                </a:moveTo>
                <a:cubicBezTo>
                  <a:pt x="16669" y="531876"/>
                  <a:pt x="33338" y="389795"/>
                  <a:pt x="161925" y="321533"/>
                </a:cubicBezTo>
                <a:cubicBezTo>
                  <a:pt x="290512" y="253271"/>
                  <a:pt x="630238" y="313595"/>
                  <a:pt x="771525" y="264383"/>
                </a:cubicBezTo>
                <a:cubicBezTo>
                  <a:pt x="912812" y="215171"/>
                  <a:pt x="965200" y="67533"/>
                  <a:pt x="1009650" y="26258"/>
                </a:cubicBezTo>
                <a:cubicBezTo>
                  <a:pt x="1054100" y="-15017"/>
                  <a:pt x="1046162" y="858"/>
                  <a:pt x="1038225" y="1673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2" name="Picture 8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7352" y="2054674"/>
            <a:ext cx="1143428" cy="1333757"/>
          </a:xfrm>
          <a:prstGeom prst="rect">
            <a:avLst/>
          </a:prstGeom>
        </p:spPr>
      </p:pic>
      <p:sp>
        <p:nvSpPr>
          <p:cNvPr id="83" name="Rectangle 96"/>
          <p:cNvSpPr>
            <a:spLocks noChangeArrowheads="1"/>
          </p:cNvSpPr>
          <p:nvPr/>
        </p:nvSpPr>
        <p:spPr bwMode="auto">
          <a:xfrm>
            <a:off x="5613979" y="3329352"/>
            <a:ext cx="1778665" cy="503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r>
              <a:rPr lang="el-GR" sz="1200" dirty="0"/>
              <a:t>Εξυπηρετητής μετάδοσης ροών</a:t>
            </a:r>
            <a:r>
              <a:rPr lang="en-US" sz="1200" dirty="0"/>
              <a:t> (Streaming server)</a:t>
            </a:r>
            <a:endParaRPr lang="el-GR" sz="1200" dirty="0"/>
          </a:p>
          <a:p>
            <a:pPr algn="ctr" eaLnBrk="0" hangingPunct="0"/>
            <a:endParaRPr lang="en-GB" sz="1200" dirty="0"/>
          </a:p>
        </p:txBody>
      </p:sp>
      <p:sp>
        <p:nvSpPr>
          <p:cNvPr id="84" name="Freeform 83"/>
          <p:cNvSpPr/>
          <p:nvPr/>
        </p:nvSpPr>
        <p:spPr>
          <a:xfrm>
            <a:off x="6007425" y="2820710"/>
            <a:ext cx="428168" cy="238860"/>
          </a:xfrm>
          <a:custGeom>
            <a:avLst/>
            <a:gdLst>
              <a:gd name="connsiteX0" fmla="*/ 642012 w 642012"/>
              <a:gd name="connsiteY0" fmla="*/ 307046 h 307046"/>
              <a:gd name="connsiteX1" fmla="*/ 461037 w 642012"/>
              <a:gd name="connsiteY1" fmla="*/ 2246 h 307046"/>
              <a:gd name="connsiteX2" fmla="*/ 89562 w 642012"/>
              <a:gd name="connsiteY2" fmla="*/ 164171 h 307046"/>
              <a:gd name="connsiteX3" fmla="*/ 3837 w 642012"/>
              <a:gd name="connsiteY3" fmla="*/ 78446 h 307046"/>
              <a:gd name="connsiteX4" fmla="*/ 22887 w 642012"/>
              <a:gd name="connsiteY4" fmla="*/ 78446 h 307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012" h="307046">
                <a:moveTo>
                  <a:pt x="642012" y="307046"/>
                </a:moveTo>
                <a:cubicBezTo>
                  <a:pt x="597562" y="166552"/>
                  <a:pt x="553112" y="26058"/>
                  <a:pt x="461037" y="2246"/>
                </a:cubicBezTo>
                <a:cubicBezTo>
                  <a:pt x="368962" y="-21566"/>
                  <a:pt x="165762" y="151471"/>
                  <a:pt x="89562" y="164171"/>
                </a:cubicBezTo>
                <a:cubicBezTo>
                  <a:pt x="13362" y="176871"/>
                  <a:pt x="14949" y="92733"/>
                  <a:pt x="3837" y="78446"/>
                </a:cubicBezTo>
                <a:cubicBezTo>
                  <a:pt x="-7276" y="64158"/>
                  <a:pt x="7805" y="71302"/>
                  <a:pt x="22887" y="7844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8358884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n-US" smtClean="0"/>
              <a:t>Δικτυακή διασύνδεση</a:t>
            </a:r>
            <a:endParaRPr lang="el-GR" altLang="en-US" dirty="0"/>
          </a:p>
        </p:txBody>
      </p:sp>
      <p:sp>
        <p:nvSpPr>
          <p:cNvPr id="7" name="Content Placeholder 6"/>
          <p:cNvSpPr>
            <a:spLocks noGrp="1"/>
          </p:cNvSpPr>
          <p:nvPr>
            <p:ph idx="1"/>
          </p:nvPr>
        </p:nvSpPr>
        <p:spPr/>
        <p:txBody>
          <a:bodyPr/>
          <a:lstStyle/>
          <a:p>
            <a:r>
              <a:rPr lang="el-GR" altLang="en-US" smtClean="0"/>
              <a:t>Ευρυζωνική σύνδεση στο Διαδίκτυο</a:t>
            </a:r>
          </a:p>
          <a:p>
            <a:r>
              <a:rPr lang="el-GR" altLang="en-US" smtClean="0"/>
              <a:t>Ελάχιστη σύνδεση </a:t>
            </a:r>
            <a:r>
              <a:rPr lang="en-US" altLang="en-US" smtClean="0"/>
              <a:t>512 kbps uploading</a:t>
            </a:r>
            <a:endParaRPr lang="el-GR" altLang="en-US" smtClean="0"/>
          </a:p>
          <a:p>
            <a:endParaRPr lang="en-US" dirty="0"/>
          </a:p>
        </p:txBody>
      </p:sp>
      <p:sp>
        <p:nvSpPr>
          <p:cNvPr id="4" name="Slide Number Placeholder 3"/>
          <p:cNvSpPr>
            <a:spLocks noGrp="1"/>
          </p:cNvSpPr>
          <p:nvPr>
            <p:ph type="sldNum" sz="quarter" idx="10"/>
          </p:nvPr>
        </p:nvSpPr>
        <p:spPr/>
        <p:txBody>
          <a:bodyPr/>
          <a:lstStyle/>
          <a:p>
            <a:fld id="{0DA940F4-2900-4377-A725-F8EBF631B80C}" type="slidenum">
              <a:rPr lang="el-GR" smtClean="0"/>
              <a:pPr/>
              <a:t>23</a:t>
            </a:fld>
            <a:endParaRPr lang="el-GR" dirty="0"/>
          </a:p>
        </p:txBody>
      </p:sp>
    </p:spTree>
    <p:extLst>
      <p:ext uri="{BB962C8B-B14F-4D97-AF65-F5344CB8AC3E}">
        <p14:creationId xmlns:p14="http://schemas.microsoft.com/office/powerpoint/2010/main" val="21908402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n-US" dirty="0" smtClean="0"/>
              <a:t>Μικρόφωνο</a:t>
            </a:r>
            <a:endParaRPr lang="el-GR" dirty="0"/>
          </a:p>
        </p:txBody>
      </p:sp>
      <p:sp>
        <p:nvSpPr>
          <p:cNvPr id="3" name="Content Placeholder 2"/>
          <p:cNvSpPr>
            <a:spLocks noGrp="1"/>
          </p:cNvSpPr>
          <p:nvPr>
            <p:ph sz="half" idx="1"/>
          </p:nvPr>
        </p:nvSpPr>
        <p:spPr/>
        <p:txBody>
          <a:bodyPr>
            <a:normAutofit fontScale="85000" lnSpcReduction="10000"/>
          </a:bodyPr>
          <a:lstStyle/>
          <a:p>
            <a:r>
              <a:rPr lang="el-GR" altLang="en-US" dirty="0" smtClean="0"/>
              <a:t>Ποικιλία εξοπλισμού</a:t>
            </a:r>
            <a:endParaRPr lang="en-US" altLang="en-US" dirty="0" smtClean="0"/>
          </a:p>
          <a:p>
            <a:r>
              <a:rPr lang="el-GR" altLang="en-US" dirty="0" smtClean="0"/>
              <a:t>Η ποιότητα ήχου είναι πολύ σημαντική διότι οι  χρήστες</a:t>
            </a:r>
          </a:p>
          <a:p>
            <a:pPr lvl="1"/>
            <a:r>
              <a:rPr lang="el-GR" altLang="en-US" dirty="0" smtClean="0"/>
              <a:t> είναι ανεκτικοί σε κακό βίντεο</a:t>
            </a:r>
          </a:p>
          <a:p>
            <a:pPr lvl="1"/>
            <a:r>
              <a:rPr lang="el-GR" altLang="en-US" dirty="0" smtClean="0"/>
              <a:t> ΔΕΝ είναι ανεκτικοί σε κακό ήχο</a:t>
            </a:r>
          </a:p>
          <a:p>
            <a:r>
              <a:rPr lang="el-GR" altLang="en-US" dirty="0" smtClean="0"/>
              <a:t>Ιδανική πηγή ήχου η μικροφωνική εγκατάσταση </a:t>
            </a:r>
          </a:p>
          <a:p>
            <a:pPr lvl="1"/>
            <a:r>
              <a:rPr lang="el-GR" altLang="en-US" dirty="0" smtClean="0"/>
              <a:t>Μην ξεχάσετε να συνδέσετε τον </a:t>
            </a:r>
            <a:r>
              <a:rPr lang="el-GR" altLang="en-US" dirty="0" err="1" smtClean="0"/>
              <a:t>καταγραφέα</a:t>
            </a:r>
            <a:endParaRPr lang="el-GR" altLang="en-US" dirty="0" smtClean="0"/>
          </a:p>
          <a:p>
            <a:r>
              <a:rPr lang="el-GR" altLang="en-US" dirty="0" smtClean="0"/>
              <a:t>Περισσότερα θέματα στην ενότητα «Βιντεοσκόπηση»</a:t>
            </a:r>
          </a:p>
          <a:p>
            <a:endParaRPr lang="el-GR" dirty="0"/>
          </a:p>
        </p:txBody>
      </p:sp>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91266" y="2606935"/>
            <a:ext cx="3352467" cy="2512492"/>
          </a:xfrm>
        </p:spPr>
      </p:pic>
      <p:sp>
        <p:nvSpPr>
          <p:cNvPr id="4" name="Slide Number Placeholder 3"/>
          <p:cNvSpPr>
            <a:spLocks noGrp="1"/>
          </p:cNvSpPr>
          <p:nvPr>
            <p:ph type="sldNum" sz="quarter" idx="10"/>
          </p:nvPr>
        </p:nvSpPr>
        <p:spPr/>
        <p:txBody>
          <a:bodyPr/>
          <a:lstStyle/>
          <a:p>
            <a:fld id="{0DA940F4-2900-4377-A725-F8EBF631B80C}" type="slidenum">
              <a:rPr lang="el-GR" smtClean="0"/>
              <a:pPr/>
              <a:t>24</a:t>
            </a:fld>
            <a:endParaRPr lang="el-GR" dirty="0"/>
          </a:p>
        </p:txBody>
      </p:sp>
    </p:spTree>
    <p:extLst>
      <p:ext uri="{BB962C8B-B14F-4D97-AF65-F5344CB8AC3E}">
        <p14:creationId xmlns:p14="http://schemas.microsoft.com/office/powerpoint/2010/main" val="32135456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n-US" smtClean="0"/>
              <a:t>Βιντεοκάμερα</a:t>
            </a:r>
            <a:endParaRPr lang="el-GR"/>
          </a:p>
        </p:txBody>
      </p:sp>
      <p:sp>
        <p:nvSpPr>
          <p:cNvPr id="4" name="Slide Number Placeholder 3"/>
          <p:cNvSpPr>
            <a:spLocks noGrp="1"/>
          </p:cNvSpPr>
          <p:nvPr>
            <p:ph type="sldNum" sz="quarter" idx="10"/>
          </p:nvPr>
        </p:nvSpPr>
        <p:spPr/>
        <p:txBody>
          <a:bodyPr/>
          <a:lstStyle/>
          <a:p>
            <a:fld id="{0DA940F4-2900-4377-A725-F8EBF631B80C}" type="slidenum">
              <a:rPr lang="el-GR" smtClean="0"/>
              <a:pPr/>
              <a:t>25</a:t>
            </a:fld>
            <a:endParaRPr lang="el-GR"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13160" y="1417638"/>
            <a:ext cx="6717679" cy="2239592"/>
          </a:xfrm>
        </p:spPr>
      </p:pic>
      <p:pic>
        <p:nvPicPr>
          <p:cNvPr id="5" name="Εικόνα 4" descr="C:\Users\takis81\Desktop\20131125_142528.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55775" y="3683647"/>
            <a:ext cx="4032448" cy="2671264"/>
          </a:xfrm>
          <a:prstGeom prst="rect">
            <a:avLst/>
          </a:prstGeom>
          <a:noFill/>
          <a:ln>
            <a:noFill/>
          </a:ln>
        </p:spPr>
      </p:pic>
    </p:spTree>
    <p:extLst>
      <p:ext uri="{BB962C8B-B14F-4D97-AF65-F5344CB8AC3E}">
        <p14:creationId xmlns:p14="http://schemas.microsoft.com/office/powerpoint/2010/main" val="32946039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63361" y="4365624"/>
            <a:ext cx="7302400" cy="1770125"/>
          </a:xfrm>
        </p:spPr>
        <p:txBody>
          <a:bodyPr>
            <a:noAutofit/>
          </a:bodyPr>
          <a:lstStyle/>
          <a:p>
            <a:pPr marL="342900" indent="-342900">
              <a:buFont typeface="Arial" panose="020B0604020202020204" pitchFamily="34" charset="0"/>
              <a:buChar char="•"/>
            </a:pPr>
            <a:r>
              <a:rPr lang="el-GR" altLang="en-US" sz="2400" dirty="0" smtClean="0"/>
              <a:t>Παράγει τις ροές βίντεο και ήχου</a:t>
            </a:r>
            <a:endParaRPr lang="en-US" altLang="en-US" sz="2400" dirty="0" smtClean="0"/>
          </a:p>
          <a:p>
            <a:pPr marL="628650" lvl="1" indent="-171450">
              <a:buFont typeface="Arial" panose="020B0604020202020204" pitchFamily="34" charset="0"/>
              <a:buChar char="•"/>
            </a:pPr>
            <a:r>
              <a:rPr lang="el-GR" altLang="en-US" sz="2400" dirty="0" smtClean="0"/>
              <a:t> </a:t>
            </a:r>
            <a:r>
              <a:rPr lang="el-GR" altLang="en-US" sz="2000" dirty="0" smtClean="0"/>
              <a:t>ψηφιοποιεί τα αναλογικά σήματα</a:t>
            </a:r>
          </a:p>
          <a:p>
            <a:pPr marL="628650" lvl="1" indent="-171450">
              <a:buFont typeface="Arial" panose="020B0604020202020204" pitchFamily="34" charset="0"/>
              <a:buChar char="•"/>
            </a:pPr>
            <a:r>
              <a:rPr lang="el-GR" altLang="en-US" sz="2000" dirty="0" smtClean="0"/>
              <a:t> κωδικοποιεί τα ψηφιακά σήματα</a:t>
            </a:r>
          </a:p>
          <a:p>
            <a:pPr marL="628650" lvl="1" indent="-171450">
              <a:buFont typeface="Arial" panose="020B0604020202020204" pitchFamily="34" charset="0"/>
              <a:buChar char="•"/>
            </a:pPr>
            <a:r>
              <a:rPr lang="el-GR" altLang="en-US" sz="2000" dirty="0" smtClean="0"/>
              <a:t> μεταδίδει τις ροές στον εξυπηρετητή</a:t>
            </a:r>
          </a:p>
          <a:p>
            <a:pPr marL="342900" indent="-342900">
              <a:buFont typeface="Arial" panose="020B0604020202020204" pitchFamily="34" charset="0"/>
              <a:buChar char="•"/>
            </a:pPr>
            <a:r>
              <a:rPr lang="en-US" altLang="en-US" sz="2400" dirty="0" smtClean="0"/>
              <a:t>E</a:t>
            </a:r>
            <a:r>
              <a:rPr lang="el-GR" altLang="en-US" sz="2400" dirty="0" smtClean="0"/>
              <a:t>ιδικό σύστημα</a:t>
            </a:r>
            <a:r>
              <a:rPr lang="en-US" altLang="en-US" sz="2400" dirty="0" smtClean="0"/>
              <a:t> /</a:t>
            </a:r>
            <a:r>
              <a:rPr lang="el-GR" altLang="en-US" sz="2400" dirty="0" smtClean="0"/>
              <a:t>Υπολογιστής ή </a:t>
            </a:r>
            <a:r>
              <a:rPr lang="en-US" altLang="en-US" sz="2400" dirty="0" smtClean="0"/>
              <a:t>laptop</a:t>
            </a:r>
          </a:p>
          <a:p>
            <a:pPr marL="342900" indent="-342900">
              <a:buFont typeface="Arial" panose="020B0604020202020204" pitchFamily="34" charset="0"/>
              <a:buChar char="•"/>
            </a:pPr>
            <a:r>
              <a:rPr lang="el-GR" altLang="en-US" sz="2400" dirty="0" smtClean="0"/>
              <a:t>Ι</a:t>
            </a:r>
            <a:r>
              <a:rPr lang="en-US" altLang="en-US" sz="2400" dirty="0" smtClean="0"/>
              <a:t>P </a:t>
            </a:r>
            <a:r>
              <a:rPr lang="el-GR" altLang="en-US" sz="2400" dirty="0" smtClean="0"/>
              <a:t>Κάμερα</a:t>
            </a:r>
            <a:endParaRPr lang="el-GR" altLang="en-US" sz="2400" dirty="0"/>
          </a:p>
        </p:txBody>
      </p:sp>
      <p:sp>
        <p:nvSpPr>
          <p:cNvPr id="2" name="Title 1"/>
          <p:cNvSpPr>
            <a:spLocks noGrp="1"/>
          </p:cNvSpPr>
          <p:nvPr>
            <p:ph type="title"/>
          </p:nvPr>
        </p:nvSpPr>
        <p:spPr/>
        <p:txBody>
          <a:bodyPr/>
          <a:lstStyle/>
          <a:p>
            <a:r>
              <a:rPr lang="el-GR" altLang="en-US" dirty="0" smtClean="0"/>
              <a:t>Σύστημα παραγωγής ροής</a:t>
            </a:r>
            <a:r>
              <a:rPr lang="en-US" altLang="en-US" dirty="0" smtClean="0"/>
              <a:t> </a:t>
            </a:r>
            <a:endParaRPr lang="el-GR" altLang="en-US" dirty="0"/>
          </a:p>
        </p:txBody>
      </p:sp>
      <p:sp>
        <p:nvSpPr>
          <p:cNvPr id="4" name="Slide Number Placeholder 3"/>
          <p:cNvSpPr>
            <a:spLocks noGrp="1"/>
          </p:cNvSpPr>
          <p:nvPr>
            <p:ph type="sldNum" sz="quarter" idx="10"/>
          </p:nvPr>
        </p:nvSpPr>
        <p:spPr/>
        <p:txBody>
          <a:bodyPr/>
          <a:lstStyle/>
          <a:p>
            <a:fld id="{0DA940F4-2900-4377-A725-F8EBF631B80C}" type="slidenum">
              <a:rPr lang="el-GR" smtClean="0"/>
              <a:pPr/>
              <a:t>26</a:t>
            </a:fld>
            <a:endParaRPr lang="el-GR" dirty="0"/>
          </a:p>
        </p:txBody>
      </p:sp>
      <p:grpSp>
        <p:nvGrpSpPr>
          <p:cNvPr id="7" name="Group 6"/>
          <p:cNvGrpSpPr>
            <a:grpSpLocks/>
          </p:cNvGrpSpPr>
          <p:nvPr/>
        </p:nvGrpSpPr>
        <p:grpSpPr>
          <a:xfrm>
            <a:off x="3401038" y="1268760"/>
            <a:ext cx="5275582" cy="3413127"/>
            <a:chOff x="0" y="0"/>
            <a:chExt cx="5275460" cy="341285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354" y="1436942"/>
              <a:ext cx="1217827" cy="963862"/>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2032" y="18745"/>
              <a:ext cx="1143428" cy="1333757"/>
            </a:xfrm>
            <a:prstGeom prst="rect">
              <a:avLst/>
            </a:prstGeom>
          </p:spPr>
        </p:pic>
        <p:grpSp>
          <p:nvGrpSpPr>
            <p:cNvPr id="10" name="Group 9"/>
            <p:cNvGrpSpPr>
              <a:grpSpLocks/>
            </p:cNvGrpSpPr>
            <p:nvPr/>
          </p:nvGrpSpPr>
          <p:grpSpPr bwMode="auto">
            <a:xfrm>
              <a:off x="1508801" y="0"/>
              <a:ext cx="2337674" cy="1813199"/>
              <a:chOff x="1508801" y="0"/>
              <a:chExt cx="1561" cy="759"/>
            </a:xfrm>
          </p:grpSpPr>
          <p:grpSp>
            <p:nvGrpSpPr>
              <p:cNvPr id="19" name="Group 18"/>
              <p:cNvGrpSpPr>
                <a:grpSpLocks/>
              </p:cNvGrpSpPr>
              <p:nvPr/>
            </p:nvGrpSpPr>
            <p:grpSpPr bwMode="auto">
              <a:xfrm>
                <a:off x="1508801" y="0"/>
                <a:ext cx="1561" cy="759"/>
                <a:chOff x="1508801" y="0"/>
                <a:chExt cx="1561" cy="759"/>
              </a:xfrm>
            </p:grpSpPr>
            <p:grpSp>
              <p:nvGrpSpPr>
                <p:cNvPr id="21" name="Group 20"/>
                <p:cNvGrpSpPr>
                  <a:grpSpLocks/>
                </p:cNvGrpSpPr>
                <p:nvPr/>
              </p:nvGrpSpPr>
              <p:grpSpPr bwMode="auto">
                <a:xfrm>
                  <a:off x="1509721" y="69"/>
                  <a:ext cx="641" cy="653"/>
                  <a:chOff x="1509721" y="69"/>
                  <a:chExt cx="641" cy="653"/>
                </a:xfrm>
              </p:grpSpPr>
              <p:grpSp>
                <p:nvGrpSpPr>
                  <p:cNvPr id="51" name="Group 50"/>
                  <p:cNvGrpSpPr>
                    <a:grpSpLocks/>
                  </p:cNvGrpSpPr>
                  <p:nvPr/>
                </p:nvGrpSpPr>
                <p:grpSpPr bwMode="auto">
                  <a:xfrm>
                    <a:off x="1509971" y="69"/>
                    <a:ext cx="391" cy="526"/>
                    <a:chOff x="1509971" y="69"/>
                    <a:chExt cx="391" cy="526"/>
                  </a:xfrm>
                </p:grpSpPr>
                <p:grpSp>
                  <p:nvGrpSpPr>
                    <p:cNvPr id="56" name="Group 55"/>
                    <p:cNvGrpSpPr>
                      <a:grpSpLocks/>
                    </p:cNvGrpSpPr>
                    <p:nvPr/>
                  </p:nvGrpSpPr>
                  <p:grpSpPr bwMode="auto">
                    <a:xfrm>
                      <a:off x="1510073" y="139"/>
                      <a:ext cx="289" cy="382"/>
                      <a:chOff x="1510073" y="139"/>
                      <a:chExt cx="289" cy="382"/>
                    </a:xfrm>
                  </p:grpSpPr>
                  <p:grpSp>
                    <p:nvGrpSpPr>
                      <p:cNvPr id="66" name="Group 65"/>
                      <p:cNvGrpSpPr>
                        <a:grpSpLocks/>
                      </p:cNvGrpSpPr>
                      <p:nvPr/>
                    </p:nvGrpSpPr>
                    <p:grpSpPr bwMode="auto">
                      <a:xfrm>
                        <a:off x="1510073" y="139"/>
                        <a:ext cx="289" cy="382"/>
                        <a:chOff x="1510073" y="139"/>
                        <a:chExt cx="289" cy="382"/>
                      </a:xfrm>
                    </p:grpSpPr>
                    <p:grpSp>
                      <p:nvGrpSpPr>
                        <p:cNvPr id="68" name="Group 67"/>
                        <p:cNvGrpSpPr>
                          <a:grpSpLocks/>
                        </p:cNvGrpSpPr>
                        <p:nvPr/>
                      </p:nvGrpSpPr>
                      <p:grpSpPr bwMode="auto">
                        <a:xfrm>
                          <a:off x="1510149" y="163"/>
                          <a:ext cx="213" cy="312"/>
                          <a:chOff x="1510149" y="163"/>
                          <a:chExt cx="213" cy="312"/>
                        </a:xfrm>
                      </p:grpSpPr>
                      <p:grpSp>
                        <p:nvGrpSpPr>
                          <p:cNvPr id="72" name="Group 71"/>
                          <p:cNvGrpSpPr>
                            <a:grpSpLocks/>
                          </p:cNvGrpSpPr>
                          <p:nvPr/>
                        </p:nvGrpSpPr>
                        <p:grpSpPr bwMode="auto">
                          <a:xfrm>
                            <a:off x="1510173" y="163"/>
                            <a:ext cx="189" cy="312"/>
                            <a:chOff x="1510173" y="163"/>
                            <a:chExt cx="189" cy="312"/>
                          </a:xfrm>
                        </p:grpSpPr>
                        <p:sp>
                          <p:nvSpPr>
                            <p:cNvPr id="76" name="Oval 75"/>
                            <p:cNvSpPr>
                              <a:spLocks noChangeArrowheads="1"/>
                            </p:cNvSpPr>
                            <p:nvPr/>
                          </p:nvSpPr>
                          <p:spPr bwMode="auto">
                            <a:xfrm>
                              <a:off x="1510279" y="351"/>
                              <a:ext cx="83" cy="77"/>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77" name="Oval 76"/>
                            <p:cNvSpPr>
                              <a:spLocks noChangeArrowheads="1"/>
                            </p:cNvSpPr>
                            <p:nvPr/>
                          </p:nvSpPr>
                          <p:spPr bwMode="auto">
                            <a:xfrm>
                              <a:off x="1510201" y="374"/>
                              <a:ext cx="108" cy="101"/>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78" name="Oval 77"/>
                            <p:cNvSpPr>
                              <a:spLocks noChangeArrowheads="1"/>
                            </p:cNvSpPr>
                            <p:nvPr/>
                          </p:nvSpPr>
                          <p:spPr bwMode="auto">
                            <a:xfrm>
                              <a:off x="1510251" y="234"/>
                              <a:ext cx="85" cy="77"/>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79" name="Oval 78"/>
                            <p:cNvSpPr>
                              <a:spLocks noChangeArrowheads="1"/>
                            </p:cNvSpPr>
                            <p:nvPr/>
                          </p:nvSpPr>
                          <p:spPr bwMode="auto">
                            <a:xfrm>
                              <a:off x="1510173" y="163"/>
                              <a:ext cx="112" cy="103"/>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80" name="Freeform 79"/>
                            <p:cNvSpPr>
                              <a:spLocks/>
                            </p:cNvSpPr>
                            <p:nvPr/>
                          </p:nvSpPr>
                          <p:spPr bwMode="auto">
                            <a:xfrm>
                              <a:off x="1510254" y="235"/>
                              <a:ext cx="76" cy="175"/>
                            </a:xfrm>
                            <a:custGeom>
                              <a:avLst/>
                              <a:gdLst>
                                <a:gd name="T0" fmla="*/ 75 w 76"/>
                                <a:gd name="T1" fmla="*/ 174 h 175"/>
                                <a:gd name="T2" fmla="*/ 44 w 76"/>
                                <a:gd name="T3" fmla="*/ 174 h 175"/>
                                <a:gd name="T4" fmla="*/ 0 w 76"/>
                                <a:gd name="T5" fmla="*/ 0 h 175"/>
                                <a:gd name="T6" fmla="*/ 46 w 76"/>
                                <a:gd name="T7" fmla="*/ 12 h 175"/>
                                <a:gd name="T8" fmla="*/ 46 w 76"/>
                                <a:gd name="T9" fmla="*/ 100 h 175"/>
                                <a:gd name="T10" fmla="*/ 75 w 76"/>
                                <a:gd name="T11" fmla="*/ 174 h 175"/>
                              </a:gdLst>
                              <a:ahLst/>
                              <a:cxnLst>
                                <a:cxn ang="0">
                                  <a:pos x="T0" y="T1"/>
                                </a:cxn>
                                <a:cxn ang="0">
                                  <a:pos x="T2" y="T3"/>
                                </a:cxn>
                                <a:cxn ang="0">
                                  <a:pos x="T4" y="T5"/>
                                </a:cxn>
                                <a:cxn ang="0">
                                  <a:pos x="T6" y="T7"/>
                                </a:cxn>
                                <a:cxn ang="0">
                                  <a:pos x="T8" y="T9"/>
                                </a:cxn>
                                <a:cxn ang="0">
                                  <a:pos x="T10" y="T11"/>
                                </a:cxn>
                              </a:cxnLst>
                              <a:rect l="0" t="0" r="r" b="b"/>
                              <a:pathLst>
                                <a:path w="76" h="175">
                                  <a:moveTo>
                                    <a:pt x="75" y="174"/>
                                  </a:moveTo>
                                  <a:lnTo>
                                    <a:pt x="44" y="174"/>
                                  </a:lnTo>
                                  <a:lnTo>
                                    <a:pt x="0" y="0"/>
                                  </a:lnTo>
                                  <a:lnTo>
                                    <a:pt x="46" y="12"/>
                                  </a:lnTo>
                                  <a:lnTo>
                                    <a:pt x="46" y="100"/>
                                  </a:lnTo>
                                  <a:lnTo>
                                    <a:pt x="75" y="174"/>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73" name="Oval 72"/>
                          <p:cNvSpPr>
                            <a:spLocks noChangeArrowheads="1"/>
                          </p:cNvSpPr>
                          <p:nvPr/>
                        </p:nvSpPr>
                        <p:spPr bwMode="auto">
                          <a:xfrm>
                            <a:off x="1510149" y="257"/>
                            <a:ext cx="164" cy="148"/>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74" name="Oval 73"/>
                          <p:cNvSpPr>
                            <a:spLocks noChangeArrowheads="1"/>
                          </p:cNvSpPr>
                          <p:nvPr/>
                        </p:nvSpPr>
                        <p:spPr bwMode="auto">
                          <a:xfrm>
                            <a:off x="1510149" y="351"/>
                            <a:ext cx="112" cy="103"/>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75" name="Freeform 74"/>
                          <p:cNvSpPr>
                            <a:spLocks/>
                          </p:cNvSpPr>
                          <p:nvPr/>
                        </p:nvSpPr>
                        <p:spPr bwMode="auto">
                          <a:xfrm>
                            <a:off x="1510184" y="214"/>
                            <a:ext cx="82" cy="190"/>
                          </a:xfrm>
                          <a:custGeom>
                            <a:avLst/>
                            <a:gdLst>
                              <a:gd name="T0" fmla="*/ 73 w 82"/>
                              <a:gd name="T1" fmla="*/ 31 h 190"/>
                              <a:gd name="T2" fmla="*/ 65 w 82"/>
                              <a:gd name="T3" fmla="*/ 70 h 190"/>
                              <a:gd name="T4" fmla="*/ 81 w 82"/>
                              <a:gd name="T5" fmla="*/ 165 h 190"/>
                              <a:gd name="T6" fmla="*/ 49 w 82"/>
                              <a:gd name="T7" fmla="*/ 189 h 190"/>
                              <a:gd name="T8" fmla="*/ 0 w 82"/>
                              <a:gd name="T9" fmla="*/ 78 h 190"/>
                              <a:gd name="T10" fmla="*/ 39 w 82"/>
                              <a:gd name="T11" fmla="*/ 0 h 190"/>
                              <a:gd name="T12" fmla="*/ 73 w 82"/>
                              <a:gd name="T13" fmla="*/ 31 h 190"/>
                            </a:gdLst>
                            <a:ahLst/>
                            <a:cxnLst>
                              <a:cxn ang="0">
                                <a:pos x="T0" y="T1"/>
                              </a:cxn>
                              <a:cxn ang="0">
                                <a:pos x="T2" y="T3"/>
                              </a:cxn>
                              <a:cxn ang="0">
                                <a:pos x="T4" y="T5"/>
                              </a:cxn>
                              <a:cxn ang="0">
                                <a:pos x="T6" y="T7"/>
                              </a:cxn>
                              <a:cxn ang="0">
                                <a:pos x="T8" y="T9"/>
                              </a:cxn>
                              <a:cxn ang="0">
                                <a:pos x="T10" y="T11"/>
                              </a:cxn>
                              <a:cxn ang="0">
                                <a:pos x="T12" y="T13"/>
                              </a:cxn>
                            </a:cxnLst>
                            <a:rect l="0" t="0" r="r" b="b"/>
                            <a:pathLst>
                              <a:path w="82" h="190">
                                <a:moveTo>
                                  <a:pt x="73" y="31"/>
                                </a:moveTo>
                                <a:lnTo>
                                  <a:pt x="65" y="70"/>
                                </a:lnTo>
                                <a:lnTo>
                                  <a:pt x="81" y="165"/>
                                </a:lnTo>
                                <a:lnTo>
                                  <a:pt x="49" y="189"/>
                                </a:lnTo>
                                <a:lnTo>
                                  <a:pt x="0" y="78"/>
                                </a:lnTo>
                                <a:lnTo>
                                  <a:pt x="39" y="0"/>
                                </a:lnTo>
                                <a:lnTo>
                                  <a:pt x="73" y="31"/>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69" name="Oval 68"/>
                        <p:cNvSpPr>
                          <a:spLocks noChangeArrowheads="1"/>
                        </p:cNvSpPr>
                        <p:nvPr/>
                      </p:nvSpPr>
                      <p:spPr bwMode="auto">
                        <a:xfrm>
                          <a:off x="1510149" y="444"/>
                          <a:ext cx="86" cy="77"/>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70" name="Oval 69"/>
                        <p:cNvSpPr>
                          <a:spLocks noChangeArrowheads="1"/>
                        </p:cNvSpPr>
                        <p:nvPr/>
                      </p:nvSpPr>
                      <p:spPr bwMode="auto">
                        <a:xfrm>
                          <a:off x="1510073" y="139"/>
                          <a:ext cx="110" cy="105"/>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71" name="Freeform 70"/>
                        <p:cNvSpPr>
                          <a:spLocks/>
                        </p:cNvSpPr>
                        <p:nvPr/>
                      </p:nvSpPr>
                      <p:spPr bwMode="auto">
                        <a:xfrm>
                          <a:off x="1510175" y="425"/>
                          <a:ext cx="59" cy="32"/>
                        </a:xfrm>
                        <a:custGeom>
                          <a:avLst/>
                          <a:gdLst>
                            <a:gd name="T0" fmla="*/ 58 w 59"/>
                            <a:gd name="T1" fmla="*/ 19 h 32"/>
                            <a:gd name="T2" fmla="*/ 40 w 59"/>
                            <a:gd name="T3" fmla="*/ 31 h 32"/>
                            <a:gd name="T4" fmla="*/ 0 w 59"/>
                            <a:gd name="T5" fmla="*/ 15 h 32"/>
                            <a:gd name="T6" fmla="*/ 40 w 59"/>
                            <a:gd name="T7" fmla="*/ 0 h 32"/>
                            <a:gd name="T8" fmla="*/ 58 w 59"/>
                            <a:gd name="T9" fmla="*/ 19 h 32"/>
                          </a:gdLst>
                          <a:ahLst/>
                          <a:cxnLst>
                            <a:cxn ang="0">
                              <a:pos x="T0" y="T1"/>
                            </a:cxn>
                            <a:cxn ang="0">
                              <a:pos x="T2" y="T3"/>
                            </a:cxn>
                            <a:cxn ang="0">
                              <a:pos x="T4" y="T5"/>
                            </a:cxn>
                            <a:cxn ang="0">
                              <a:pos x="T6" y="T7"/>
                            </a:cxn>
                            <a:cxn ang="0">
                              <a:pos x="T8" y="T9"/>
                            </a:cxn>
                          </a:cxnLst>
                          <a:rect l="0" t="0" r="r" b="b"/>
                          <a:pathLst>
                            <a:path w="59" h="32">
                              <a:moveTo>
                                <a:pt x="58" y="19"/>
                              </a:moveTo>
                              <a:lnTo>
                                <a:pt x="40" y="31"/>
                              </a:lnTo>
                              <a:lnTo>
                                <a:pt x="0" y="15"/>
                              </a:lnTo>
                              <a:lnTo>
                                <a:pt x="40" y="0"/>
                              </a:lnTo>
                              <a:lnTo>
                                <a:pt x="58" y="19"/>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67" name="Freeform 66"/>
                      <p:cNvSpPr>
                        <a:spLocks/>
                      </p:cNvSpPr>
                      <p:nvPr/>
                    </p:nvSpPr>
                    <p:spPr bwMode="auto">
                      <a:xfrm>
                        <a:off x="1510167" y="190"/>
                        <a:ext cx="31" cy="59"/>
                      </a:xfrm>
                      <a:custGeom>
                        <a:avLst/>
                        <a:gdLst>
                          <a:gd name="T0" fmla="*/ 15 w 31"/>
                          <a:gd name="T1" fmla="*/ 0 h 59"/>
                          <a:gd name="T2" fmla="*/ 30 w 31"/>
                          <a:gd name="T3" fmla="*/ 2 h 59"/>
                          <a:gd name="T4" fmla="*/ 23 w 31"/>
                          <a:gd name="T5" fmla="*/ 58 h 59"/>
                          <a:gd name="T6" fmla="*/ 0 w 31"/>
                          <a:gd name="T7" fmla="*/ 47 h 59"/>
                          <a:gd name="T8" fmla="*/ 15 w 31"/>
                          <a:gd name="T9" fmla="*/ 0 h 59"/>
                        </a:gdLst>
                        <a:ahLst/>
                        <a:cxnLst>
                          <a:cxn ang="0">
                            <a:pos x="T0" y="T1"/>
                          </a:cxn>
                          <a:cxn ang="0">
                            <a:pos x="T2" y="T3"/>
                          </a:cxn>
                          <a:cxn ang="0">
                            <a:pos x="T4" y="T5"/>
                          </a:cxn>
                          <a:cxn ang="0">
                            <a:pos x="T6" y="T7"/>
                          </a:cxn>
                          <a:cxn ang="0">
                            <a:pos x="T8" y="T9"/>
                          </a:cxn>
                        </a:cxnLst>
                        <a:rect l="0" t="0" r="r" b="b"/>
                        <a:pathLst>
                          <a:path w="31" h="59">
                            <a:moveTo>
                              <a:pt x="15" y="0"/>
                            </a:moveTo>
                            <a:lnTo>
                              <a:pt x="30" y="2"/>
                            </a:lnTo>
                            <a:lnTo>
                              <a:pt x="23" y="58"/>
                            </a:lnTo>
                            <a:lnTo>
                              <a:pt x="0" y="47"/>
                            </a:lnTo>
                            <a:lnTo>
                              <a:pt x="15" y="0"/>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57" name="Group 56"/>
                    <p:cNvGrpSpPr>
                      <a:grpSpLocks/>
                    </p:cNvGrpSpPr>
                    <p:nvPr/>
                  </p:nvGrpSpPr>
                  <p:grpSpPr bwMode="auto">
                    <a:xfrm>
                      <a:off x="1509971" y="69"/>
                      <a:ext cx="264" cy="476"/>
                      <a:chOff x="1509971" y="69"/>
                      <a:chExt cx="264" cy="476"/>
                    </a:xfrm>
                  </p:grpSpPr>
                  <p:sp>
                    <p:nvSpPr>
                      <p:cNvPr id="60" name="Oval 59"/>
                      <p:cNvSpPr>
                        <a:spLocks noChangeArrowheads="1"/>
                      </p:cNvSpPr>
                      <p:nvPr/>
                    </p:nvSpPr>
                    <p:spPr bwMode="auto">
                      <a:xfrm>
                        <a:off x="1509995" y="351"/>
                        <a:ext cx="212" cy="194"/>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61" name="Oval 60"/>
                      <p:cNvSpPr>
                        <a:spLocks noChangeArrowheads="1"/>
                      </p:cNvSpPr>
                      <p:nvPr/>
                    </p:nvSpPr>
                    <p:spPr bwMode="auto">
                      <a:xfrm>
                        <a:off x="1510022" y="210"/>
                        <a:ext cx="213" cy="195"/>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62" name="Oval 61"/>
                      <p:cNvSpPr>
                        <a:spLocks noChangeArrowheads="1"/>
                      </p:cNvSpPr>
                      <p:nvPr/>
                    </p:nvSpPr>
                    <p:spPr bwMode="auto">
                      <a:xfrm>
                        <a:off x="1509971" y="69"/>
                        <a:ext cx="161" cy="152"/>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63" name="Oval 62"/>
                      <p:cNvSpPr>
                        <a:spLocks noChangeArrowheads="1"/>
                      </p:cNvSpPr>
                      <p:nvPr/>
                    </p:nvSpPr>
                    <p:spPr bwMode="auto">
                      <a:xfrm>
                        <a:off x="1510073" y="163"/>
                        <a:ext cx="83" cy="79"/>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64" name="Freeform 63"/>
                      <p:cNvSpPr>
                        <a:spLocks/>
                      </p:cNvSpPr>
                      <p:nvPr/>
                    </p:nvSpPr>
                    <p:spPr bwMode="auto">
                      <a:xfrm>
                        <a:off x="1510021" y="146"/>
                        <a:ext cx="143" cy="173"/>
                      </a:xfrm>
                      <a:custGeom>
                        <a:avLst/>
                        <a:gdLst>
                          <a:gd name="T0" fmla="*/ 101 w 143"/>
                          <a:gd name="T1" fmla="*/ 7 h 173"/>
                          <a:gd name="T2" fmla="*/ 98 w 143"/>
                          <a:gd name="T3" fmla="*/ 26 h 173"/>
                          <a:gd name="T4" fmla="*/ 131 w 143"/>
                          <a:gd name="T5" fmla="*/ 66 h 173"/>
                          <a:gd name="T6" fmla="*/ 142 w 143"/>
                          <a:gd name="T7" fmla="*/ 69 h 173"/>
                          <a:gd name="T8" fmla="*/ 94 w 143"/>
                          <a:gd name="T9" fmla="*/ 172 h 173"/>
                          <a:gd name="T10" fmla="*/ 0 w 143"/>
                          <a:gd name="T11" fmla="*/ 0 h 173"/>
                          <a:gd name="T12" fmla="*/ 101 w 143"/>
                          <a:gd name="T13" fmla="*/ 7 h 173"/>
                        </a:gdLst>
                        <a:ahLst/>
                        <a:cxnLst>
                          <a:cxn ang="0">
                            <a:pos x="T0" y="T1"/>
                          </a:cxn>
                          <a:cxn ang="0">
                            <a:pos x="T2" y="T3"/>
                          </a:cxn>
                          <a:cxn ang="0">
                            <a:pos x="T4" y="T5"/>
                          </a:cxn>
                          <a:cxn ang="0">
                            <a:pos x="T6" y="T7"/>
                          </a:cxn>
                          <a:cxn ang="0">
                            <a:pos x="T8" y="T9"/>
                          </a:cxn>
                          <a:cxn ang="0">
                            <a:pos x="T10" y="T11"/>
                          </a:cxn>
                          <a:cxn ang="0">
                            <a:pos x="T12" y="T13"/>
                          </a:cxn>
                        </a:cxnLst>
                        <a:rect l="0" t="0" r="r" b="b"/>
                        <a:pathLst>
                          <a:path w="143" h="173">
                            <a:moveTo>
                              <a:pt x="101" y="7"/>
                            </a:moveTo>
                            <a:lnTo>
                              <a:pt x="98" y="26"/>
                            </a:lnTo>
                            <a:lnTo>
                              <a:pt x="131" y="66"/>
                            </a:lnTo>
                            <a:lnTo>
                              <a:pt x="142" y="69"/>
                            </a:lnTo>
                            <a:lnTo>
                              <a:pt x="94" y="172"/>
                            </a:lnTo>
                            <a:lnTo>
                              <a:pt x="0" y="0"/>
                            </a:lnTo>
                            <a:lnTo>
                              <a:pt x="101" y="7"/>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65" name="Freeform 64"/>
                      <p:cNvSpPr>
                        <a:spLocks/>
                      </p:cNvSpPr>
                      <p:nvPr/>
                    </p:nvSpPr>
                    <p:spPr bwMode="auto">
                      <a:xfrm>
                        <a:off x="1510093" y="389"/>
                        <a:ext cx="90" cy="44"/>
                      </a:xfrm>
                      <a:custGeom>
                        <a:avLst/>
                        <a:gdLst>
                          <a:gd name="T0" fmla="*/ 78 w 90"/>
                          <a:gd name="T1" fmla="*/ 5 h 44"/>
                          <a:gd name="T2" fmla="*/ 89 w 90"/>
                          <a:gd name="T3" fmla="*/ 20 h 44"/>
                          <a:gd name="T4" fmla="*/ 0 w 90"/>
                          <a:gd name="T5" fmla="*/ 43 h 44"/>
                          <a:gd name="T6" fmla="*/ 2 w 90"/>
                          <a:gd name="T7" fmla="*/ 0 h 44"/>
                          <a:gd name="T8" fmla="*/ 78 w 90"/>
                          <a:gd name="T9" fmla="*/ 5 h 44"/>
                        </a:gdLst>
                        <a:ahLst/>
                        <a:cxnLst>
                          <a:cxn ang="0">
                            <a:pos x="T0" y="T1"/>
                          </a:cxn>
                          <a:cxn ang="0">
                            <a:pos x="T2" y="T3"/>
                          </a:cxn>
                          <a:cxn ang="0">
                            <a:pos x="T4" y="T5"/>
                          </a:cxn>
                          <a:cxn ang="0">
                            <a:pos x="T6" y="T7"/>
                          </a:cxn>
                          <a:cxn ang="0">
                            <a:pos x="T8" y="T9"/>
                          </a:cxn>
                        </a:cxnLst>
                        <a:rect l="0" t="0" r="r" b="b"/>
                        <a:pathLst>
                          <a:path w="90" h="44">
                            <a:moveTo>
                              <a:pt x="78" y="5"/>
                            </a:moveTo>
                            <a:lnTo>
                              <a:pt x="89" y="20"/>
                            </a:lnTo>
                            <a:lnTo>
                              <a:pt x="0" y="43"/>
                            </a:lnTo>
                            <a:lnTo>
                              <a:pt x="2" y="0"/>
                            </a:lnTo>
                            <a:lnTo>
                              <a:pt x="78" y="5"/>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58" name="Oval 57"/>
                    <p:cNvSpPr>
                      <a:spLocks noChangeArrowheads="1"/>
                    </p:cNvSpPr>
                    <p:nvPr/>
                  </p:nvSpPr>
                  <p:spPr bwMode="auto">
                    <a:xfrm>
                      <a:off x="1509971" y="492"/>
                      <a:ext cx="112" cy="103"/>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59" name="Freeform 58"/>
                    <p:cNvSpPr>
                      <a:spLocks/>
                    </p:cNvSpPr>
                    <p:nvPr/>
                  </p:nvSpPr>
                  <p:spPr bwMode="auto">
                    <a:xfrm>
                      <a:off x="1510052" y="479"/>
                      <a:ext cx="56" cy="55"/>
                    </a:xfrm>
                    <a:custGeom>
                      <a:avLst/>
                      <a:gdLst>
                        <a:gd name="T0" fmla="*/ 21 w 56"/>
                        <a:gd name="T1" fmla="*/ 54 h 55"/>
                        <a:gd name="T2" fmla="*/ 55 w 56"/>
                        <a:gd name="T3" fmla="*/ 35 h 55"/>
                        <a:gd name="T4" fmla="*/ 17 w 56"/>
                        <a:gd name="T5" fmla="*/ 0 h 55"/>
                        <a:gd name="T6" fmla="*/ 0 w 56"/>
                        <a:gd name="T7" fmla="*/ 20 h 55"/>
                        <a:gd name="T8" fmla="*/ 21 w 56"/>
                        <a:gd name="T9" fmla="*/ 54 h 55"/>
                      </a:gdLst>
                      <a:ahLst/>
                      <a:cxnLst>
                        <a:cxn ang="0">
                          <a:pos x="T0" y="T1"/>
                        </a:cxn>
                        <a:cxn ang="0">
                          <a:pos x="T2" y="T3"/>
                        </a:cxn>
                        <a:cxn ang="0">
                          <a:pos x="T4" y="T5"/>
                        </a:cxn>
                        <a:cxn ang="0">
                          <a:pos x="T6" y="T7"/>
                        </a:cxn>
                        <a:cxn ang="0">
                          <a:pos x="T8" y="T9"/>
                        </a:cxn>
                      </a:cxnLst>
                      <a:rect l="0" t="0" r="r" b="b"/>
                      <a:pathLst>
                        <a:path w="56" h="55">
                          <a:moveTo>
                            <a:pt x="21" y="54"/>
                          </a:moveTo>
                          <a:lnTo>
                            <a:pt x="55" y="35"/>
                          </a:lnTo>
                          <a:lnTo>
                            <a:pt x="17" y="0"/>
                          </a:lnTo>
                          <a:lnTo>
                            <a:pt x="0" y="20"/>
                          </a:lnTo>
                          <a:lnTo>
                            <a:pt x="21" y="54"/>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52" name="Oval 51"/>
                  <p:cNvSpPr>
                    <a:spLocks noChangeArrowheads="1"/>
                  </p:cNvSpPr>
                  <p:nvPr/>
                </p:nvSpPr>
                <p:spPr bwMode="auto">
                  <a:xfrm>
                    <a:off x="1509721" y="598"/>
                    <a:ext cx="135" cy="124"/>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53" name="Oval 52"/>
                  <p:cNvSpPr>
                    <a:spLocks noChangeArrowheads="1"/>
                  </p:cNvSpPr>
                  <p:nvPr/>
                </p:nvSpPr>
                <p:spPr bwMode="auto">
                  <a:xfrm>
                    <a:off x="1509842" y="598"/>
                    <a:ext cx="111" cy="102"/>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54" name="Oval 53"/>
                  <p:cNvSpPr>
                    <a:spLocks noChangeArrowheads="1"/>
                  </p:cNvSpPr>
                  <p:nvPr/>
                </p:nvSpPr>
                <p:spPr bwMode="auto">
                  <a:xfrm>
                    <a:off x="1509912" y="558"/>
                    <a:ext cx="112" cy="101"/>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55" name="Freeform 54"/>
                  <p:cNvSpPr>
                    <a:spLocks/>
                  </p:cNvSpPr>
                  <p:nvPr/>
                </p:nvSpPr>
                <p:spPr bwMode="auto">
                  <a:xfrm>
                    <a:off x="1509808" y="541"/>
                    <a:ext cx="241" cy="144"/>
                  </a:xfrm>
                  <a:custGeom>
                    <a:avLst/>
                    <a:gdLst>
                      <a:gd name="T0" fmla="*/ 222 w 241"/>
                      <a:gd name="T1" fmla="*/ 41 h 144"/>
                      <a:gd name="T2" fmla="*/ 199 w 241"/>
                      <a:gd name="T3" fmla="*/ 51 h 144"/>
                      <a:gd name="T4" fmla="*/ 136 w 241"/>
                      <a:gd name="T5" fmla="*/ 110 h 144"/>
                      <a:gd name="T6" fmla="*/ 120 w 241"/>
                      <a:gd name="T7" fmla="*/ 132 h 144"/>
                      <a:gd name="T8" fmla="*/ 52 w 241"/>
                      <a:gd name="T9" fmla="*/ 132 h 144"/>
                      <a:gd name="T10" fmla="*/ 37 w 241"/>
                      <a:gd name="T11" fmla="*/ 143 h 144"/>
                      <a:gd name="T12" fmla="*/ 0 w 241"/>
                      <a:gd name="T13" fmla="*/ 102 h 144"/>
                      <a:gd name="T14" fmla="*/ 160 w 241"/>
                      <a:gd name="T15" fmla="*/ 0 h 144"/>
                      <a:gd name="T16" fmla="*/ 240 w 241"/>
                      <a:gd name="T17" fmla="*/ 21 h 144"/>
                      <a:gd name="T18" fmla="*/ 222 w 241"/>
                      <a:gd name="T19" fmla="*/ 4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1" h="144">
                        <a:moveTo>
                          <a:pt x="222" y="41"/>
                        </a:moveTo>
                        <a:lnTo>
                          <a:pt x="199" y="51"/>
                        </a:lnTo>
                        <a:lnTo>
                          <a:pt x="136" y="110"/>
                        </a:lnTo>
                        <a:lnTo>
                          <a:pt x="120" y="132"/>
                        </a:lnTo>
                        <a:lnTo>
                          <a:pt x="52" y="132"/>
                        </a:lnTo>
                        <a:lnTo>
                          <a:pt x="37" y="143"/>
                        </a:lnTo>
                        <a:lnTo>
                          <a:pt x="0" y="102"/>
                        </a:lnTo>
                        <a:lnTo>
                          <a:pt x="160" y="0"/>
                        </a:lnTo>
                        <a:lnTo>
                          <a:pt x="240" y="21"/>
                        </a:lnTo>
                        <a:lnTo>
                          <a:pt x="222" y="41"/>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2" name="Group 21"/>
                <p:cNvGrpSpPr>
                  <a:grpSpLocks/>
                </p:cNvGrpSpPr>
                <p:nvPr/>
              </p:nvGrpSpPr>
              <p:grpSpPr bwMode="auto">
                <a:xfrm>
                  <a:off x="1508801" y="74"/>
                  <a:ext cx="383" cy="450"/>
                  <a:chOff x="1508801" y="74"/>
                  <a:chExt cx="383" cy="450"/>
                </a:xfrm>
              </p:grpSpPr>
              <p:grpSp>
                <p:nvGrpSpPr>
                  <p:cNvPr id="36" name="Group 35"/>
                  <p:cNvGrpSpPr>
                    <a:grpSpLocks/>
                  </p:cNvGrpSpPr>
                  <p:nvPr/>
                </p:nvGrpSpPr>
                <p:grpSpPr bwMode="auto">
                  <a:xfrm>
                    <a:off x="1508801" y="139"/>
                    <a:ext cx="204" cy="268"/>
                    <a:chOff x="1508801" y="139"/>
                    <a:chExt cx="204" cy="268"/>
                  </a:xfrm>
                </p:grpSpPr>
                <p:sp>
                  <p:nvSpPr>
                    <p:cNvPr id="47" name="Oval 46"/>
                    <p:cNvSpPr>
                      <a:spLocks noChangeArrowheads="1"/>
                    </p:cNvSpPr>
                    <p:nvPr/>
                  </p:nvSpPr>
                  <p:spPr bwMode="auto">
                    <a:xfrm>
                      <a:off x="1508801" y="234"/>
                      <a:ext cx="85" cy="77"/>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48" name="Oval 47"/>
                    <p:cNvSpPr>
                      <a:spLocks noChangeArrowheads="1"/>
                    </p:cNvSpPr>
                    <p:nvPr/>
                  </p:nvSpPr>
                  <p:spPr bwMode="auto">
                    <a:xfrm>
                      <a:off x="1508819" y="303"/>
                      <a:ext cx="111" cy="104"/>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49" name="Oval 48"/>
                    <p:cNvSpPr>
                      <a:spLocks noChangeArrowheads="1"/>
                    </p:cNvSpPr>
                    <p:nvPr/>
                  </p:nvSpPr>
                  <p:spPr bwMode="auto">
                    <a:xfrm>
                      <a:off x="1508843" y="139"/>
                      <a:ext cx="162" cy="148"/>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50" name="Freeform 49"/>
                    <p:cNvSpPr>
                      <a:spLocks/>
                    </p:cNvSpPr>
                    <p:nvPr/>
                  </p:nvSpPr>
                  <p:spPr bwMode="auto">
                    <a:xfrm>
                      <a:off x="1508831" y="246"/>
                      <a:ext cx="57" cy="78"/>
                    </a:xfrm>
                    <a:custGeom>
                      <a:avLst/>
                      <a:gdLst>
                        <a:gd name="T0" fmla="*/ 31 w 57"/>
                        <a:gd name="T1" fmla="*/ 0 h 78"/>
                        <a:gd name="T2" fmla="*/ 0 w 57"/>
                        <a:gd name="T3" fmla="*/ 13 h 78"/>
                        <a:gd name="T4" fmla="*/ 2 w 57"/>
                        <a:gd name="T5" fmla="*/ 60 h 78"/>
                        <a:gd name="T6" fmla="*/ 12 w 57"/>
                        <a:gd name="T7" fmla="*/ 77 h 78"/>
                        <a:gd name="T8" fmla="*/ 56 w 57"/>
                        <a:gd name="T9" fmla="*/ 60 h 78"/>
                        <a:gd name="T10" fmla="*/ 31 w 57"/>
                        <a:gd name="T11" fmla="*/ 0 h 78"/>
                      </a:gdLst>
                      <a:ahLst/>
                      <a:cxnLst>
                        <a:cxn ang="0">
                          <a:pos x="T0" y="T1"/>
                        </a:cxn>
                        <a:cxn ang="0">
                          <a:pos x="T2" y="T3"/>
                        </a:cxn>
                        <a:cxn ang="0">
                          <a:pos x="T4" y="T5"/>
                        </a:cxn>
                        <a:cxn ang="0">
                          <a:pos x="T6" y="T7"/>
                        </a:cxn>
                        <a:cxn ang="0">
                          <a:pos x="T8" y="T9"/>
                        </a:cxn>
                        <a:cxn ang="0">
                          <a:pos x="T10" y="T11"/>
                        </a:cxn>
                      </a:cxnLst>
                      <a:rect l="0" t="0" r="r" b="b"/>
                      <a:pathLst>
                        <a:path w="57" h="78">
                          <a:moveTo>
                            <a:pt x="31" y="0"/>
                          </a:moveTo>
                          <a:lnTo>
                            <a:pt x="0" y="13"/>
                          </a:lnTo>
                          <a:lnTo>
                            <a:pt x="2" y="60"/>
                          </a:lnTo>
                          <a:lnTo>
                            <a:pt x="12" y="77"/>
                          </a:lnTo>
                          <a:lnTo>
                            <a:pt x="56" y="60"/>
                          </a:lnTo>
                          <a:lnTo>
                            <a:pt x="31" y="0"/>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37" name="Group 36"/>
                  <p:cNvGrpSpPr>
                    <a:grpSpLocks/>
                  </p:cNvGrpSpPr>
                  <p:nvPr/>
                </p:nvGrpSpPr>
                <p:grpSpPr bwMode="auto">
                  <a:xfrm>
                    <a:off x="1508870" y="74"/>
                    <a:ext cx="314" cy="450"/>
                    <a:chOff x="1508870" y="74"/>
                    <a:chExt cx="314" cy="450"/>
                  </a:xfrm>
                </p:grpSpPr>
                <p:sp>
                  <p:nvSpPr>
                    <p:cNvPr id="39" name="Oval 38"/>
                    <p:cNvSpPr>
                      <a:spLocks noChangeArrowheads="1"/>
                    </p:cNvSpPr>
                    <p:nvPr/>
                  </p:nvSpPr>
                  <p:spPr bwMode="auto">
                    <a:xfrm>
                      <a:off x="1508970" y="93"/>
                      <a:ext cx="214" cy="194"/>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40" name="Oval 39"/>
                    <p:cNvSpPr>
                      <a:spLocks noChangeArrowheads="1"/>
                    </p:cNvSpPr>
                    <p:nvPr/>
                  </p:nvSpPr>
                  <p:spPr bwMode="auto">
                    <a:xfrm>
                      <a:off x="1508870" y="234"/>
                      <a:ext cx="111" cy="103"/>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41" name="Oval 40"/>
                    <p:cNvSpPr>
                      <a:spLocks noChangeArrowheads="1"/>
                    </p:cNvSpPr>
                    <p:nvPr/>
                  </p:nvSpPr>
                  <p:spPr bwMode="auto">
                    <a:xfrm>
                      <a:off x="1508894" y="303"/>
                      <a:ext cx="163" cy="151"/>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42" name="Oval 41"/>
                    <p:cNvSpPr>
                      <a:spLocks noChangeArrowheads="1"/>
                    </p:cNvSpPr>
                    <p:nvPr/>
                  </p:nvSpPr>
                  <p:spPr bwMode="auto">
                    <a:xfrm>
                      <a:off x="1508944" y="374"/>
                      <a:ext cx="166" cy="150"/>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43" name="Oval 42"/>
                    <p:cNvSpPr>
                      <a:spLocks noChangeArrowheads="1"/>
                    </p:cNvSpPr>
                    <p:nvPr/>
                  </p:nvSpPr>
                  <p:spPr bwMode="auto">
                    <a:xfrm>
                      <a:off x="1508959" y="189"/>
                      <a:ext cx="146" cy="130"/>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44" name="Oval 43"/>
                    <p:cNvSpPr>
                      <a:spLocks noChangeArrowheads="1"/>
                    </p:cNvSpPr>
                    <p:nvPr/>
                  </p:nvSpPr>
                  <p:spPr bwMode="auto">
                    <a:xfrm>
                      <a:off x="1509089" y="74"/>
                      <a:ext cx="83" cy="78"/>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45" name="Freeform 44"/>
                    <p:cNvSpPr>
                      <a:spLocks/>
                    </p:cNvSpPr>
                    <p:nvPr/>
                  </p:nvSpPr>
                  <p:spPr bwMode="auto">
                    <a:xfrm>
                      <a:off x="1509006" y="164"/>
                      <a:ext cx="104" cy="64"/>
                    </a:xfrm>
                    <a:custGeom>
                      <a:avLst/>
                      <a:gdLst>
                        <a:gd name="T0" fmla="*/ 0 w 104"/>
                        <a:gd name="T1" fmla="*/ 15 h 64"/>
                        <a:gd name="T2" fmla="*/ 13 w 104"/>
                        <a:gd name="T3" fmla="*/ 47 h 64"/>
                        <a:gd name="T4" fmla="*/ 103 w 104"/>
                        <a:gd name="T5" fmla="*/ 63 h 64"/>
                        <a:gd name="T6" fmla="*/ 103 w 104"/>
                        <a:gd name="T7" fmla="*/ 22 h 64"/>
                        <a:gd name="T8" fmla="*/ 5 w 104"/>
                        <a:gd name="T9" fmla="*/ 0 h 64"/>
                        <a:gd name="T10" fmla="*/ 0 w 104"/>
                        <a:gd name="T11" fmla="*/ 15 h 64"/>
                      </a:gdLst>
                      <a:ahLst/>
                      <a:cxnLst>
                        <a:cxn ang="0">
                          <a:pos x="T0" y="T1"/>
                        </a:cxn>
                        <a:cxn ang="0">
                          <a:pos x="T2" y="T3"/>
                        </a:cxn>
                        <a:cxn ang="0">
                          <a:pos x="T4" y="T5"/>
                        </a:cxn>
                        <a:cxn ang="0">
                          <a:pos x="T6" y="T7"/>
                        </a:cxn>
                        <a:cxn ang="0">
                          <a:pos x="T8" y="T9"/>
                        </a:cxn>
                        <a:cxn ang="0">
                          <a:pos x="T10" y="T11"/>
                        </a:cxn>
                      </a:cxnLst>
                      <a:rect l="0" t="0" r="r" b="b"/>
                      <a:pathLst>
                        <a:path w="104" h="64">
                          <a:moveTo>
                            <a:pt x="0" y="15"/>
                          </a:moveTo>
                          <a:lnTo>
                            <a:pt x="13" y="47"/>
                          </a:lnTo>
                          <a:lnTo>
                            <a:pt x="103" y="63"/>
                          </a:lnTo>
                          <a:lnTo>
                            <a:pt x="103" y="22"/>
                          </a:lnTo>
                          <a:lnTo>
                            <a:pt x="5" y="0"/>
                          </a:lnTo>
                          <a:lnTo>
                            <a:pt x="0" y="15"/>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6" name="Freeform 45"/>
                    <p:cNvSpPr>
                      <a:spLocks/>
                    </p:cNvSpPr>
                    <p:nvPr/>
                  </p:nvSpPr>
                  <p:spPr bwMode="auto">
                    <a:xfrm>
                      <a:off x="1508903" y="284"/>
                      <a:ext cx="116" cy="133"/>
                    </a:xfrm>
                    <a:custGeom>
                      <a:avLst/>
                      <a:gdLst>
                        <a:gd name="T0" fmla="*/ 71 w 116"/>
                        <a:gd name="T1" fmla="*/ 0 h 133"/>
                        <a:gd name="T2" fmla="*/ 0 w 116"/>
                        <a:gd name="T3" fmla="*/ 33 h 133"/>
                        <a:gd name="T4" fmla="*/ 28 w 116"/>
                        <a:gd name="T5" fmla="*/ 60 h 133"/>
                        <a:gd name="T6" fmla="*/ 33 w 116"/>
                        <a:gd name="T7" fmla="*/ 124 h 133"/>
                        <a:gd name="T8" fmla="*/ 49 w 116"/>
                        <a:gd name="T9" fmla="*/ 132 h 133"/>
                        <a:gd name="T10" fmla="*/ 112 w 116"/>
                        <a:gd name="T11" fmla="*/ 91 h 133"/>
                        <a:gd name="T12" fmla="*/ 115 w 116"/>
                        <a:gd name="T13" fmla="*/ 14 h 133"/>
                        <a:gd name="T14" fmla="*/ 71 w 116"/>
                        <a:gd name="T15" fmla="*/ 0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133">
                          <a:moveTo>
                            <a:pt x="71" y="0"/>
                          </a:moveTo>
                          <a:lnTo>
                            <a:pt x="0" y="33"/>
                          </a:lnTo>
                          <a:lnTo>
                            <a:pt x="28" y="60"/>
                          </a:lnTo>
                          <a:lnTo>
                            <a:pt x="33" y="124"/>
                          </a:lnTo>
                          <a:lnTo>
                            <a:pt x="49" y="132"/>
                          </a:lnTo>
                          <a:lnTo>
                            <a:pt x="112" y="91"/>
                          </a:lnTo>
                          <a:lnTo>
                            <a:pt x="115" y="14"/>
                          </a:lnTo>
                          <a:lnTo>
                            <a:pt x="71" y="0"/>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38" name="Freeform 37"/>
                  <p:cNvSpPr>
                    <a:spLocks/>
                  </p:cNvSpPr>
                  <p:nvPr/>
                </p:nvSpPr>
                <p:spPr bwMode="auto">
                  <a:xfrm>
                    <a:off x="1509081" y="123"/>
                    <a:ext cx="58" cy="63"/>
                  </a:xfrm>
                  <a:custGeom>
                    <a:avLst/>
                    <a:gdLst>
                      <a:gd name="T0" fmla="*/ 0 w 58"/>
                      <a:gd name="T1" fmla="*/ 32 h 63"/>
                      <a:gd name="T2" fmla="*/ 25 w 58"/>
                      <a:gd name="T3" fmla="*/ 0 h 63"/>
                      <a:gd name="T4" fmla="*/ 57 w 58"/>
                      <a:gd name="T5" fmla="*/ 32 h 63"/>
                      <a:gd name="T6" fmla="*/ 29 w 58"/>
                      <a:gd name="T7" fmla="*/ 62 h 63"/>
                      <a:gd name="T8" fmla="*/ 0 w 58"/>
                      <a:gd name="T9" fmla="*/ 32 h 63"/>
                    </a:gdLst>
                    <a:ahLst/>
                    <a:cxnLst>
                      <a:cxn ang="0">
                        <a:pos x="T0" y="T1"/>
                      </a:cxn>
                      <a:cxn ang="0">
                        <a:pos x="T2" y="T3"/>
                      </a:cxn>
                      <a:cxn ang="0">
                        <a:pos x="T4" y="T5"/>
                      </a:cxn>
                      <a:cxn ang="0">
                        <a:pos x="T6" y="T7"/>
                      </a:cxn>
                      <a:cxn ang="0">
                        <a:pos x="T8" y="T9"/>
                      </a:cxn>
                    </a:cxnLst>
                    <a:rect l="0" t="0" r="r" b="b"/>
                    <a:pathLst>
                      <a:path w="58" h="63">
                        <a:moveTo>
                          <a:pt x="0" y="32"/>
                        </a:moveTo>
                        <a:lnTo>
                          <a:pt x="25" y="0"/>
                        </a:lnTo>
                        <a:lnTo>
                          <a:pt x="57" y="32"/>
                        </a:lnTo>
                        <a:lnTo>
                          <a:pt x="29" y="62"/>
                        </a:lnTo>
                        <a:lnTo>
                          <a:pt x="0" y="32"/>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3" name="Group 22"/>
                <p:cNvGrpSpPr>
                  <a:grpSpLocks/>
                </p:cNvGrpSpPr>
                <p:nvPr/>
              </p:nvGrpSpPr>
              <p:grpSpPr bwMode="auto">
                <a:xfrm>
                  <a:off x="1508998" y="0"/>
                  <a:ext cx="1134" cy="759"/>
                  <a:chOff x="1508998" y="0"/>
                  <a:chExt cx="1134" cy="759"/>
                </a:xfrm>
              </p:grpSpPr>
              <p:sp>
                <p:nvSpPr>
                  <p:cNvPr id="24" name="Oval 23"/>
                  <p:cNvSpPr>
                    <a:spLocks noChangeArrowheads="1"/>
                  </p:cNvSpPr>
                  <p:nvPr/>
                </p:nvSpPr>
                <p:spPr bwMode="auto">
                  <a:xfrm>
                    <a:off x="1509355" y="21"/>
                    <a:ext cx="265" cy="245"/>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5" name="Oval 24"/>
                  <p:cNvSpPr>
                    <a:spLocks noChangeArrowheads="1"/>
                  </p:cNvSpPr>
                  <p:nvPr/>
                </p:nvSpPr>
                <p:spPr bwMode="auto">
                  <a:xfrm>
                    <a:off x="1509586" y="0"/>
                    <a:ext cx="212" cy="194"/>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6" name="Oval 25"/>
                  <p:cNvSpPr>
                    <a:spLocks noChangeArrowheads="1"/>
                  </p:cNvSpPr>
                  <p:nvPr/>
                </p:nvSpPr>
                <p:spPr bwMode="auto">
                  <a:xfrm>
                    <a:off x="1509792" y="210"/>
                    <a:ext cx="340" cy="314"/>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7" name="Oval 26"/>
                  <p:cNvSpPr>
                    <a:spLocks noChangeArrowheads="1"/>
                  </p:cNvSpPr>
                  <p:nvPr/>
                </p:nvSpPr>
                <p:spPr bwMode="auto">
                  <a:xfrm>
                    <a:off x="1509124" y="351"/>
                    <a:ext cx="394" cy="361"/>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8" name="Oval 27"/>
                  <p:cNvSpPr>
                    <a:spLocks noChangeArrowheads="1"/>
                  </p:cNvSpPr>
                  <p:nvPr/>
                </p:nvSpPr>
                <p:spPr bwMode="auto">
                  <a:xfrm>
                    <a:off x="1509688" y="398"/>
                    <a:ext cx="289" cy="265"/>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9" name="Oval 28"/>
                  <p:cNvSpPr>
                    <a:spLocks noChangeArrowheads="1"/>
                  </p:cNvSpPr>
                  <p:nvPr/>
                </p:nvSpPr>
                <p:spPr bwMode="auto">
                  <a:xfrm>
                    <a:off x="1509022" y="420"/>
                    <a:ext cx="214" cy="196"/>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0" name="Oval 29"/>
                  <p:cNvSpPr>
                    <a:spLocks noChangeArrowheads="1"/>
                  </p:cNvSpPr>
                  <p:nvPr/>
                </p:nvSpPr>
                <p:spPr bwMode="auto">
                  <a:xfrm>
                    <a:off x="1508998" y="257"/>
                    <a:ext cx="214" cy="195"/>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1" name="Oval 30"/>
                  <p:cNvSpPr>
                    <a:spLocks noChangeArrowheads="1"/>
                  </p:cNvSpPr>
                  <p:nvPr/>
                </p:nvSpPr>
                <p:spPr bwMode="auto">
                  <a:xfrm>
                    <a:off x="1509100" y="69"/>
                    <a:ext cx="341" cy="316"/>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2" name="Oval 31"/>
                  <p:cNvSpPr>
                    <a:spLocks noChangeArrowheads="1"/>
                  </p:cNvSpPr>
                  <p:nvPr/>
                </p:nvSpPr>
                <p:spPr bwMode="auto">
                  <a:xfrm>
                    <a:off x="1509407" y="444"/>
                    <a:ext cx="340" cy="315"/>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3" name="Oval 32"/>
                  <p:cNvSpPr>
                    <a:spLocks noChangeArrowheads="1"/>
                  </p:cNvSpPr>
                  <p:nvPr/>
                </p:nvSpPr>
                <p:spPr bwMode="auto">
                  <a:xfrm>
                    <a:off x="1509842" y="93"/>
                    <a:ext cx="265" cy="244"/>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4" name="Oval 33"/>
                  <p:cNvSpPr>
                    <a:spLocks noChangeArrowheads="1"/>
                  </p:cNvSpPr>
                  <p:nvPr/>
                </p:nvSpPr>
                <p:spPr bwMode="auto">
                  <a:xfrm>
                    <a:off x="1509764" y="0"/>
                    <a:ext cx="241" cy="218"/>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5" name="Freeform 34"/>
                  <p:cNvSpPr>
                    <a:spLocks/>
                  </p:cNvSpPr>
                  <p:nvPr/>
                </p:nvSpPr>
                <p:spPr bwMode="auto">
                  <a:xfrm>
                    <a:off x="1509087" y="59"/>
                    <a:ext cx="986" cy="604"/>
                  </a:xfrm>
                  <a:custGeom>
                    <a:avLst/>
                    <a:gdLst>
                      <a:gd name="T0" fmla="*/ 303 w 986"/>
                      <a:gd name="T1" fmla="*/ 59 h 604"/>
                      <a:gd name="T2" fmla="*/ 344 w 986"/>
                      <a:gd name="T3" fmla="*/ 18 h 604"/>
                      <a:gd name="T4" fmla="*/ 527 w 986"/>
                      <a:gd name="T5" fmla="*/ 21 h 604"/>
                      <a:gd name="T6" fmla="*/ 656 w 986"/>
                      <a:gd name="T7" fmla="*/ 0 h 604"/>
                      <a:gd name="T8" fmla="*/ 823 w 986"/>
                      <a:gd name="T9" fmla="*/ 71 h 604"/>
                      <a:gd name="T10" fmla="*/ 905 w 986"/>
                      <a:gd name="T11" fmla="*/ 52 h 604"/>
                      <a:gd name="T12" fmla="*/ 949 w 986"/>
                      <a:gd name="T13" fmla="*/ 59 h 604"/>
                      <a:gd name="T14" fmla="*/ 958 w 986"/>
                      <a:gd name="T15" fmla="*/ 238 h 604"/>
                      <a:gd name="T16" fmla="*/ 985 w 986"/>
                      <a:gd name="T17" fmla="*/ 266 h 604"/>
                      <a:gd name="T18" fmla="*/ 908 w 986"/>
                      <a:gd name="T19" fmla="*/ 405 h 604"/>
                      <a:gd name="T20" fmla="*/ 826 w 986"/>
                      <a:gd name="T21" fmla="*/ 311 h 604"/>
                      <a:gd name="T22" fmla="*/ 802 w 986"/>
                      <a:gd name="T23" fmla="*/ 359 h 604"/>
                      <a:gd name="T24" fmla="*/ 686 w 986"/>
                      <a:gd name="T25" fmla="*/ 549 h 604"/>
                      <a:gd name="T26" fmla="*/ 297 w 986"/>
                      <a:gd name="T27" fmla="*/ 603 h 604"/>
                      <a:gd name="T28" fmla="*/ 96 w 986"/>
                      <a:gd name="T29" fmla="*/ 565 h 604"/>
                      <a:gd name="T30" fmla="*/ 32 w 986"/>
                      <a:gd name="T31" fmla="*/ 447 h 604"/>
                      <a:gd name="T32" fmla="*/ 32 w 986"/>
                      <a:gd name="T33" fmla="*/ 326 h 604"/>
                      <a:gd name="T34" fmla="*/ 0 w 986"/>
                      <a:gd name="T35" fmla="*/ 223 h 604"/>
                      <a:gd name="T36" fmla="*/ 303 w 986"/>
                      <a:gd name="T37" fmla="*/ 59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86" h="604">
                        <a:moveTo>
                          <a:pt x="303" y="59"/>
                        </a:moveTo>
                        <a:lnTo>
                          <a:pt x="344" y="18"/>
                        </a:lnTo>
                        <a:lnTo>
                          <a:pt x="527" y="21"/>
                        </a:lnTo>
                        <a:lnTo>
                          <a:pt x="656" y="0"/>
                        </a:lnTo>
                        <a:lnTo>
                          <a:pt x="823" y="71"/>
                        </a:lnTo>
                        <a:lnTo>
                          <a:pt x="905" y="52"/>
                        </a:lnTo>
                        <a:lnTo>
                          <a:pt x="949" y="59"/>
                        </a:lnTo>
                        <a:lnTo>
                          <a:pt x="958" y="238"/>
                        </a:lnTo>
                        <a:lnTo>
                          <a:pt x="985" y="266"/>
                        </a:lnTo>
                        <a:lnTo>
                          <a:pt x="908" y="405"/>
                        </a:lnTo>
                        <a:lnTo>
                          <a:pt x="826" y="311"/>
                        </a:lnTo>
                        <a:lnTo>
                          <a:pt x="802" y="359"/>
                        </a:lnTo>
                        <a:lnTo>
                          <a:pt x="686" y="549"/>
                        </a:lnTo>
                        <a:lnTo>
                          <a:pt x="297" y="603"/>
                        </a:lnTo>
                        <a:lnTo>
                          <a:pt x="96" y="565"/>
                        </a:lnTo>
                        <a:lnTo>
                          <a:pt x="32" y="447"/>
                        </a:lnTo>
                        <a:lnTo>
                          <a:pt x="32" y="326"/>
                        </a:lnTo>
                        <a:lnTo>
                          <a:pt x="0" y="223"/>
                        </a:lnTo>
                        <a:lnTo>
                          <a:pt x="303" y="59"/>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sp>
            <p:nvSpPr>
              <p:cNvPr id="20" name="Rectangle 19"/>
              <p:cNvSpPr>
                <a:spLocks noChangeArrowheads="1"/>
              </p:cNvSpPr>
              <p:nvPr/>
            </p:nvSpPr>
            <p:spPr bwMode="auto">
              <a:xfrm>
                <a:off x="1508968" y="329"/>
                <a:ext cx="749" cy="15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spcAft>
                    <a:spcPts val="0"/>
                  </a:spcAft>
                </a:pPr>
                <a:r>
                  <a:rPr lang="en-US" sz="1800" kern="1200" dirty="0" err="1">
                    <a:solidFill>
                      <a:srgbClr val="44546A"/>
                    </a:solidFill>
                    <a:effectLst/>
                    <a:latin typeface="Calibri" panose="020F0502020204030204" pitchFamily="34" charset="0"/>
                    <a:ea typeface="SimSun" panose="02010600030101010101" pitchFamily="2" charset="-122"/>
                    <a:cs typeface="Times New Roman" panose="02020603050405020304" pitchFamily="18" charset="0"/>
                  </a:rPr>
                  <a:t>Δι</a:t>
                </a:r>
                <a:r>
                  <a:rPr lang="en-US" sz="1800" kern="1200" dirty="0">
                    <a:solidFill>
                      <a:srgbClr val="44546A"/>
                    </a:solidFill>
                    <a:effectLst/>
                    <a:latin typeface="Calibri" panose="020F0502020204030204" pitchFamily="34" charset="0"/>
                    <a:ea typeface="SimSun" panose="02010600030101010101" pitchFamily="2" charset="-122"/>
                    <a:cs typeface="Times New Roman" panose="02020603050405020304" pitchFamily="18" charset="0"/>
                  </a:rPr>
                  <a:t>αδίκτυο</a:t>
                </a:r>
                <a:endParaRPr lang="el-GR" sz="1200" dirty="0">
                  <a:solidFill>
                    <a:srgbClr val="404040"/>
                  </a:solidFill>
                  <a:effectLst/>
                  <a:latin typeface="Times New Roman" panose="02020603050405020304" pitchFamily="18" charset="0"/>
                  <a:ea typeface="SimSun" panose="02010600030101010101" pitchFamily="2" charset="-122"/>
                </a:endParaRPr>
              </a:p>
            </p:txBody>
          </p:sp>
        </p:grpSp>
        <p:sp>
          <p:nvSpPr>
            <p:cNvPr id="11" name="Rectangle 10"/>
            <p:cNvSpPr>
              <a:spLocks noChangeArrowheads="1"/>
            </p:cNvSpPr>
            <p:nvPr/>
          </p:nvSpPr>
          <p:spPr bwMode="auto">
            <a:xfrm>
              <a:off x="0" y="2471099"/>
              <a:ext cx="1778665" cy="646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Aft>
                  <a:spcPts val="0"/>
                </a:spcAft>
              </a:pPr>
              <a:r>
                <a:rPr lang="el-GR" sz="1200" kern="1200">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Σύστημα και λογισμικό παραγωγής ροής, π.χ. </a:t>
              </a:r>
              <a:r>
                <a:rPr lang="en-US" sz="1200" kern="1200">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Flash Media Live Encoder</a:t>
              </a:r>
              <a:endParaRPr lang="el-GR" sz="1200">
                <a:solidFill>
                  <a:srgbClr val="404040"/>
                </a:solidFill>
                <a:effectLst/>
                <a:latin typeface="Times New Roman" panose="02020603050405020304" pitchFamily="18" charset="0"/>
                <a:ea typeface="SimSun" panose="02010600030101010101" pitchFamily="2" charset="-122"/>
              </a:endParaRPr>
            </a:p>
          </p:txBody>
        </p:sp>
        <p:sp>
          <p:nvSpPr>
            <p:cNvPr id="12" name="Rectangle 11"/>
            <p:cNvSpPr>
              <a:spLocks noChangeArrowheads="1"/>
            </p:cNvSpPr>
            <p:nvPr/>
          </p:nvSpPr>
          <p:spPr bwMode="auto">
            <a:xfrm>
              <a:off x="3968564" y="1423598"/>
              <a:ext cx="1133449" cy="1022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lgn="ctr" eaLnBrk="0" hangingPunct="0">
                <a:spcAft>
                  <a:spcPts val="0"/>
                </a:spcAft>
              </a:pPr>
              <a:r>
                <a:rPr lang="el-GR" sz="1200" kern="1200">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Εξυπηρετητής μετάδοσης ροών π.χ. </a:t>
              </a:r>
              <a:r>
                <a:rPr lang="en-US" sz="1200" kern="1200">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Wowza Media Server</a:t>
              </a:r>
              <a:endParaRPr lang="el-GR" sz="1200">
                <a:solidFill>
                  <a:srgbClr val="404040"/>
                </a:solidFill>
                <a:effectLst/>
                <a:latin typeface="Times New Roman" panose="02020603050405020304" pitchFamily="18" charset="0"/>
                <a:ea typeface="SimSun" panose="02010600030101010101" pitchFamily="2" charset="-122"/>
              </a:endParaRP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42992" y="2088431"/>
              <a:ext cx="768736" cy="1324419"/>
            </a:xfrm>
            <a:prstGeom prst="rect">
              <a:avLst/>
            </a:prstGeom>
          </p:spPr>
        </p:pic>
        <p:sp>
          <p:nvSpPr>
            <p:cNvPr id="14" name="Rectangle 13"/>
            <p:cNvSpPr/>
            <p:nvPr/>
          </p:nvSpPr>
          <p:spPr>
            <a:xfrm>
              <a:off x="1674021" y="2092438"/>
              <a:ext cx="1480786" cy="649553"/>
            </a:xfrm>
            <a:prstGeom prst="rect">
              <a:avLst/>
            </a:prstGeom>
          </p:spPr>
          <p:txBody>
            <a:bodyPr wrap="none">
              <a:spAutoFit/>
            </a:bodyPr>
            <a:lstStyle/>
            <a:p>
              <a:pPr algn="ctr" eaLnBrk="0" hangingPunct="0">
                <a:spcAft>
                  <a:spcPts val="0"/>
                </a:spcAft>
              </a:pPr>
              <a:r>
                <a:rPr lang="el-GR" sz="1200" kern="1200">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Λογισμικό </a:t>
              </a:r>
              <a:endParaRPr lang="el-GR" sz="1200">
                <a:solidFill>
                  <a:srgbClr val="404040"/>
                </a:solidFill>
                <a:effectLst/>
                <a:latin typeface="Times New Roman" panose="02020603050405020304" pitchFamily="18" charset="0"/>
                <a:ea typeface="SimSun" panose="02010600030101010101" pitchFamily="2" charset="-122"/>
              </a:endParaRPr>
            </a:p>
            <a:p>
              <a:pPr algn="ctr" eaLnBrk="0" hangingPunct="0">
                <a:spcAft>
                  <a:spcPts val="0"/>
                </a:spcAft>
              </a:pPr>
              <a:r>
                <a:rPr lang="el-GR" sz="1200" kern="1200">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αναπαραγωγής</a:t>
              </a:r>
              <a:endParaRPr lang="el-GR" sz="1200">
                <a:solidFill>
                  <a:srgbClr val="404040"/>
                </a:solidFill>
                <a:effectLst/>
                <a:latin typeface="Times New Roman" panose="02020603050405020304" pitchFamily="18" charset="0"/>
                <a:ea typeface="SimSun" panose="02010600030101010101" pitchFamily="2" charset="-122"/>
              </a:endParaRPr>
            </a:p>
            <a:p>
              <a:pPr algn="ctr" eaLnBrk="0" hangingPunct="0">
                <a:spcAft>
                  <a:spcPts val="0"/>
                </a:spcAft>
              </a:pPr>
              <a:r>
                <a:rPr lang="el-GR" sz="1200" kern="1200">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 ροών π.χ </a:t>
              </a:r>
              <a:r>
                <a:rPr lang="en-US" sz="1200" kern="1200">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Flowplayer</a:t>
              </a:r>
              <a:endParaRPr lang="el-GR" sz="1200">
                <a:solidFill>
                  <a:srgbClr val="404040"/>
                </a:solidFill>
                <a:effectLst/>
                <a:latin typeface="Times New Roman" panose="02020603050405020304" pitchFamily="18" charset="0"/>
                <a:ea typeface="SimSun" panose="02010600030101010101" pitchFamily="2" charset="-122"/>
              </a:endParaRPr>
            </a:p>
          </p:txBody>
        </p:sp>
        <p:cxnSp>
          <p:nvCxnSpPr>
            <p:cNvPr id="15" name="Curved Connector 14"/>
            <p:cNvCxnSpPr/>
            <p:nvPr/>
          </p:nvCxnSpPr>
          <p:spPr>
            <a:xfrm flipV="1">
              <a:off x="1331181" y="685624"/>
              <a:ext cx="2800851" cy="1233249"/>
            </a:xfrm>
            <a:prstGeom prst="curvedConnector3">
              <a:avLst/>
            </a:prstGeom>
            <a:noFill/>
            <a:ln w="6350" cap="flat" cmpd="sng" algn="ctr">
              <a:solidFill>
                <a:srgbClr val="FF0000"/>
              </a:solidFill>
              <a:prstDash val="solid"/>
              <a:miter lim="800000"/>
              <a:tailEnd type="triangle"/>
            </a:ln>
            <a:effectLst/>
          </p:spPr>
        </p:cxnSp>
        <p:cxnSp>
          <p:nvCxnSpPr>
            <p:cNvPr id="16" name="Curved Connector 15"/>
            <p:cNvCxnSpPr/>
            <p:nvPr/>
          </p:nvCxnSpPr>
          <p:spPr>
            <a:xfrm rot="5400000">
              <a:off x="2963616" y="1186251"/>
              <a:ext cx="1643049" cy="880687"/>
            </a:xfrm>
            <a:prstGeom prst="curvedConnector3">
              <a:avLst/>
            </a:prstGeom>
            <a:noFill/>
            <a:ln w="6350" cap="flat" cmpd="sng" algn="ctr">
              <a:solidFill>
                <a:srgbClr val="FF0000"/>
              </a:solidFill>
              <a:prstDash val="solid"/>
              <a:miter lim="800000"/>
              <a:tailEnd type="triangle"/>
            </a:ln>
            <a:effectLst/>
          </p:spPr>
        </p:cxnSp>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3513" y="138892"/>
              <a:ext cx="626362" cy="1079130"/>
            </a:xfrm>
            <a:prstGeom prst="rect">
              <a:avLst/>
            </a:prstGeom>
          </p:spPr>
        </p:pic>
        <p:cxnSp>
          <p:nvCxnSpPr>
            <p:cNvPr id="18" name="Curved Connector 17"/>
            <p:cNvCxnSpPr/>
            <p:nvPr/>
          </p:nvCxnSpPr>
          <p:spPr>
            <a:xfrm rot="10800000" flipV="1">
              <a:off x="1173526" y="527953"/>
              <a:ext cx="2958507" cy="215004"/>
            </a:xfrm>
            <a:prstGeom prst="curvedConnector3">
              <a:avLst/>
            </a:prstGeom>
            <a:noFill/>
            <a:ln w="6350" cap="flat" cmpd="sng" algn="ctr">
              <a:solidFill>
                <a:srgbClr val="FF0000"/>
              </a:solidFill>
              <a:prstDash val="solid"/>
              <a:miter lim="800000"/>
              <a:tailEnd type="triangle"/>
            </a:ln>
            <a:effectLst/>
          </p:spPr>
        </p:cxnSp>
      </p:grpSp>
    </p:spTree>
    <p:extLst>
      <p:ext uri="{BB962C8B-B14F-4D97-AF65-F5344CB8AC3E}">
        <p14:creationId xmlns:p14="http://schemas.microsoft.com/office/powerpoint/2010/main" val="29732658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n-US" dirty="0" smtClean="0"/>
              <a:t>Λογισμικό παραγωγής ροής (1/2)</a:t>
            </a:r>
            <a:endParaRPr lang="el-GR" dirty="0"/>
          </a:p>
        </p:txBody>
      </p:sp>
      <p:sp>
        <p:nvSpPr>
          <p:cNvPr id="3" name="Content Placeholder 2"/>
          <p:cNvSpPr>
            <a:spLocks noGrp="1"/>
          </p:cNvSpPr>
          <p:nvPr>
            <p:ph idx="1"/>
          </p:nvPr>
        </p:nvSpPr>
        <p:spPr/>
        <p:txBody>
          <a:bodyPr>
            <a:normAutofit fontScale="77500" lnSpcReduction="20000"/>
          </a:bodyPr>
          <a:lstStyle/>
          <a:p>
            <a:r>
              <a:rPr lang="el-GR" altLang="en-US" dirty="0" smtClean="0"/>
              <a:t>Κωδικοποίηση του ψηφιακού σήματος</a:t>
            </a:r>
          </a:p>
          <a:p>
            <a:pPr lvl="1"/>
            <a:r>
              <a:rPr lang="el-GR" altLang="en-US" dirty="0" smtClean="0"/>
              <a:t>ανάλυση εικόνας π.χ. 320 Χ 240 </a:t>
            </a:r>
            <a:r>
              <a:rPr lang="el-GR" altLang="en-US" dirty="0" err="1" smtClean="0"/>
              <a:t>pixels</a:t>
            </a:r>
            <a:r>
              <a:rPr lang="el-GR" altLang="en-US" dirty="0" smtClean="0"/>
              <a:t>, </a:t>
            </a:r>
          </a:p>
          <a:p>
            <a:pPr lvl="1"/>
            <a:r>
              <a:rPr lang="el-GR" altLang="en-US" dirty="0" smtClean="0"/>
              <a:t>ρυθμό κωδικοποίησης π.χ. 250 </a:t>
            </a:r>
            <a:r>
              <a:rPr lang="en-US" altLang="en-US" dirty="0" smtClean="0"/>
              <a:t>kbps</a:t>
            </a:r>
          </a:p>
          <a:p>
            <a:r>
              <a:rPr lang="el-GR" altLang="en-US" dirty="0" smtClean="0"/>
              <a:t>Παράγονται δύο διαφορετικές ροές</a:t>
            </a:r>
          </a:p>
          <a:p>
            <a:pPr lvl="1"/>
            <a:r>
              <a:rPr lang="el-GR" altLang="en-US" dirty="0" smtClean="0"/>
              <a:t>μία για το βίντεο </a:t>
            </a:r>
          </a:p>
          <a:p>
            <a:pPr lvl="1"/>
            <a:r>
              <a:rPr lang="el-GR" altLang="en-US" dirty="0" smtClean="0"/>
              <a:t>μία για τον ήχο</a:t>
            </a:r>
          </a:p>
          <a:p>
            <a:r>
              <a:rPr lang="el-GR" altLang="en-US" dirty="0" smtClean="0"/>
              <a:t>Τα σχήματα κωδικοποίησης που χρησιμοποιούνται έχουν σχεδιαστεί για τη μετάδοση ροών πάνω από το Διαδίκτυο. </a:t>
            </a:r>
          </a:p>
          <a:p>
            <a:pPr lvl="1"/>
            <a:r>
              <a:rPr lang="el-GR" altLang="en-US" dirty="0" smtClean="0"/>
              <a:t>MPEG-4, H.261, H.263, </a:t>
            </a:r>
            <a:r>
              <a:rPr lang="el-GR" altLang="en-US" dirty="0" err="1" smtClean="0"/>
              <a:t>RealVideo</a:t>
            </a:r>
            <a:r>
              <a:rPr lang="el-GR" altLang="en-US" dirty="0" smtClean="0"/>
              <a:t>, </a:t>
            </a:r>
            <a:r>
              <a:rPr lang="el-GR" altLang="en-US" dirty="0" err="1" smtClean="0"/>
              <a:t>FlashVideo</a:t>
            </a:r>
            <a:r>
              <a:rPr lang="el-GR" altLang="en-US" dirty="0" smtClean="0"/>
              <a:t>, </a:t>
            </a:r>
            <a:r>
              <a:rPr lang="el-GR" altLang="en-US" dirty="0" err="1" smtClean="0"/>
              <a:t>Window</a:t>
            </a:r>
            <a:r>
              <a:rPr lang="el-GR" altLang="en-US" dirty="0" smtClean="0"/>
              <a:t> </a:t>
            </a:r>
            <a:r>
              <a:rPr lang="el-GR" altLang="en-US" dirty="0" err="1" smtClean="0"/>
              <a:t>Media</a:t>
            </a:r>
            <a:r>
              <a:rPr lang="el-GR" altLang="en-US" dirty="0" smtClean="0"/>
              <a:t> </a:t>
            </a:r>
            <a:r>
              <a:rPr lang="el-GR" altLang="en-US" dirty="0" err="1" smtClean="0"/>
              <a:t>Video</a:t>
            </a:r>
            <a:r>
              <a:rPr lang="el-GR" altLang="en-US" dirty="0" smtClean="0"/>
              <a:t> για το βίντεο </a:t>
            </a:r>
          </a:p>
          <a:p>
            <a:pPr lvl="1"/>
            <a:r>
              <a:rPr lang="el-GR" altLang="en-US" dirty="0" smtClean="0"/>
              <a:t>MP3, AAC, G.721, </a:t>
            </a:r>
            <a:r>
              <a:rPr lang="el-GR" altLang="en-US" dirty="0" err="1" smtClean="0"/>
              <a:t>RealAudio</a:t>
            </a:r>
            <a:r>
              <a:rPr lang="el-GR" altLang="en-US" dirty="0" smtClean="0"/>
              <a:t>, Windows </a:t>
            </a:r>
            <a:r>
              <a:rPr lang="el-GR" altLang="en-US" dirty="0" err="1" smtClean="0"/>
              <a:t>Media</a:t>
            </a:r>
            <a:r>
              <a:rPr lang="el-GR" altLang="en-US" dirty="0" smtClean="0"/>
              <a:t> </a:t>
            </a:r>
            <a:r>
              <a:rPr lang="el-GR" altLang="en-US" dirty="0" err="1" smtClean="0"/>
              <a:t>Audio</a:t>
            </a:r>
            <a:r>
              <a:rPr lang="el-GR" altLang="en-US" dirty="0" smtClean="0"/>
              <a:t> για το ήχο</a:t>
            </a:r>
            <a:endParaRPr lang="el-GR" altLang="en-US" dirty="0"/>
          </a:p>
        </p:txBody>
      </p:sp>
      <p:sp>
        <p:nvSpPr>
          <p:cNvPr id="4" name="Slide Number Placeholder 3"/>
          <p:cNvSpPr>
            <a:spLocks noGrp="1"/>
          </p:cNvSpPr>
          <p:nvPr>
            <p:ph type="sldNum" sz="quarter" idx="10"/>
          </p:nvPr>
        </p:nvSpPr>
        <p:spPr/>
        <p:txBody>
          <a:bodyPr/>
          <a:lstStyle/>
          <a:p>
            <a:fld id="{0DA940F4-2900-4377-A725-F8EBF631B80C}" type="slidenum">
              <a:rPr lang="el-GR" smtClean="0"/>
              <a:pPr/>
              <a:t>27</a:t>
            </a:fld>
            <a:endParaRPr lang="el-GR" dirty="0"/>
          </a:p>
        </p:txBody>
      </p:sp>
    </p:spTree>
    <p:extLst>
      <p:ext uri="{BB962C8B-B14F-4D97-AF65-F5344CB8AC3E}">
        <p14:creationId xmlns:p14="http://schemas.microsoft.com/office/powerpoint/2010/main" val="40691946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n-US" dirty="0" smtClean="0"/>
              <a:t>Λογισμικό παραγωγής ροής (2/2)</a:t>
            </a:r>
            <a:endParaRPr lang="el-GR" dirty="0"/>
          </a:p>
        </p:txBody>
      </p:sp>
      <p:sp>
        <p:nvSpPr>
          <p:cNvPr id="3" name="Content Placeholder 2"/>
          <p:cNvSpPr>
            <a:spLocks noGrp="1"/>
          </p:cNvSpPr>
          <p:nvPr>
            <p:ph idx="1"/>
          </p:nvPr>
        </p:nvSpPr>
        <p:spPr/>
        <p:txBody>
          <a:bodyPr>
            <a:normAutofit fontScale="85000" lnSpcReduction="20000"/>
          </a:bodyPr>
          <a:lstStyle/>
          <a:p>
            <a:r>
              <a:rPr lang="el-GR" altLang="en-US" dirty="0" smtClean="0"/>
              <a:t>Πολλαπλοί ρυθμοί κωδικοποίησης και μετάδοσης (</a:t>
            </a:r>
            <a:r>
              <a:rPr lang="el-GR" altLang="en-US" dirty="0" err="1" smtClean="0"/>
              <a:t>multirate</a:t>
            </a:r>
            <a:r>
              <a:rPr lang="el-GR" altLang="en-US" dirty="0" smtClean="0"/>
              <a:t> </a:t>
            </a:r>
            <a:r>
              <a:rPr lang="el-GR" altLang="en-US" dirty="0" err="1" smtClean="0"/>
              <a:t>support</a:t>
            </a:r>
            <a:r>
              <a:rPr lang="el-GR" altLang="en-US" dirty="0" smtClean="0"/>
              <a:t>), π.χ. στα 56 </a:t>
            </a:r>
            <a:r>
              <a:rPr lang="el-GR" altLang="en-US" dirty="0" err="1" smtClean="0"/>
              <a:t>kbps</a:t>
            </a:r>
            <a:r>
              <a:rPr lang="el-GR" altLang="en-US" dirty="0" smtClean="0"/>
              <a:t> και 250 </a:t>
            </a:r>
            <a:r>
              <a:rPr lang="el-GR" altLang="en-US" dirty="0" err="1" smtClean="0"/>
              <a:t>kbps</a:t>
            </a:r>
            <a:endParaRPr lang="el-GR" altLang="en-US" dirty="0" smtClean="0"/>
          </a:p>
          <a:p>
            <a:r>
              <a:rPr lang="el-GR" altLang="en-US" dirty="0" smtClean="0"/>
              <a:t>Το λογισμικό κωδικοποίησης και παραγωγής ροής πρέπει να είναι συμβατό με τον εξυπηρετητή μετάδοσης ροών. </a:t>
            </a:r>
          </a:p>
          <a:p>
            <a:r>
              <a:rPr lang="el-GR" altLang="en-US" dirty="0" smtClean="0"/>
              <a:t>Τυπικά λογισμικά</a:t>
            </a:r>
          </a:p>
          <a:p>
            <a:pPr lvl="1"/>
            <a:r>
              <a:rPr lang="en-US" altLang="en-US" dirty="0" smtClean="0"/>
              <a:t>Flash Live Encoder</a:t>
            </a:r>
          </a:p>
          <a:p>
            <a:pPr lvl="1"/>
            <a:r>
              <a:rPr lang="el-GR" altLang="en-US" dirty="0" smtClean="0"/>
              <a:t>Real </a:t>
            </a:r>
            <a:r>
              <a:rPr lang="el-GR" altLang="en-US" dirty="0" err="1" smtClean="0"/>
              <a:t>Producer</a:t>
            </a:r>
            <a:r>
              <a:rPr lang="el-GR" altLang="en-US" dirty="0" smtClean="0"/>
              <a:t> </a:t>
            </a:r>
          </a:p>
          <a:p>
            <a:pPr lvl="1"/>
            <a:r>
              <a:rPr lang="el-GR" altLang="en-US" dirty="0" err="1" smtClean="0"/>
              <a:t>Window</a:t>
            </a:r>
            <a:r>
              <a:rPr lang="el-GR" altLang="en-US" dirty="0" smtClean="0"/>
              <a:t> </a:t>
            </a:r>
            <a:r>
              <a:rPr lang="el-GR" altLang="en-US" dirty="0" err="1" smtClean="0"/>
              <a:t>Media</a:t>
            </a:r>
            <a:r>
              <a:rPr lang="el-GR" altLang="en-US" dirty="0" smtClean="0"/>
              <a:t> </a:t>
            </a:r>
            <a:r>
              <a:rPr lang="el-GR" altLang="en-US" dirty="0" err="1" smtClean="0"/>
              <a:t>Encoder</a:t>
            </a:r>
            <a:r>
              <a:rPr lang="el-GR" altLang="en-US" dirty="0" smtClean="0"/>
              <a:t> </a:t>
            </a:r>
          </a:p>
          <a:p>
            <a:pPr lvl="1"/>
            <a:r>
              <a:rPr lang="el-GR" altLang="en-US" dirty="0" err="1" smtClean="0"/>
              <a:t>QuickTime</a:t>
            </a:r>
            <a:r>
              <a:rPr lang="el-GR" altLang="en-US" dirty="0" smtClean="0"/>
              <a:t> </a:t>
            </a:r>
            <a:r>
              <a:rPr lang="el-GR" altLang="en-US" dirty="0" err="1" smtClean="0"/>
              <a:t>Broadcaster</a:t>
            </a:r>
            <a:r>
              <a:rPr lang="el-GR" altLang="en-US" dirty="0" smtClean="0"/>
              <a:t> </a:t>
            </a:r>
            <a:endParaRPr lang="el-GR" altLang="en-US" dirty="0"/>
          </a:p>
        </p:txBody>
      </p:sp>
      <p:sp>
        <p:nvSpPr>
          <p:cNvPr id="4" name="Slide Number Placeholder 3"/>
          <p:cNvSpPr>
            <a:spLocks noGrp="1"/>
          </p:cNvSpPr>
          <p:nvPr>
            <p:ph type="sldNum" sz="quarter" idx="10"/>
          </p:nvPr>
        </p:nvSpPr>
        <p:spPr/>
        <p:txBody>
          <a:bodyPr/>
          <a:lstStyle/>
          <a:p>
            <a:fld id="{0DA940F4-2900-4377-A725-F8EBF631B80C}" type="slidenum">
              <a:rPr lang="el-GR" smtClean="0"/>
              <a:pPr/>
              <a:t>28</a:t>
            </a:fld>
            <a:endParaRPr lang="el-GR" dirty="0"/>
          </a:p>
        </p:txBody>
      </p:sp>
    </p:spTree>
    <p:extLst>
      <p:ext uri="{BB962C8B-B14F-4D97-AF65-F5344CB8AC3E}">
        <p14:creationId xmlns:p14="http://schemas.microsoft.com/office/powerpoint/2010/main" val="1469830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n-US" smtClean="0"/>
              <a:t>Εξυπηρετητής μετάδοσης ροών</a:t>
            </a:r>
            <a:endParaRPr lang="el-GR" altLang="en-US" dirty="0"/>
          </a:p>
        </p:txBody>
      </p:sp>
      <p:sp>
        <p:nvSpPr>
          <p:cNvPr id="4" name="Slide Number Placeholder 3"/>
          <p:cNvSpPr>
            <a:spLocks noGrp="1"/>
          </p:cNvSpPr>
          <p:nvPr>
            <p:ph type="sldNum" sz="quarter" idx="10"/>
          </p:nvPr>
        </p:nvSpPr>
        <p:spPr/>
        <p:txBody>
          <a:bodyPr/>
          <a:lstStyle/>
          <a:p>
            <a:fld id="{0DA940F4-2900-4377-A725-F8EBF631B80C}" type="slidenum">
              <a:rPr lang="el-GR" smtClean="0"/>
              <a:pPr/>
              <a:t>29</a:t>
            </a:fld>
            <a:endParaRPr lang="el-GR" dirty="0"/>
          </a:p>
        </p:txBody>
      </p:sp>
      <p:grpSp>
        <p:nvGrpSpPr>
          <p:cNvPr id="6" name="Group 5"/>
          <p:cNvGrpSpPr>
            <a:grpSpLocks/>
          </p:cNvGrpSpPr>
          <p:nvPr/>
        </p:nvGrpSpPr>
        <p:grpSpPr>
          <a:xfrm>
            <a:off x="1043608" y="1417638"/>
            <a:ext cx="6454214" cy="4658891"/>
            <a:chOff x="0" y="0"/>
            <a:chExt cx="5275460" cy="341285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354" y="1436942"/>
              <a:ext cx="1217827" cy="96386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2032" y="18745"/>
              <a:ext cx="1143428" cy="1333757"/>
            </a:xfrm>
            <a:prstGeom prst="rect">
              <a:avLst/>
            </a:prstGeom>
          </p:spPr>
        </p:pic>
        <p:grpSp>
          <p:nvGrpSpPr>
            <p:cNvPr id="9" name="Group 8"/>
            <p:cNvGrpSpPr>
              <a:grpSpLocks/>
            </p:cNvGrpSpPr>
            <p:nvPr/>
          </p:nvGrpSpPr>
          <p:grpSpPr bwMode="auto">
            <a:xfrm>
              <a:off x="1508801" y="0"/>
              <a:ext cx="2337674" cy="1813199"/>
              <a:chOff x="1508801" y="0"/>
              <a:chExt cx="1561" cy="759"/>
            </a:xfrm>
          </p:grpSpPr>
          <p:grpSp>
            <p:nvGrpSpPr>
              <p:cNvPr id="18" name="Group 17"/>
              <p:cNvGrpSpPr>
                <a:grpSpLocks/>
              </p:cNvGrpSpPr>
              <p:nvPr/>
            </p:nvGrpSpPr>
            <p:grpSpPr bwMode="auto">
              <a:xfrm>
                <a:off x="1508801" y="0"/>
                <a:ext cx="1561" cy="759"/>
                <a:chOff x="1508801" y="0"/>
                <a:chExt cx="1561" cy="759"/>
              </a:xfrm>
            </p:grpSpPr>
            <p:grpSp>
              <p:nvGrpSpPr>
                <p:cNvPr id="20" name="Group 19"/>
                <p:cNvGrpSpPr>
                  <a:grpSpLocks/>
                </p:cNvGrpSpPr>
                <p:nvPr/>
              </p:nvGrpSpPr>
              <p:grpSpPr bwMode="auto">
                <a:xfrm>
                  <a:off x="1509721" y="69"/>
                  <a:ext cx="641" cy="653"/>
                  <a:chOff x="1509721" y="69"/>
                  <a:chExt cx="641" cy="653"/>
                </a:xfrm>
              </p:grpSpPr>
              <p:grpSp>
                <p:nvGrpSpPr>
                  <p:cNvPr id="50" name="Group 49"/>
                  <p:cNvGrpSpPr>
                    <a:grpSpLocks/>
                  </p:cNvGrpSpPr>
                  <p:nvPr/>
                </p:nvGrpSpPr>
                <p:grpSpPr bwMode="auto">
                  <a:xfrm>
                    <a:off x="1509971" y="69"/>
                    <a:ext cx="391" cy="526"/>
                    <a:chOff x="1509971" y="69"/>
                    <a:chExt cx="391" cy="526"/>
                  </a:xfrm>
                </p:grpSpPr>
                <p:grpSp>
                  <p:nvGrpSpPr>
                    <p:cNvPr id="55" name="Group 54"/>
                    <p:cNvGrpSpPr>
                      <a:grpSpLocks/>
                    </p:cNvGrpSpPr>
                    <p:nvPr/>
                  </p:nvGrpSpPr>
                  <p:grpSpPr bwMode="auto">
                    <a:xfrm>
                      <a:off x="1510073" y="139"/>
                      <a:ext cx="289" cy="382"/>
                      <a:chOff x="1510073" y="139"/>
                      <a:chExt cx="289" cy="382"/>
                    </a:xfrm>
                  </p:grpSpPr>
                  <p:grpSp>
                    <p:nvGrpSpPr>
                      <p:cNvPr id="65" name="Group 64"/>
                      <p:cNvGrpSpPr>
                        <a:grpSpLocks/>
                      </p:cNvGrpSpPr>
                      <p:nvPr/>
                    </p:nvGrpSpPr>
                    <p:grpSpPr bwMode="auto">
                      <a:xfrm>
                        <a:off x="1510073" y="139"/>
                        <a:ext cx="289" cy="382"/>
                        <a:chOff x="1510073" y="139"/>
                        <a:chExt cx="289" cy="382"/>
                      </a:xfrm>
                    </p:grpSpPr>
                    <p:grpSp>
                      <p:nvGrpSpPr>
                        <p:cNvPr id="67" name="Group 66"/>
                        <p:cNvGrpSpPr>
                          <a:grpSpLocks/>
                        </p:cNvGrpSpPr>
                        <p:nvPr/>
                      </p:nvGrpSpPr>
                      <p:grpSpPr bwMode="auto">
                        <a:xfrm>
                          <a:off x="1510149" y="163"/>
                          <a:ext cx="213" cy="312"/>
                          <a:chOff x="1510149" y="163"/>
                          <a:chExt cx="213" cy="312"/>
                        </a:xfrm>
                      </p:grpSpPr>
                      <p:grpSp>
                        <p:nvGrpSpPr>
                          <p:cNvPr id="71" name="Group 70"/>
                          <p:cNvGrpSpPr>
                            <a:grpSpLocks/>
                          </p:cNvGrpSpPr>
                          <p:nvPr/>
                        </p:nvGrpSpPr>
                        <p:grpSpPr bwMode="auto">
                          <a:xfrm>
                            <a:off x="1510173" y="163"/>
                            <a:ext cx="189" cy="312"/>
                            <a:chOff x="1510173" y="163"/>
                            <a:chExt cx="189" cy="312"/>
                          </a:xfrm>
                        </p:grpSpPr>
                        <p:sp>
                          <p:nvSpPr>
                            <p:cNvPr id="75" name="Oval 74"/>
                            <p:cNvSpPr>
                              <a:spLocks noChangeArrowheads="1"/>
                            </p:cNvSpPr>
                            <p:nvPr/>
                          </p:nvSpPr>
                          <p:spPr bwMode="auto">
                            <a:xfrm>
                              <a:off x="1510279" y="351"/>
                              <a:ext cx="83" cy="77"/>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76" name="Oval 75"/>
                            <p:cNvSpPr>
                              <a:spLocks noChangeArrowheads="1"/>
                            </p:cNvSpPr>
                            <p:nvPr/>
                          </p:nvSpPr>
                          <p:spPr bwMode="auto">
                            <a:xfrm>
                              <a:off x="1510201" y="374"/>
                              <a:ext cx="108" cy="101"/>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77" name="Oval 76"/>
                            <p:cNvSpPr>
                              <a:spLocks noChangeArrowheads="1"/>
                            </p:cNvSpPr>
                            <p:nvPr/>
                          </p:nvSpPr>
                          <p:spPr bwMode="auto">
                            <a:xfrm>
                              <a:off x="1510251" y="234"/>
                              <a:ext cx="85" cy="77"/>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78" name="Oval 77"/>
                            <p:cNvSpPr>
                              <a:spLocks noChangeArrowheads="1"/>
                            </p:cNvSpPr>
                            <p:nvPr/>
                          </p:nvSpPr>
                          <p:spPr bwMode="auto">
                            <a:xfrm>
                              <a:off x="1510173" y="163"/>
                              <a:ext cx="112" cy="103"/>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79" name="Freeform 78"/>
                            <p:cNvSpPr>
                              <a:spLocks/>
                            </p:cNvSpPr>
                            <p:nvPr/>
                          </p:nvSpPr>
                          <p:spPr bwMode="auto">
                            <a:xfrm>
                              <a:off x="1510254" y="235"/>
                              <a:ext cx="76" cy="175"/>
                            </a:xfrm>
                            <a:custGeom>
                              <a:avLst/>
                              <a:gdLst>
                                <a:gd name="T0" fmla="*/ 75 w 76"/>
                                <a:gd name="T1" fmla="*/ 174 h 175"/>
                                <a:gd name="T2" fmla="*/ 44 w 76"/>
                                <a:gd name="T3" fmla="*/ 174 h 175"/>
                                <a:gd name="T4" fmla="*/ 0 w 76"/>
                                <a:gd name="T5" fmla="*/ 0 h 175"/>
                                <a:gd name="T6" fmla="*/ 46 w 76"/>
                                <a:gd name="T7" fmla="*/ 12 h 175"/>
                                <a:gd name="T8" fmla="*/ 46 w 76"/>
                                <a:gd name="T9" fmla="*/ 100 h 175"/>
                                <a:gd name="T10" fmla="*/ 75 w 76"/>
                                <a:gd name="T11" fmla="*/ 174 h 175"/>
                              </a:gdLst>
                              <a:ahLst/>
                              <a:cxnLst>
                                <a:cxn ang="0">
                                  <a:pos x="T0" y="T1"/>
                                </a:cxn>
                                <a:cxn ang="0">
                                  <a:pos x="T2" y="T3"/>
                                </a:cxn>
                                <a:cxn ang="0">
                                  <a:pos x="T4" y="T5"/>
                                </a:cxn>
                                <a:cxn ang="0">
                                  <a:pos x="T6" y="T7"/>
                                </a:cxn>
                                <a:cxn ang="0">
                                  <a:pos x="T8" y="T9"/>
                                </a:cxn>
                                <a:cxn ang="0">
                                  <a:pos x="T10" y="T11"/>
                                </a:cxn>
                              </a:cxnLst>
                              <a:rect l="0" t="0" r="r" b="b"/>
                              <a:pathLst>
                                <a:path w="76" h="175">
                                  <a:moveTo>
                                    <a:pt x="75" y="174"/>
                                  </a:moveTo>
                                  <a:lnTo>
                                    <a:pt x="44" y="174"/>
                                  </a:lnTo>
                                  <a:lnTo>
                                    <a:pt x="0" y="0"/>
                                  </a:lnTo>
                                  <a:lnTo>
                                    <a:pt x="46" y="12"/>
                                  </a:lnTo>
                                  <a:lnTo>
                                    <a:pt x="46" y="100"/>
                                  </a:lnTo>
                                  <a:lnTo>
                                    <a:pt x="75" y="174"/>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72" name="Oval 71"/>
                          <p:cNvSpPr>
                            <a:spLocks noChangeArrowheads="1"/>
                          </p:cNvSpPr>
                          <p:nvPr/>
                        </p:nvSpPr>
                        <p:spPr bwMode="auto">
                          <a:xfrm>
                            <a:off x="1510149" y="257"/>
                            <a:ext cx="164" cy="148"/>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73" name="Oval 72"/>
                          <p:cNvSpPr>
                            <a:spLocks noChangeArrowheads="1"/>
                          </p:cNvSpPr>
                          <p:nvPr/>
                        </p:nvSpPr>
                        <p:spPr bwMode="auto">
                          <a:xfrm>
                            <a:off x="1510149" y="351"/>
                            <a:ext cx="112" cy="103"/>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74" name="Freeform 73"/>
                          <p:cNvSpPr>
                            <a:spLocks/>
                          </p:cNvSpPr>
                          <p:nvPr/>
                        </p:nvSpPr>
                        <p:spPr bwMode="auto">
                          <a:xfrm>
                            <a:off x="1510184" y="214"/>
                            <a:ext cx="82" cy="190"/>
                          </a:xfrm>
                          <a:custGeom>
                            <a:avLst/>
                            <a:gdLst>
                              <a:gd name="T0" fmla="*/ 73 w 82"/>
                              <a:gd name="T1" fmla="*/ 31 h 190"/>
                              <a:gd name="T2" fmla="*/ 65 w 82"/>
                              <a:gd name="T3" fmla="*/ 70 h 190"/>
                              <a:gd name="T4" fmla="*/ 81 w 82"/>
                              <a:gd name="T5" fmla="*/ 165 h 190"/>
                              <a:gd name="T6" fmla="*/ 49 w 82"/>
                              <a:gd name="T7" fmla="*/ 189 h 190"/>
                              <a:gd name="T8" fmla="*/ 0 w 82"/>
                              <a:gd name="T9" fmla="*/ 78 h 190"/>
                              <a:gd name="T10" fmla="*/ 39 w 82"/>
                              <a:gd name="T11" fmla="*/ 0 h 190"/>
                              <a:gd name="T12" fmla="*/ 73 w 82"/>
                              <a:gd name="T13" fmla="*/ 31 h 190"/>
                            </a:gdLst>
                            <a:ahLst/>
                            <a:cxnLst>
                              <a:cxn ang="0">
                                <a:pos x="T0" y="T1"/>
                              </a:cxn>
                              <a:cxn ang="0">
                                <a:pos x="T2" y="T3"/>
                              </a:cxn>
                              <a:cxn ang="0">
                                <a:pos x="T4" y="T5"/>
                              </a:cxn>
                              <a:cxn ang="0">
                                <a:pos x="T6" y="T7"/>
                              </a:cxn>
                              <a:cxn ang="0">
                                <a:pos x="T8" y="T9"/>
                              </a:cxn>
                              <a:cxn ang="0">
                                <a:pos x="T10" y="T11"/>
                              </a:cxn>
                              <a:cxn ang="0">
                                <a:pos x="T12" y="T13"/>
                              </a:cxn>
                            </a:cxnLst>
                            <a:rect l="0" t="0" r="r" b="b"/>
                            <a:pathLst>
                              <a:path w="82" h="190">
                                <a:moveTo>
                                  <a:pt x="73" y="31"/>
                                </a:moveTo>
                                <a:lnTo>
                                  <a:pt x="65" y="70"/>
                                </a:lnTo>
                                <a:lnTo>
                                  <a:pt x="81" y="165"/>
                                </a:lnTo>
                                <a:lnTo>
                                  <a:pt x="49" y="189"/>
                                </a:lnTo>
                                <a:lnTo>
                                  <a:pt x="0" y="78"/>
                                </a:lnTo>
                                <a:lnTo>
                                  <a:pt x="39" y="0"/>
                                </a:lnTo>
                                <a:lnTo>
                                  <a:pt x="73" y="31"/>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68" name="Oval 67"/>
                        <p:cNvSpPr>
                          <a:spLocks noChangeArrowheads="1"/>
                        </p:cNvSpPr>
                        <p:nvPr/>
                      </p:nvSpPr>
                      <p:spPr bwMode="auto">
                        <a:xfrm>
                          <a:off x="1510149" y="444"/>
                          <a:ext cx="86" cy="77"/>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69" name="Oval 68"/>
                        <p:cNvSpPr>
                          <a:spLocks noChangeArrowheads="1"/>
                        </p:cNvSpPr>
                        <p:nvPr/>
                      </p:nvSpPr>
                      <p:spPr bwMode="auto">
                        <a:xfrm>
                          <a:off x="1510073" y="139"/>
                          <a:ext cx="110" cy="105"/>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70" name="Freeform 69"/>
                        <p:cNvSpPr>
                          <a:spLocks/>
                        </p:cNvSpPr>
                        <p:nvPr/>
                      </p:nvSpPr>
                      <p:spPr bwMode="auto">
                        <a:xfrm>
                          <a:off x="1510175" y="425"/>
                          <a:ext cx="59" cy="32"/>
                        </a:xfrm>
                        <a:custGeom>
                          <a:avLst/>
                          <a:gdLst>
                            <a:gd name="T0" fmla="*/ 58 w 59"/>
                            <a:gd name="T1" fmla="*/ 19 h 32"/>
                            <a:gd name="T2" fmla="*/ 40 w 59"/>
                            <a:gd name="T3" fmla="*/ 31 h 32"/>
                            <a:gd name="T4" fmla="*/ 0 w 59"/>
                            <a:gd name="T5" fmla="*/ 15 h 32"/>
                            <a:gd name="T6" fmla="*/ 40 w 59"/>
                            <a:gd name="T7" fmla="*/ 0 h 32"/>
                            <a:gd name="T8" fmla="*/ 58 w 59"/>
                            <a:gd name="T9" fmla="*/ 19 h 32"/>
                          </a:gdLst>
                          <a:ahLst/>
                          <a:cxnLst>
                            <a:cxn ang="0">
                              <a:pos x="T0" y="T1"/>
                            </a:cxn>
                            <a:cxn ang="0">
                              <a:pos x="T2" y="T3"/>
                            </a:cxn>
                            <a:cxn ang="0">
                              <a:pos x="T4" y="T5"/>
                            </a:cxn>
                            <a:cxn ang="0">
                              <a:pos x="T6" y="T7"/>
                            </a:cxn>
                            <a:cxn ang="0">
                              <a:pos x="T8" y="T9"/>
                            </a:cxn>
                          </a:cxnLst>
                          <a:rect l="0" t="0" r="r" b="b"/>
                          <a:pathLst>
                            <a:path w="59" h="32">
                              <a:moveTo>
                                <a:pt x="58" y="19"/>
                              </a:moveTo>
                              <a:lnTo>
                                <a:pt x="40" y="31"/>
                              </a:lnTo>
                              <a:lnTo>
                                <a:pt x="0" y="15"/>
                              </a:lnTo>
                              <a:lnTo>
                                <a:pt x="40" y="0"/>
                              </a:lnTo>
                              <a:lnTo>
                                <a:pt x="58" y="19"/>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66" name="Freeform 65"/>
                      <p:cNvSpPr>
                        <a:spLocks/>
                      </p:cNvSpPr>
                      <p:nvPr/>
                    </p:nvSpPr>
                    <p:spPr bwMode="auto">
                      <a:xfrm>
                        <a:off x="1510167" y="190"/>
                        <a:ext cx="31" cy="59"/>
                      </a:xfrm>
                      <a:custGeom>
                        <a:avLst/>
                        <a:gdLst>
                          <a:gd name="T0" fmla="*/ 15 w 31"/>
                          <a:gd name="T1" fmla="*/ 0 h 59"/>
                          <a:gd name="T2" fmla="*/ 30 w 31"/>
                          <a:gd name="T3" fmla="*/ 2 h 59"/>
                          <a:gd name="T4" fmla="*/ 23 w 31"/>
                          <a:gd name="T5" fmla="*/ 58 h 59"/>
                          <a:gd name="T6" fmla="*/ 0 w 31"/>
                          <a:gd name="T7" fmla="*/ 47 h 59"/>
                          <a:gd name="T8" fmla="*/ 15 w 31"/>
                          <a:gd name="T9" fmla="*/ 0 h 59"/>
                        </a:gdLst>
                        <a:ahLst/>
                        <a:cxnLst>
                          <a:cxn ang="0">
                            <a:pos x="T0" y="T1"/>
                          </a:cxn>
                          <a:cxn ang="0">
                            <a:pos x="T2" y="T3"/>
                          </a:cxn>
                          <a:cxn ang="0">
                            <a:pos x="T4" y="T5"/>
                          </a:cxn>
                          <a:cxn ang="0">
                            <a:pos x="T6" y="T7"/>
                          </a:cxn>
                          <a:cxn ang="0">
                            <a:pos x="T8" y="T9"/>
                          </a:cxn>
                        </a:cxnLst>
                        <a:rect l="0" t="0" r="r" b="b"/>
                        <a:pathLst>
                          <a:path w="31" h="59">
                            <a:moveTo>
                              <a:pt x="15" y="0"/>
                            </a:moveTo>
                            <a:lnTo>
                              <a:pt x="30" y="2"/>
                            </a:lnTo>
                            <a:lnTo>
                              <a:pt x="23" y="58"/>
                            </a:lnTo>
                            <a:lnTo>
                              <a:pt x="0" y="47"/>
                            </a:lnTo>
                            <a:lnTo>
                              <a:pt x="15" y="0"/>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56" name="Group 55"/>
                    <p:cNvGrpSpPr>
                      <a:grpSpLocks/>
                    </p:cNvGrpSpPr>
                    <p:nvPr/>
                  </p:nvGrpSpPr>
                  <p:grpSpPr bwMode="auto">
                    <a:xfrm>
                      <a:off x="1509971" y="69"/>
                      <a:ext cx="264" cy="476"/>
                      <a:chOff x="1509971" y="69"/>
                      <a:chExt cx="264" cy="476"/>
                    </a:xfrm>
                  </p:grpSpPr>
                  <p:sp>
                    <p:nvSpPr>
                      <p:cNvPr id="59" name="Oval 58"/>
                      <p:cNvSpPr>
                        <a:spLocks noChangeArrowheads="1"/>
                      </p:cNvSpPr>
                      <p:nvPr/>
                    </p:nvSpPr>
                    <p:spPr bwMode="auto">
                      <a:xfrm>
                        <a:off x="1509995" y="351"/>
                        <a:ext cx="212" cy="194"/>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60" name="Oval 59"/>
                      <p:cNvSpPr>
                        <a:spLocks noChangeArrowheads="1"/>
                      </p:cNvSpPr>
                      <p:nvPr/>
                    </p:nvSpPr>
                    <p:spPr bwMode="auto">
                      <a:xfrm>
                        <a:off x="1510022" y="210"/>
                        <a:ext cx="213" cy="195"/>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61" name="Oval 60"/>
                      <p:cNvSpPr>
                        <a:spLocks noChangeArrowheads="1"/>
                      </p:cNvSpPr>
                      <p:nvPr/>
                    </p:nvSpPr>
                    <p:spPr bwMode="auto">
                      <a:xfrm>
                        <a:off x="1509971" y="69"/>
                        <a:ext cx="161" cy="152"/>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62" name="Oval 61"/>
                      <p:cNvSpPr>
                        <a:spLocks noChangeArrowheads="1"/>
                      </p:cNvSpPr>
                      <p:nvPr/>
                    </p:nvSpPr>
                    <p:spPr bwMode="auto">
                      <a:xfrm>
                        <a:off x="1510073" y="163"/>
                        <a:ext cx="83" cy="79"/>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63" name="Freeform 62"/>
                      <p:cNvSpPr>
                        <a:spLocks/>
                      </p:cNvSpPr>
                      <p:nvPr/>
                    </p:nvSpPr>
                    <p:spPr bwMode="auto">
                      <a:xfrm>
                        <a:off x="1510021" y="146"/>
                        <a:ext cx="143" cy="173"/>
                      </a:xfrm>
                      <a:custGeom>
                        <a:avLst/>
                        <a:gdLst>
                          <a:gd name="T0" fmla="*/ 101 w 143"/>
                          <a:gd name="T1" fmla="*/ 7 h 173"/>
                          <a:gd name="T2" fmla="*/ 98 w 143"/>
                          <a:gd name="T3" fmla="*/ 26 h 173"/>
                          <a:gd name="T4" fmla="*/ 131 w 143"/>
                          <a:gd name="T5" fmla="*/ 66 h 173"/>
                          <a:gd name="T6" fmla="*/ 142 w 143"/>
                          <a:gd name="T7" fmla="*/ 69 h 173"/>
                          <a:gd name="T8" fmla="*/ 94 w 143"/>
                          <a:gd name="T9" fmla="*/ 172 h 173"/>
                          <a:gd name="T10" fmla="*/ 0 w 143"/>
                          <a:gd name="T11" fmla="*/ 0 h 173"/>
                          <a:gd name="T12" fmla="*/ 101 w 143"/>
                          <a:gd name="T13" fmla="*/ 7 h 173"/>
                        </a:gdLst>
                        <a:ahLst/>
                        <a:cxnLst>
                          <a:cxn ang="0">
                            <a:pos x="T0" y="T1"/>
                          </a:cxn>
                          <a:cxn ang="0">
                            <a:pos x="T2" y="T3"/>
                          </a:cxn>
                          <a:cxn ang="0">
                            <a:pos x="T4" y="T5"/>
                          </a:cxn>
                          <a:cxn ang="0">
                            <a:pos x="T6" y="T7"/>
                          </a:cxn>
                          <a:cxn ang="0">
                            <a:pos x="T8" y="T9"/>
                          </a:cxn>
                          <a:cxn ang="0">
                            <a:pos x="T10" y="T11"/>
                          </a:cxn>
                          <a:cxn ang="0">
                            <a:pos x="T12" y="T13"/>
                          </a:cxn>
                        </a:cxnLst>
                        <a:rect l="0" t="0" r="r" b="b"/>
                        <a:pathLst>
                          <a:path w="143" h="173">
                            <a:moveTo>
                              <a:pt x="101" y="7"/>
                            </a:moveTo>
                            <a:lnTo>
                              <a:pt x="98" y="26"/>
                            </a:lnTo>
                            <a:lnTo>
                              <a:pt x="131" y="66"/>
                            </a:lnTo>
                            <a:lnTo>
                              <a:pt x="142" y="69"/>
                            </a:lnTo>
                            <a:lnTo>
                              <a:pt x="94" y="172"/>
                            </a:lnTo>
                            <a:lnTo>
                              <a:pt x="0" y="0"/>
                            </a:lnTo>
                            <a:lnTo>
                              <a:pt x="101" y="7"/>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64" name="Freeform 63"/>
                      <p:cNvSpPr>
                        <a:spLocks/>
                      </p:cNvSpPr>
                      <p:nvPr/>
                    </p:nvSpPr>
                    <p:spPr bwMode="auto">
                      <a:xfrm>
                        <a:off x="1510093" y="389"/>
                        <a:ext cx="90" cy="44"/>
                      </a:xfrm>
                      <a:custGeom>
                        <a:avLst/>
                        <a:gdLst>
                          <a:gd name="T0" fmla="*/ 78 w 90"/>
                          <a:gd name="T1" fmla="*/ 5 h 44"/>
                          <a:gd name="T2" fmla="*/ 89 w 90"/>
                          <a:gd name="T3" fmla="*/ 20 h 44"/>
                          <a:gd name="T4" fmla="*/ 0 w 90"/>
                          <a:gd name="T5" fmla="*/ 43 h 44"/>
                          <a:gd name="T6" fmla="*/ 2 w 90"/>
                          <a:gd name="T7" fmla="*/ 0 h 44"/>
                          <a:gd name="T8" fmla="*/ 78 w 90"/>
                          <a:gd name="T9" fmla="*/ 5 h 44"/>
                        </a:gdLst>
                        <a:ahLst/>
                        <a:cxnLst>
                          <a:cxn ang="0">
                            <a:pos x="T0" y="T1"/>
                          </a:cxn>
                          <a:cxn ang="0">
                            <a:pos x="T2" y="T3"/>
                          </a:cxn>
                          <a:cxn ang="0">
                            <a:pos x="T4" y="T5"/>
                          </a:cxn>
                          <a:cxn ang="0">
                            <a:pos x="T6" y="T7"/>
                          </a:cxn>
                          <a:cxn ang="0">
                            <a:pos x="T8" y="T9"/>
                          </a:cxn>
                        </a:cxnLst>
                        <a:rect l="0" t="0" r="r" b="b"/>
                        <a:pathLst>
                          <a:path w="90" h="44">
                            <a:moveTo>
                              <a:pt x="78" y="5"/>
                            </a:moveTo>
                            <a:lnTo>
                              <a:pt x="89" y="20"/>
                            </a:lnTo>
                            <a:lnTo>
                              <a:pt x="0" y="43"/>
                            </a:lnTo>
                            <a:lnTo>
                              <a:pt x="2" y="0"/>
                            </a:lnTo>
                            <a:lnTo>
                              <a:pt x="78" y="5"/>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57" name="Oval 56"/>
                    <p:cNvSpPr>
                      <a:spLocks noChangeArrowheads="1"/>
                    </p:cNvSpPr>
                    <p:nvPr/>
                  </p:nvSpPr>
                  <p:spPr bwMode="auto">
                    <a:xfrm>
                      <a:off x="1509971" y="492"/>
                      <a:ext cx="112" cy="103"/>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58" name="Freeform 57"/>
                    <p:cNvSpPr>
                      <a:spLocks/>
                    </p:cNvSpPr>
                    <p:nvPr/>
                  </p:nvSpPr>
                  <p:spPr bwMode="auto">
                    <a:xfrm>
                      <a:off x="1510052" y="479"/>
                      <a:ext cx="56" cy="55"/>
                    </a:xfrm>
                    <a:custGeom>
                      <a:avLst/>
                      <a:gdLst>
                        <a:gd name="T0" fmla="*/ 21 w 56"/>
                        <a:gd name="T1" fmla="*/ 54 h 55"/>
                        <a:gd name="T2" fmla="*/ 55 w 56"/>
                        <a:gd name="T3" fmla="*/ 35 h 55"/>
                        <a:gd name="T4" fmla="*/ 17 w 56"/>
                        <a:gd name="T5" fmla="*/ 0 h 55"/>
                        <a:gd name="T6" fmla="*/ 0 w 56"/>
                        <a:gd name="T7" fmla="*/ 20 h 55"/>
                        <a:gd name="T8" fmla="*/ 21 w 56"/>
                        <a:gd name="T9" fmla="*/ 54 h 55"/>
                      </a:gdLst>
                      <a:ahLst/>
                      <a:cxnLst>
                        <a:cxn ang="0">
                          <a:pos x="T0" y="T1"/>
                        </a:cxn>
                        <a:cxn ang="0">
                          <a:pos x="T2" y="T3"/>
                        </a:cxn>
                        <a:cxn ang="0">
                          <a:pos x="T4" y="T5"/>
                        </a:cxn>
                        <a:cxn ang="0">
                          <a:pos x="T6" y="T7"/>
                        </a:cxn>
                        <a:cxn ang="0">
                          <a:pos x="T8" y="T9"/>
                        </a:cxn>
                      </a:cxnLst>
                      <a:rect l="0" t="0" r="r" b="b"/>
                      <a:pathLst>
                        <a:path w="56" h="55">
                          <a:moveTo>
                            <a:pt x="21" y="54"/>
                          </a:moveTo>
                          <a:lnTo>
                            <a:pt x="55" y="35"/>
                          </a:lnTo>
                          <a:lnTo>
                            <a:pt x="17" y="0"/>
                          </a:lnTo>
                          <a:lnTo>
                            <a:pt x="0" y="20"/>
                          </a:lnTo>
                          <a:lnTo>
                            <a:pt x="21" y="54"/>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51" name="Oval 50"/>
                  <p:cNvSpPr>
                    <a:spLocks noChangeArrowheads="1"/>
                  </p:cNvSpPr>
                  <p:nvPr/>
                </p:nvSpPr>
                <p:spPr bwMode="auto">
                  <a:xfrm>
                    <a:off x="1509721" y="598"/>
                    <a:ext cx="135" cy="124"/>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52" name="Oval 51"/>
                  <p:cNvSpPr>
                    <a:spLocks noChangeArrowheads="1"/>
                  </p:cNvSpPr>
                  <p:nvPr/>
                </p:nvSpPr>
                <p:spPr bwMode="auto">
                  <a:xfrm>
                    <a:off x="1509842" y="598"/>
                    <a:ext cx="111" cy="102"/>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53" name="Oval 52"/>
                  <p:cNvSpPr>
                    <a:spLocks noChangeArrowheads="1"/>
                  </p:cNvSpPr>
                  <p:nvPr/>
                </p:nvSpPr>
                <p:spPr bwMode="auto">
                  <a:xfrm>
                    <a:off x="1509912" y="558"/>
                    <a:ext cx="112" cy="101"/>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54" name="Freeform 53"/>
                  <p:cNvSpPr>
                    <a:spLocks/>
                  </p:cNvSpPr>
                  <p:nvPr/>
                </p:nvSpPr>
                <p:spPr bwMode="auto">
                  <a:xfrm>
                    <a:off x="1509808" y="541"/>
                    <a:ext cx="241" cy="144"/>
                  </a:xfrm>
                  <a:custGeom>
                    <a:avLst/>
                    <a:gdLst>
                      <a:gd name="T0" fmla="*/ 222 w 241"/>
                      <a:gd name="T1" fmla="*/ 41 h 144"/>
                      <a:gd name="T2" fmla="*/ 199 w 241"/>
                      <a:gd name="T3" fmla="*/ 51 h 144"/>
                      <a:gd name="T4" fmla="*/ 136 w 241"/>
                      <a:gd name="T5" fmla="*/ 110 h 144"/>
                      <a:gd name="T6" fmla="*/ 120 w 241"/>
                      <a:gd name="T7" fmla="*/ 132 h 144"/>
                      <a:gd name="T8" fmla="*/ 52 w 241"/>
                      <a:gd name="T9" fmla="*/ 132 h 144"/>
                      <a:gd name="T10" fmla="*/ 37 w 241"/>
                      <a:gd name="T11" fmla="*/ 143 h 144"/>
                      <a:gd name="T12" fmla="*/ 0 w 241"/>
                      <a:gd name="T13" fmla="*/ 102 h 144"/>
                      <a:gd name="T14" fmla="*/ 160 w 241"/>
                      <a:gd name="T15" fmla="*/ 0 h 144"/>
                      <a:gd name="T16" fmla="*/ 240 w 241"/>
                      <a:gd name="T17" fmla="*/ 21 h 144"/>
                      <a:gd name="T18" fmla="*/ 222 w 241"/>
                      <a:gd name="T19" fmla="*/ 4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1" h="144">
                        <a:moveTo>
                          <a:pt x="222" y="41"/>
                        </a:moveTo>
                        <a:lnTo>
                          <a:pt x="199" y="51"/>
                        </a:lnTo>
                        <a:lnTo>
                          <a:pt x="136" y="110"/>
                        </a:lnTo>
                        <a:lnTo>
                          <a:pt x="120" y="132"/>
                        </a:lnTo>
                        <a:lnTo>
                          <a:pt x="52" y="132"/>
                        </a:lnTo>
                        <a:lnTo>
                          <a:pt x="37" y="143"/>
                        </a:lnTo>
                        <a:lnTo>
                          <a:pt x="0" y="102"/>
                        </a:lnTo>
                        <a:lnTo>
                          <a:pt x="160" y="0"/>
                        </a:lnTo>
                        <a:lnTo>
                          <a:pt x="240" y="21"/>
                        </a:lnTo>
                        <a:lnTo>
                          <a:pt x="222" y="41"/>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1" name="Group 20"/>
                <p:cNvGrpSpPr>
                  <a:grpSpLocks/>
                </p:cNvGrpSpPr>
                <p:nvPr/>
              </p:nvGrpSpPr>
              <p:grpSpPr bwMode="auto">
                <a:xfrm>
                  <a:off x="1508801" y="74"/>
                  <a:ext cx="383" cy="450"/>
                  <a:chOff x="1508801" y="74"/>
                  <a:chExt cx="383" cy="450"/>
                </a:xfrm>
              </p:grpSpPr>
              <p:grpSp>
                <p:nvGrpSpPr>
                  <p:cNvPr id="35" name="Group 34"/>
                  <p:cNvGrpSpPr>
                    <a:grpSpLocks/>
                  </p:cNvGrpSpPr>
                  <p:nvPr/>
                </p:nvGrpSpPr>
                <p:grpSpPr bwMode="auto">
                  <a:xfrm>
                    <a:off x="1508801" y="139"/>
                    <a:ext cx="204" cy="268"/>
                    <a:chOff x="1508801" y="139"/>
                    <a:chExt cx="204" cy="268"/>
                  </a:xfrm>
                </p:grpSpPr>
                <p:sp>
                  <p:nvSpPr>
                    <p:cNvPr id="46" name="Oval 45"/>
                    <p:cNvSpPr>
                      <a:spLocks noChangeArrowheads="1"/>
                    </p:cNvSpPr>
                    <p:nvPr/>
                  </p:nvSpPr>
                  <p:spPr bwMode="auto">
                    <a:xfrm>
                      <a:off x="1508801" y="234"/>
                      <a:ext cx="85" cy="77"/>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47" name="Oval 46"/>
                    <p:cNvSpPr>
                      <a:spLocks noChangeArrowheads="1"/>
                    </p:cNvSpPr>
                    <p:nvPr/>
                  </p:nvSpPr>
                  <p:spPr bwMode="auto">
                    <a:xfrm>
                      <a:off x="1508819" y="303"/>
                      <a:ext cx="111" cy="104"/>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48" name="Oval 47"/>
                    <p:cNvSpPr>
                      <a:spLocks noChangeArrowheads="1"/>
                    </p:cNvSpPr>
                    <p:nvPr/>
                  </p:nvSpPr>
                  <p:spPr bwMode="auto">
                    <a:xfrm>
                      <a:off x="1508843" y="139"/>
                      <a:ext cx="162" cy="148"/>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49" name="Freeform 48"/>
                    <p:cNvSpPr>
                      <a:spLocks/>
                    </p:cNvSpPr>
                    <p:nvPr/>
                  </p:nvSpPr>
                  <p:spPr bwMode="auto">
                    <a:xfrm>
                      <a:off x="1508831" y="246"/>
                      <a:ext cx="57" cy="78"/>
                    </a:xfrm>
                    <a:custGeom>
                      <a:avLst/>
                      <a:gdLst>
                        <a:gd name="T0" fmla="*/ 31 w 57"/>
                        <a:gd name="T1" fmla="*/ 0 h 78"/>
                        <a:gd name="T2" fmla="*/ 0 w 57"/>
                        <a:gd name="T3" fmla="*/ 13 h 78"/>
                        <a:gd name="T4" fmla="*/ 2 w 57"/>
                        <a:gd name="T5" fmla="*/ 60 h 78"/>
                        <a:gd name="T6" fmla="*/ 12 w 57"/>
                        <a:gd name="T7" fmla="*/ 77 h 78"/>
                        <a:gd name="T8" fmla="*/ 56 w 57"/>
                        <a:gd name="T9" fmla="*/ 60 h 78"/>
                        <a:gd name="T10" fmla="*/ 31 w 57"/>
                        <a:gd name="T11" fmla="*/ 0 h 78"/>
                      </a:gdLst>
                      <a:ahLst/>
                      <a:cxnLst>
                        <a:cxn ang="0">
                          <a:pos x="T0" y="T1"/>
                        </a:cxn>
                        <a:cxn ang="0">
                          <a:pos x="T2" y="T3"/>
                        </a:cxn>
                        <a:cxn ang="0">
                          <a:pos x="T4" y="T5"/>
                        </a:cxn>
                        <a:cxn ang="0">
                          <a:pos x="T6" y="T7"/>
                        </a:cxn>
                        <a:cxn ang="0">
                          <a:pos x="T8" y="T9"/>
                        </a:cxn>
                        <a:cxn ang="0">
                          <a:pos x="T10" y="T11"/>
                        </a:cxn>
                      </a:cxnLst>
                      <a:rect l="0" t="0" r="r" b="b"/>
                      <a:pathLst>
                        <a:path w="57" h="78">
                          <a:moveTo>
                            <a:pt x="31" y="0"/>
                          </a:moveTo>
                          <a:lnTo>
                            <a:pt x="0" y="13"/>
                          </a:lnTo>
                          <a:lnTo>
                            <a:pt x="2" y="60"/>
                          </a:lnTo>
                          <a:lnTo>
                            <a:pt x="12" y="77"/>
                          </a:lnTo>
                          <a:lnTo>
                            <a:pt x="56" y="60"/>
                          </a:lnTo>
                          <a:lnTo>
                            <a:pt x="31" y="0"/>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36" name="Group 35"/>
                  <p:cNvGrpSpPr>
                    <a:grpSpLocks/>
                  </p:cNvGrpSpPr>
                  <p:nvPr/>
                </p:nvGrpSpPr>
                <p:grpSpPr bwMode="auto">
                  <a:xfrm>
                    <a:off x="1508870" y="74"/>
                    <a:ext cx="314" cy="450"/>
                    <a:chOff x="1508870" y="74"/>
                    <a:chExt cx="314" cy="450"/>
                  </a:xfrm>
                </p:grpSpPr>
                <p:sp>
                  <p:nvSpPr>
                    <p:cNvPr id="38" name="Oval 37"/>
                    <p:cNvSpPr>
                      <a:spLocks noChangeArrowheads="1"/>
                    </p:cNvSpPr>
                    <p:nvPr/>
                  </p:nvSpPr>
                  <p:spPr bwMode="auto">
                    <a:xfrm>
                      <a:off x="1508970" y="93"/>
                      <a:ext cx="214" cy="194"/>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9" name="Oval 38"/>
                    <p:cNvSpPr>
                      <a:spLocks noChangeArrowheads="1"/>
                    </p:cNvSpPr>
                    <p:nvPr/>
                  </p:nvSpPr>
                  <p:spPr bwMode="auto">
                    <a:xfrm>
                      <a:off x="1508870" y="234"/>
                      <a:ext cx="111" cy="103"/>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40" name="Oval 39"/>
                    <p:cNvSpPr>
                      <a:spLocks noChangeArrowheads="1"/>
                    </p:cNvSpPr>
                    <p:nvPr/>
                  </p:nvSpPr>
                  <p:spPr bwMode="auto">
                    <a:xfrm>
                      <a:off x="1508894" y="303"/>
                      <a:ext cx="163" cy="151"/>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41" name="Oval 40"/>
                    <p:cNvSpPr>
                      <a:spLocks noChangeArrowheads="1"/>
                    </p:cNvSpPr>
                    <p:nvPr/>
                  </p:nvSpPr>
                  <p:spPr bwMode="auto">
                    <a:xfrm>
                      <a:off x="1508944" y="374"/>
                      <a:ext cx="166" cy="150"/>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42" name="Oval 41"/>
                    <p:cNvSpPr>
                      <a:spLocks noChangeArrowheads="1"/>
                    </p:cNvSpPr>
                    <p:nvPr/>
                  </p:nvSpPr>
                  <p:spPr bwMode="auto">
                    <a:xfrm>
                      <a:off x="1508959" y="189"/>
                      <a:ext cx="146" cy="130"/>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43" name="Oval 42"/>
                    <p:cNvSpPr>
                      <a:spLocks noChangeArrowheads="1"/>
                    </p:cNvSpPr>
                    <p:nvPr/>
                  </p:nvSpPr>
                  <p:spPr bwMode="auto">
                    <a:xfrm>
                      <a:off x="1509089" y="74"/>
                      <a:ext cx="83" cy="78"/>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44" name="Freeform 43"/>
                    <p:cNvSpPr>
                      <a:spLocks/>
                    </p:cNvSpPr>
                    <p:nvPr/>
                  </p:nvSpPr>
                  <p:spPr bwMode="auto">
                    <a:xfrm>
                      <a:off x="1509006" y="164"/>
                      <a:ext cx="104" cy="64"/>
                    </a:xfrm>
                    <a:custGeom>
                      <a:avLst/>
                      <a:gdLst>
                        <a:gd name="T0" fmla="*/ 0 w 104"/>
                        <a:gd name="T1" fmla="*/ 15 h 64"/>
                        <a:gd name="T2" fmla="*/ 13 w 104"/>
                        <a:gd name="T3" fmla="*/ 47 h 64"/>
                        <a:gd name="T4" fmla="*/ 103 w 104"/>
                        <a:gd name="T5" fmla="*/ 63 h 64"/>
                        <a:gd name="T6" fmla="*/ 103 w 104"/>
                        <a:gd name="T7" fmla="*/ 22 h 64"/>
                        <a:gd name="T8" fmla="*/ 5 w 104"/>
                        <a:gd name="T9" fmla="*/ 0 h 64"/>
                        <a:gd name="T10" fmla="*/ 0 w 104"/>
                        <a:gd name="T11" fmla="*/ 15 h 64"/>
                      </a:gdLst>
                      <a:ahLst/>
                      <a:cxnLst>
                        <a:cxn ang="0">
                          <a:pos x="T0" y="T1"/>
                        </a:cxn>
                        <a:cxn ang="0">
                          <a:pos x="T2" y="T3"/>
                        </a:cxn>
                        <a:cxn ang="0">
                          <a:pos x="T4" y="T5"/>
                        </a:cxn>
                        <a:cxn ang="0">
                          <a:pos x="T6" y="T7"/>
                        </a:cxn>
                        <a:cxn ang="0">
                          <a:pos x="T8" y="T9"/>
                        </a:cxn>
                        <a:cxn ang="0">
                          <a:pos x="T10" y="T11"/>
                        </a:cxn>
                      </a:cxnLst>
                      <a:rect l="0" t="0" r="r" b="b"/>
                      <a:pathLst>
                        <a:path w="104" h="64">
                          <a:moveTo>
                            <a:pt x="0" y="15"/>
                          </a:moveTo>
                          <a:lnTo>
                            <a:pt x="13" y="47"/>
                          </a:lnTo>
                          <a:lnTo>
                            <a:pt x="103" y="63"/>
                          </a:lnTo>
                          <a:lnTo>
                            <a:pt x="103" y="22"/>
                          </a:lnTo>
                          <a:lnTo>
                            <a:pt x="5" y="0"/>
                          </a:lnTo>
                          <a:lnTo>
                            <a:pt x="0" y="15"/>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5" name="Freeform 44"/>
                    <p:cNvSpPr>
                      <a:spLocks/>
                    </p:cNvSpPr>
                    <p:nvPr/>
                  </p:nvSpPr>
                  <p:spPr bwMode="auto">
                    <a:xfrm>
                      <a:off x="1508903" y="284"/>
                      <a:ext cx="116" cy="133"/>
                    </a:xfrm>
                    <a:custGeom>
                      <a:avLst/>
                      <a:gdLst>
                        <a:gd name="T0" fmla="*/ 71 w 116"/>
                        <a:gd name="T1" fmla="*/ 0 h 133"/>
                        <a:gd name="T2" fmla="*/ 0 w 116"/>
                        <a:gd name="T3" fmla="*/ 33 h 133"/>
                        <a:gd name="T4" fmla="*/ 28 w 116"/>
                        <a:gd name="T5" fmla="*/ 60 h 133"/>
                        <a:gd name="T6" fmla="*/ 33 w 116"/>
                        <a:gd name="T7" fmla="*/ 124 h 133"/>
                        <a:gd name="T8" fmla="*/ 49 w 116"/>
                        <a:gd name="T9" fmla="*/ 132 h 133"/>
                        <a:gd name="T10" fmla="*/ 112 w 116"/>
                        <a:gd name="T11" fmla="*/ 91 h 133"/>
                        <a:gd name="T12" fmla="*/ 115 w 116"/>
                        <a:gd name="T13" fmla="*/ 14 h 133"/>
                        <a:gd name="T14" fmla="*/ 71 w 116"/>
                        <a:gd name="T15" fmla="*/ 0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133">
                          <a:moveTo>
                            <a:pt x="71" y="0"/>
                          </a:moveTo>
                          <a:lnTo>
                            <a:pt x="0" y="33"/>
                          </a:lnTo>
                          <a:lnTo>
                            <a:pt x="28" y="60"/>
                          </a:lnTo>
                          <a:lnTo>
                            <a:pt x="33" y="124"/>
                          </a:lnTo>
                          <a:lnTo>
                            <a:pt x="49" y="132"/>
                          </a:lnTo>
                          <a:lnTo>
                            <a:pt x="112" y="91"/>
                          </a:lnTo>
                          <a:lnTo>
                            <a:pt x="115" y="14"/>
                          </a:lnTo>
                          <a:lnTo>
                            <a:pt x="71" y="0"/>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37" name="Freeform 36"/>
                  <p:cNvSpPr>
                    <a:spLocks/>
                  </p:cNvSpPr>
                  <p:nvPr/>
                </p:nvSpPr>
                <p:spPr bwMode="auto">
                  <a:xfrm>
                    <a:off x="1509081" y="123"/>
                    <a:ext cx="58" cy="63"/>
                  </a:xfrm>
                  <a:custGeom>
                    <a:avLst/>
                    <a:gdLst>
                      <a:gd name="T0" fmla="*/ 0 w 58"/>
                      <a:gd name="T1" fmla="*/ 32 h 63"/>
                      <a:gd name="T2" fmla="*/ 25 w 58"/>
                      <a:gd name="T3" fmla="*/ 0 h 63"/>
                      <a:gd name="T4" fmla="*/ 57 w 58"/>
                      <a:gd name="T5" fmla="*/ 32 h 63"/>
                      <a:gd name="T6" fmla="*/ 29 w 58"/>
                      <a:gd name="T7" fmla="*/ 62 h 63"/>
                      <a:gd name="T8" fmla="*/ 0 w 58"/>
                      <a:gd name="T9" fmla="*/ 32 h 63"/>
                    </a:gdLst>
                    <a:ahLst/>
                    <a:cxnLst>
                      <a:cxn ang="0">
                        <a:pos x="T0" y="T1"/>
                      </a:cxn>
                      <a:cxn ang="0">
                        <a:pos x="T2" y="T3"/>
                      </a:cxn>
                      <a:cxn ang="0">
                        <a:pos x="T4" y="T5"/>
                      </a:cxn>
                      <a:cxn ang="0">
                        <a:pos x="T6" y="T7"/>
                      </a:cxn>
                      <a:cxn ang="0">
                        <a:pos x="T8" y="T9"/>
                      </a:cxn>
                    </a:cxnLst>
                    <a:rect l="0" t="0" r="r" b="b"/>
                    <a:pathLst>
                      <a:path w="58" h="63">
                        <a:moveTo>
                          <a:pt x="0" y="32"/>
                        </a:moveTo>
                        <a:lnTo>
                          <a:pt x="25" y="0"/>
                        </a:lnTo>
                        <a:lnTo>
                          <a:pt x="57" y="32"/>
                        </a:lnTo>
                        <a:lnTo>
                          <a:pt x="29" y="62"/>
                        </a:lnTo>
                        <a:lnTo>
                          <a:pt x="0" y="32"/>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2" name="Group 21"/>
                <p:cNvGrpSpPr>
                  <a:grpSpLocks/>
                </p:cNvGrpSpPr>
                <p:nvPr/>
              </p:nvGrpSpPr>
              <p:grpSpPr bwMode="auto">
                <a:xfrm>
                  <a:off x="1508998" y="0"/>
                  <a:ext cx="1134" cy="759"/>
                  <a:chOff x="1508998" y="0"/>
                  <a:chExt cx="1134" cy="759"/>
                </a:xfrm>
              </p:grpSpPr>
              <p:sp>
                <p:nvSpPr>
                  <p:cNvPr id="23" name="Oval 22"/>
                  <p:cNvSpPr>
                    <a:spLocks noChangeArrowheads="1"/>
                  </p:cNvSpPr>
                  <p:nvPr/>
                </p:nvSpPr>
                <p:spPr bwMode="auto">
                  <a:xfrm>
                    <a:off x="1509355" y="21"/>
                    <a:ext cx="265" cy="245"/>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4" name="Oval 23"/>
                  <p:cNvSpPr>
                    <a:spLocks noChangeArrowheads="1"/>
                  </p:cNvSpPr>
                  <p:nvPr/>
                </p:nvSpPr>
                <p:spPr bwMode="auto">
                  <a:xfrm>
                    <a:off x="1509586" y="0"/>
                    <a:ext cx="212" cy="194"/>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5" name="Oval 24"/>
                  <p:cNvSpPr>
                    <a:spLocks noChangeArrowheads="1"/>
                  </p:cNvSpPr>
                  <p:nvPr/>
                </p:nvSpPr>
                <p:spPr bwMode="auto">
                  <a:xfrm>
                    <a:off x="1509792" y="210"/>
                    <a:ext cx="340" cy="314"/>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6" name="Oval 25"/>
                  <p:cNvSpPr>
                    <a:spLocks noChangeArrowheads="1"/>
                  </p:cNvSpPr>
                  <p:nvPr/>
                </p:nvSpPr>
                <p:spPr bwMode="auto">
                  <a:xfrm>
                    <a:off x="1509124" y="351"/>
                    <a:ext cx="394" cy="361"/>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7" name="Oval 26"/>
                  <p:cNvSpPr>
                    <a:spLocks noChangeArrowheads="1"/>
                  </p:cNvSpPr>
                  <p:nvPr/>
                </p:nvSpPr>
                <p:spPr bwMode="auto">
                  <a:xfrm>
                    <a:off x="1509688" y="398"/>
                    <a:ext cx="289" cy="265"/>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8" name="Oval 27"/>
                  <p:cNvSpPr>
                    <a:spLocks noChangeArrowheads="1"/>
                  </p:cNvSpPr>
                  <p:nvPr/>
                </p:nvSpPr>
                <p:spPr bwMode="auto">
                  <a:xfrm>
                    <a:off x="1509022" y="420"/>
                    <a:ext cx="214" cy="196"/>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9" name="Oval 28"/>
                  <p:cNvSpPr>
                    <a:spLocks noChangeArrowheads="1"/>
                  </p:cNvSpPr>
                  <p:nvPr/>
                </p:nvSpPr>
                <p:spPr bwMode="auto">
                  <a:xfrm>
                    <a:off x="1508998" y="257"/>
                    <a:ext cx="214" cy="195"/>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0" name="Oval 29"/>
                  <p:cNvSpPr>
                    <a:spLocks noChangeArrowheads="1"/>
                  </p:cNvSpPr>
                  <p:nvPr/>
                </p:nvSpPr>
                <p:spPr bwMode="auto">
                  <a:xfrm>
                    <a:off x="1509100" y="69"/>
                    <a:ext cx="341" cy="316"/>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1" name="Oval 30"/>
                  <p:cNvSpPr>
                    <a:spLocks noChangeArrowheads="1"/>
                  </p:cNvSpPr>
                  <p:nvPr/>
                </p:nvSpPr>
                <p:spPr bwMode="auto">
                  <a:xfrm>
                    <a:off x="1509407" y="444"/>
                    <a:ext cx="340" cy="315"/>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2" name="Oval 31"/>
                  <p:cNvSpPr>
                    <a:spLocks noChangeArrowheads="1"/>
                  </p:cNvSpPr>
                  <p:nvPr/>
                </p:nvSpPr>
                <p:spPr bwMode="auto">
                  <a:xfrm>
                    <a:off x="1509842" y="93"/>
                    <a:ext cx="265" cy="244"/>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3" name="Oval 32"/>
                  <p:cNvSpPr>
                    <a:spLocks noChangeArrowheads="1"/>
                  </p:cNvSpPr>
                  <p:nvPr/>
                </p:nvSpPr>
                <p:spPr bwMode="auto">
                  <a:xfrm>
                    <a:off x="1509764" y="0"/>
                    <a:ext cx="241" cy="218"/>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4" name="Freeform 33"/>
                  <p:cNvSpPr>
                    <a:spLocks/>
                  </p:cNvSpPr>
                  <p:nvPr/>
                </p:nvSpPr>
                <p:spPr bwMode="auto">
                  <a:xfrm>
                    <a:off x="1509087" y="59"/>
                    <a:ext cx="986" cy="604"/>
                  </a:xfrm>
                  <a:custGeom>
                    <a:avLst/>
                    <a:gdLst>
                      <a:gd name="T0" fmla="*/ 303 w 986"/>
                      <a:gd name="T1" fmla="*/ 59 h 604"/>
                      <a:gd name="T2" fmla="*/ 344 w 986"/>
                      <a:gd name="T3" fmla="*/ 18 h 604"/>
                      <a:gd name="T4" fmla="*/ 527 w 986"/>
                      <a:gd name="T5" fmla="*/ 21 h 604"/>
                      <a:gd name="T6" fmla="*/ 656 w 986"/>
                      <a:gd name="T7" fmla="*/ 0 h 604"/>
                      <a:gd name="T8" fmla="*/ 823 w 986"/>
                      <a:gd name="T9" fmla="*/ 71 h 604"/>
                      <a:gd name="T10" fmla="*/ 905 w 986"/>
                      <a:gd name="T11" fmla="*/ 52 h 604"/>
                      <a:gd name="T12" fmla="*/ 949 w 986"/>
                      <a:gd name="T13" fmla="*/ 59 h 604"/>
                      <a:gd name="T14" fmla="*/ 958 w 986"/>
                      <a:gd name="T15" fmla="*/ 238 h 604"/>
                      <a:gd name="T16" fmla="*/ 985 w 986"/>
                      <a:gd name="T17" fmla="*/ 266 h 604"/>
                      <a:gd name="T18" fmla="*/ 908 w 986"/>
                      <a:gd name="T19" fmla="*/ 405 h 604"/>
                      <a:gd name="T20" fmla="*/ 826 w 986"/>
                      <a:gd name="T21" fmla="*/ 311 h 604"/>
                      <a:gd name="T22" fmla="*/ 802 w 986"/>
                      <a:gd name="T23" fmla="*/ 359 h 604"/>
                      <a:gd name="T24" fmla="*/ 686 w 986"/>
                      <a:gd name="T25" fmla="*/ 549 h 604"/>
                      <a:gd name="T26" fmla="*/ 297 w 986"/>
                      <a:gd name="T27" fmla="*/ 603 h 604"/>
                      <a:gd name="T28" fmla="*/ 96 w 986"/>
                      <a:gd name="T29" fmla="*/ 565 h 604"/>
                      <a:gd name="T30" fmla="*/ 32 w 986"/>
                      <a:gd name="T31" fmla="*/ 447 h 604"/>
                      <a:gd name="T32" fmla="*/ 32 w 986"/>
                      <a:gd name="T33" fmla="*/ 326 h 604"/>
                      <a:gd name="T34" fmla="*/ 0 w 986"/>
                      <a:gd name="T35" fmla="*/ 223 h 604"/>
                      <a:gd name="T36" fmla="*/ 303 w 986"/>
                      <a:gd name="T37" fmla="*/ 59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86" h="604">
                        <a:moveTo>
                          <a:pt x="303" y="59"/>
                        </a:moveTo>
                        <a:lnTo>
                          <a:pt x="344" y="18"/>
                        </a:lnTo>
                        <a:lnTo>
                          <a:pt x="527" y="21"/>
                        </a:lnTo>
                        <a:lnTo>
                          <a:pt x="656" y="0"/>
                        </a:lnTo>
                        <a:lnTo>
                          <a:pt x="823" y="71"/>
                        </a:lnTo>
                        <a:lnTo>
                          <a:pt x="905" y="52"/>
                        </a:lnTo>
                        <a:lnTo>
                          <a:pt x="949" y="59"/>
                        </a:lnTo>
                        <a:lnTo>
                          <a:pt x="958" y="238"/>
                        </a:lnTo>
                        <a:lnTo>
                          <a:pt x="985" y="266"/>
                        </a:lnTo>
                        <a:lnTo>
                          <a:pt x="908" y="405"/>
                        </a:lnTo>
                        <a:lnTo>
                          <a:pt x="826" y="311"/>
                        </a:lnTo>
                        <a:lnTo>
                          <a:pt x="802" y="359"/>
                        </a:lnTo>
                        <a:lnTo>
                          <a:pt x="686" y="549"/>
                        </a:lnTo>
                        <a:lnTo>
                          <a:pt x="297" y="603"/>
                        </a:lnTo>
                        <a:lnTo>
                          <a:pt x="96" y="565"/>
                        </a:lnTo>
                        <a:lnTo>
                          <a:pt x="32" y="447"/>
                        </a:lnTo>
                        <a:lnTo>
                          <a:pt x="32" y="326"/>
                        </a:lnTo>
                        <a:lnTo>
                          <a:pt x="0" y="223"/>
                        </a:lnTo>
                        <a:lnTo>
                          <a:pt x="303" y="59"/>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sp>
            <p:nvSpPr>
              <p:cNvPr id="19" name="Rectangle 18"/>
              <p:cNvSpPr>
                <a:spLocks noChangeArrowheads="1"/>
              </p:cNvSpPr>
              <p:nvPr/>
            </p:nvSpPr>
            <p:spPr bwMode="auto">
              <a:xfrm>
                <a:off x="1508968" y="329"/>
                <a:ext cx="749" cy="15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spcAft>
                    <a:spcPts val="0"/>
                  </a:spcAft>
                </a:pPr>
                <a:r>
                  <a:rPr lang="en-US" sz="1800" kern="1200">
                    <a:solidFill>
                      <a:srgbClr val="44546A"/>
                    </a:solidFill>
                    <a:effectLst/>
                    <a:latin typeface="Calibri" panose="020F0502020204030204" pitchFamily="34" charset="0"/>
                    <a:ea typeface="SimSun" panose="02010600030101010101" pitchFamily="2" charset="-122"/>
                    <a:cs typeface="Times New Roman" panose="02020603050405020304" pitchFamily="18" charset="0"/>
                  </a:rPr>
                  <a:t>Διαδίκτυο</a:t>
                </a:r>
                <a:endParaRPr lang="el-GR" sz="1200">
                  <a:solidFill>
                    <a:srgbClr val="404040"/>
                  </a:solidFill>
                  <a:effectLst/>
                  <a:latin typeface="Times New Roman" panose="02020603050405020304" pitchFamily="18" charset="0"/>
                  <a:ea typeface="SimSun" panose="02010600030101010101" pitchFamily="2" charset="-122"/>
                </a:endParaRPr>
              </a:p>
            </p:txBody>
          </p:sp>
        </p:grpSp>
        <p:sp>
          <p:nvSpPr>
            <p:cNvPr id="10" name="Rectangle 9"/>
            <p:cNvSpPr>
              <a:spLocks noChangeArrowheads="1"/>
            </p:cNvSpPr>
            <p:nvPr/>
          </p:nvSpPr>
          <p:spPr bwMode="auto">
            <a:xfrm>
              <a:off x="0" y="2471099"/>
              <a:ext cx="1778665" cy="646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Aft>
                  <a:spcPts val="0"/>
                </a:spcAft>
              </a:pPr>
              <a:r>
                <a:rPr lang="el-GR" sz="1200" kern="1200">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Σύστημα και λογισμικό παραγωγής ροής, π.χ. </a:t>
              </a:r>
              <a:r>
                <a:rPr lang="en-US" sz="1200" kern="1200">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Flash Media Live Encoder</a:t>
              </a:r>
              <a:endParaRPr lang="el-GR" sz="1200">
                <a:solidFill>
                  <a:srgbClr val="404040"/>
                </a:solidFill>
                <a:effectLst/>
                <a:latin typeface="Times New Roman" panose="02020603050405020304" pitchFamily="18" charset="0"/>
                <a:ea typeface="SimSun" panose="02010600030101010101" pitchFamily="2" charset="-122"/>
              </a:endParaRPr>
            </a:p>
          </p:txBody>
        </p:sp>
        <p:sp>
          <p:nvSpPr>
            <p:cNvPr id="11" name="Rectangle 10"/>
            <p:cNvSpPr>
              <a:spLocks noChangeArrowheads="1"/>
            </p:cNvSpPr>
            <p:nvPr/>
          </p:nvSpPr>
          <p:spPr bwMode="auto">
            <a:xfrm>
              <a:off x="3968564" y="1423598"/>
              <a:ext cx="1133449" cy="1022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lgn="ctr" eaLnBrk="0" hangingPunct="0">
                <a:spcAft>
                  <a:spcPts val="0"/>
                </a:spcAft>
              </a:pPr>
              <a:r>
                <a:rPr lang="el-GR" sz="1200" kern="1200">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Εξυπηρετητής μετάδοσης ροών π.χ. </a:t>
              </a:r>
              <a:r>
                <a:rPr lang="en-US" sz="1200" kern="1200">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Wowza Media Server</a:t>
              </a:r>
              <a:endParaRPr lang="el-GR" sz="1200">
                <a:solidFill>
                  <a:srgbClr val="404040"/>
                </a:solidFill>
                <a:effectLst/>
                <a:latin typeface="Times New Roman" panose="02020603050405020304" pitchFamily="18" charset="0"/>
                <a:ea typeface="SimSun" panose="02010600030101010101" pitchFamily="2" charset="-122"/>
              </a:endParaRP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42992" y="2088431"/>
              <a:ext cx="768736" cy="1324419"/>
            </a:xfrm>
            <a:prstGeom prst="rect">
              <a:avLst/>
            </a:prstGeom>
          </p:spPr>
        </p:pic>
        <p:sp>
          <p:nvSpPr>
            <p:cNvPr id="13" name="Rectangle 12"/>
            <p:cNvSpPr/>
            <p:nvPr/>
          </p:nvSpPr>
          <p:spPr>
            <a:xfrm>
              <a:off x="1674021" y="2092438"/>
              <a:ext cx="1480786" cy="649553"/>
            </a:xfrm>
            <a:prstGeom prst="rect">
              <a:avLst/>
            </a:prstGeom>
          </p:spPr>
          <p:txBody>
            <a:bodyPr wrap="none">
              <a:spAutoFit/>
            </a:bodyPr>
            <a:lstStyle/>
            <a:p>
              <a:pPr algn="ctr" eaLnBrk="0" hangingPunct="0">
                <a:spcAft>
                  <a:spcPts val="0"/>
                </a:spcAft>
              </a:pPr>
              <a:r>
                <a:rPr lang="el-GR" sz="1200" kern="1200">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Λογισμικό </a:t>
              </a:r>
              <a:endParaRPr lang="el-GR" sz="1200">
                <a:solidFill>
                  <a:srgbClr val="404040"/>
                </a:solidFill>
                <a:effectLst/>
                <a:latin typeface="Times New Roman" panose="02020603050405020304" pitchFamily="18" charset="0"/>
                <a:ea typeface="SimSun" panose="02010600030101010101" pitchFamily="2" charset="-122"/>
              </a:endParaRPr>
            </a:p>
            <a:p>
              <a:pPr algn="ctr" eaLnBrk="0" hangingPunct="0">
                <a:spcAft>
                  <a:spcPts val="0"/>
                </a:spcAft>
              </a:pPr>
              <a:r>
                <a:rPr lang="el-GR" sz="1200" kern="1200">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αναπαραγωγής</a:t>
              </a:r>
              <a:endParaRPr lang="el-GR" sz="1200">
                <a:solidFill>
                  <a:srgbClr val="404040"/>
                </a:solidFill>
                <a:effectLst/>
                <a:latin typeface="Times New Roman" panose="02020603050405020304" pitchFamily="18" charset="0"/>
                <a:ea typeface="SimSun" panose="02010600030101010101" pitchFamily="2" charset="-122"/>
              </a:endParaRPr>
            </a:p>
            <a:p>
              <a:pPr algn="ctr" eaLnBrk="0" hangingPunct="0">
                <a:spcAft>
                  <a:spcPts val="0"/>
                </a:spcAft>
              </a:pPr>
              <a:r>
                <a:rPr lang="el-GR" sz="1200" kern="1200">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 ροών π.χ </a:t>
              </a:r>
              <a:r>
                <a:rPr lang="en-US" sz="1200" kern="1200">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Flowplayer</a:t>
              </a:r>
              <a:endParaRPr lang="el-GR" sz="1200">
                <a:solidFill>
                  <a:srgbClr val="404040"/>
                </a:solidFill>
                <a:effectLst/>
                <a:latin typeface="Times New Roman" panose="02020603050405020304" pitchFamily="18" charset="0"/>
                <a:ea typeface="SimSun" panose="02010600030101010101" pitchFamily="2" charset="-122"/>
              </a:endParaRPr>
            </a:p>
          </p:txBody>
        </p:sp>
        <p:cxnSp>
          <p:nvCxnSpPr>
            <p:cNvPr id="14" name="Curved Connector 13"/>
            <p:cNvCxnSpPr/>
            <p:nvPr/>
          </p:nvCxnSpPr>
          <p:spPr>
            <a:xfrm flipV="1">
              <a:off x="1331181" y="685624"/>
              <a:ext cx="2800851" cy="1233249"/>
            </a:xfrm>
            <a:prstGeom prst="curvedConnector3">
              <a:avLst/>
            </a:prstGeom>
            <a:noFill/>
            <a:ln w="6350" cap="flat" cmpd="sng" algn="ctr">
              <a:solidFill>
                <a:srgbClr val="FF0000"/>
              </a:solidFill>
              <a:prstDash val="solid"/>
              <a:miter lim="800000"/>
              <a:tailEnd type="triangle"/>
            </a:ln>
            <a:effectLst/>
          </p:spPr>
        </p:cxnSp>
        <p:cxnSp>
          <p:nvCxnSpPr>
            <p:cNvPr id="15" name="Curved Connector 14"/>
            <p:cNvCxnSpPr/>
            <p:nvPr/>
          </p:nvCxnSpPr>
          <p:spPr>
            <a:xfrm rot="5400000">
              <a:off x="2963616" y="1186251"/>
              <a:ext cx="1643049" cy="880687"/>
            </a:xfrm>
            <a:prstGeom prst="curvedConnector3">
              <a:avLst/>
            </a:prstGeom>
            <a:noFill/>
            <a:ln w="6350" cap="flat" cmpd="sng" algn="ctr">
              <a:solidFill>
                <a:srgbClr val="FF0000"/>
              </a:solidFill>
              <a:prstDash val="solid"/>
              <a:miter lim="800000"/>
              <a:tailEnd type="triangle"/>
            </a:ln>
            <a:effectLst/>
          </p:spPr>
        </p:cxn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3513" y="138892"/>
              <a:ext cx="626362" cy="1079130"/>
            </a:xfrm>
            <a:prstGeom prst="rect">
              <a:avLst/>
            </a:prstGeom>
          </p:spPr>
        </p:pic>
        <p:cxnSp>
          <p:nvCxnSpPr>
            <p:cNvPr id="17" name="Curved Connector 16"/>
            <p:cNvCxnSpPr/>
            <p:nvPr/>
          </p:nvCxnSpPr>
          <p:spPr>
            <a:xfrm rot="10800000" flipV="1">
              <a:off x="1173526" y="527953"/>
              <a:ext cx="2958507" cy="215004"/>
            </a:xfrm>
            <a:prstGeom prst="curvedConnector3">
              <a:avLst/>
            </a:prstGeom>
            <a:noFill/>
            <a:ln w="6350" cap="flat" cmpd="sng" algn="ctr">
              <a:solidFill>
                <a:srgbClr val="FF0000"/>
              </a:solidFill>
              <a:prstDash val="solid"/>
              <a:miter lim="800000"/>
              <a:tailEnd type="triangle"/>
            </a:ln>
            <a:effectLst/>
          </p:spPr>
        </p:cxnSp>
      </p:grpSp>
    </p:spTree>
    <p:extLst>
      <p:ext uri="{BB962C8B-B14F-4D97-AF65-F5344CB8AC3E}">
        <p14:creationId xmlns:p14="http://schemas.microsoft.com/office/powerpoint/2010/main" val="16469045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Τίτλος 1"/>
          <p:cNvSpPr>
            <a:spLocks noGrp="1"/>
          </p:cNvSpPr>
          <p:nvPr>
            <p:ph type="title"/>
          </p:nvPr>
        </p:nvSpPr>
        <p:spPr/>
        <p:txBody>
          <a:bodyPr/>
          <a:lstStyle/>
          <a:p>
            <a:pPr eaLnBrk="1" hangingPunct="1"/>
            <a:r>
              <a:rPr lang="el-GR" sz="4000" smtClean="0"/>
              <a:t>Χρηματοδότηση</a:t>
            </a:r>
          </a:p>
        </p:txBody>
      </p:sp>
      <p:sp>
        <p:nvSpPr>
          <p:cNvPr id="8195" name="Θέση περιεχομένου 2"/>
          <p:cNvSpPr>
            <a:spLocks noGrp="1"/>
          </p:cNvSpPr>
          <p:nvPr>
            <p:ph idx="1"/>
          </p:nvPr>
        </p:nvSpPr>
        <p:spPr/>
        <p:txBody>
          <a:bodyPr/>
          <a:lstStyle/>
          <a:p>
            <a:pPr marL="0" indent="0">
              <a:buNone/>
            </a:pPr>
            <a:endParaRPr lang="el-GR" sz="2000" dirty="0" smtClean="0"/>
          </a:p>
          <a:p>
            <a:pPr marL="0" indent="0">
              <a:buNone/>
            </a:pPr>
            <a:endParaRPr lang="el-GR" sz="2000" dirty="0"/>
          </a:p>
          <a:p>
            <a:pPr marL="0" indent="0">
              <a:buNone/>
            </a:pPr>
            <a:r>
              <a:rPr lang="el-GR" sz="2000" dirty="0" smtClean="0"/>
              <a:t>Το </a:t>
            </a:r>
            <a:r>
              <a:rPr lang="el-GR" sz="2000" dirty="0"/>
              <a:t>έργο “Κεντρικό Μητρώο Ελληνικών Ανοικτών Μαθημάτων”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a:p>
            <a:pPr eaLnBrk="1" hangingPunct="1"/>
            <a:endParaRPr lang="el-GR" sz="2000" dirty="0" smtClean="0"/>
          </a:p>
        </p:txBody>
      </p:sp>
      <p:sp>
        <p:nvSpPr>
          <p:cNvPr id="7172" name="Θέση αριθμού διαφάνειας 3"/>
          <p:cNvSpPr>
            <a:spLocks noGrp="1"/>
          </p:cNvSpPr>
          <p:nvPr>
            <p:ph type="sldNum" sz="quarter" idx="10"/>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DF46A4D-9959-4849-9633-E007A14B4B90}" type="slidenum">
              <a:rPr lang="el-GR" smtClean="0"/>
              <a:pPr fontAlgn="base">
                <a:spcBef>
                  <a:spcPct val="0"/>
                </a:spcBef>
                <a:spcAft>
                  <a:spcPct val="0"/>
                </a:spcAft>
                <a:defRPr/>
              </a:pPr>
              <a:t>3</a:t>
            </a:fld>
            <a:endParaRPr lang="el-GR" smtClean="0"/>
          </a:p>
        </p:txBody>
      </p:sp>
      <p:pic>
        <p:nvPicPr>
          <p:cNvPr id="6" name="Picture 5" descr="C:\Users\pantelis\SkyDrive\Έγγραφα\GUnet-101\Διαχείριση\final_logo1\Greek Version\Full Color\Logo ΕΠΕΕΔΒΜ-2013.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3768" y="4149080"/>
            <a:ext cx="3533775" cy="876300"/>
          </a:xfrm>
          <a:prstGeom prst="rect">
            <a:avLst/>
          </a:prstGeom>
          <a:noFill/>
          <a:ln>
            <a:no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n-US" smtClean="0"/>
              <a:t>Λογισμικό αναπαραγωγής ροών</a:t>
            </a:r>
            <a:endParaRPr lang="el-GR" alt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04480" y="1124974"/>
            <a:ext cx="8135040" cy="5476415"/>
          </a:xfrm>
        </p:spPr>
      </p:pic>
      <p:sp>
        <p:nvSpPr>
          <p:cNvPr id="4" name="Slide Number Placeholder 3"/>
          <p:cNvSpPr>
            <a:spLocks noGrp="1"/>
          </p:cNvSpPr>
          <p:nvPr>
            <p:ph type="sldNum" sz="quarter" idx="10"/>
          </p:nvPr>
        </p:nvSpPr>
        <p:spPr/>
        <p:txBody>
          <a:bodyPr/>
          <a:lstStyle/>
          <a:p>
            <a:fld id="{0DA940F4-2900-4377-A725-F8EBF631B80C}" type="slidenum">
              <a:rPr lang="el-GR" smtClean="0"/>
              <a:pPr/>
              <a:t>30</a:t>
            </a:fld>
            <a:endParaRPr lang="el-GR" dirty="0"/>
          </a:p>
        </p:txBody>
      </p:sp>
    </p:spTree>
    <p:extLst>
      <p:ext uri="{BB962C8B-B14F-4D97-AF65-F5344CB8AC3E}">
        <p14:creationId xmlns:p14="http://schemas.microsoft.com/office/powerpoint/2010/main" val="7378487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mtClean="0"/>
              <a:t>M</a:t>
            </a:r>
            <a:r>
              <a:rPr lang="el-GR" altLang="en-US" smtClean="0"/>
              <a:t>ετάδοση διαφανειών</a:t>
            </a:r>
            <a:endParaRPr lang="el-GR" altLang="en-US" dirty="0"/>
          </a:p>
        </p:txBody>
      </p:sp>
      <p:sp>
        <p:nvSpPr>
          <p:cNvPr id="3" name="Content Placeholder 2"/>
          <p:cNvSpPr>
            <a:spLocks noGrp="1"/>
          </p:cNvSpPr>
          <p:nvPr>
            <p:ph idx="1"/>
          </p:nvPr>
        </p:nvSpPr>
        <p:spPr/>
        <p:txBody>
          <a:bodyPr/>
          <a:lstStyle/>
          <a:p>
            <a:r>
              <a:rPr lang="el-GR" altLang="en-US" smtClean="0"/>
              <a:t>ως μέρος του βίντεο </a:t>
            </a:r>
          </a:p>
          <a:p>
            <a:r>
              <a:rPr lang="el-GR" altLang="en-US" smtClean="0"/>
              <a:t>ως ξεχωριστό ψηφιακό αντικείμενο</a:t>
            </a:r>
            <a:endParaRPr lang="el-GR" altLang="en-US" dirty="0"/>
          </a:p>
        </p:txBody>
      </p:sp>
      <p:sp>
        <p:nvSpPr>
          <p:cNvPr id="4" name="Slide Number Placeholder 3"/>
          <p:cNvSpPr>
            <a:spLocks noGrp="1"/>
          </p:cNvSpPr>
          <p:nvPr>
            <p:ph type="sldNum" sz="quarter" idx="10"/>
          </p:nvPr>
        </p:nvSpPr>
        <p:spPr/>
        <p:txBody>
          <a:bodyPr/>
          <a:lstStyle/>
          <a:p>
            <a:fld id="{0DA940F4-2900-4377-A725-F8EBF631B80C}" type="slidenum">
              <a:rPr lang="el-GR" smtClean="0"/>
              <a:pPr/>
              <a:t>31</a:t>
            </a:fld>
            <a:endParaRPr lang="el-GR" dirty="0"/>
          </a:p>
        </p:txBody>
      </p:sp>
    </p:spTree>
    <p:extLst>
      <p:ext uri="{BB962C8B-B14F-4D97-AF65-F5344CB8AC3E}">
        <p14:creationId xmlns:p14="http://schemas.microsoft.com/office/powerpoint/2010/main" val="39866854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mtClean="0"/>
              <a:t>M</a:t>
            </a:r>
            <a:r>
              <a:rPr lang="el-GR" altLang="en-US" smtClean="0"/>
              <a:t>ετάδοση διαφανειών ως σήμα βίντεο</a:t>
            </a:r>
            <a:endParaRPr lang="el-GR" alt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898" y="1369865"/>
            <a:ext cx="9177797" cy="5476415"/>
          </a:xfrm>
        </p:spPr>
      </p:pic>
      <p:sp>
        <p:nvSpPr>
          <p:cNvPr id="4" name="Slide Number Placeholder 3"/>
          <p:cNvSpPr>
            <a:spLocks noGrp="1"/>
          </p:cNvSpPr>
          <p:nvPr>
            <p:ph type="sldNum" sz="quarter" idx="10"/>
          </p:nvPr>
        </p:nvSpPr>
        <p:spPr/>
        <p:txBody>
          <a:bodyPr/>
          <a:lstStyle/>
          <a:p>
            <a:fld id="{0DA940F4-2900-4377-A725-F8EBF631B80C}" type="slidenum">
              <a:rPr lang="el-GR" smtClean="0"/>
              <a:pPr/>
              <a:t>32</a:t>
            </a:fld>
            <a:endParaRPr lang="el-GR" dirty="0"/>
          </a:p>
        </p:txBody>
      </p:sp>
    </p:spTree>
    <p:extLst>
      <p:ext uri="{BB962C8B-B14F-4D97-AF65-F5344CB8AC3E}">
        <p14:creationId xmlns:p14="http://schemas.microsoft.com/office/powerpoint/2010/main" val="12172120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altLang="en-US" sz="4000" dirty="0" smtClean="0"/>
              <a:t>Μετάδοση </a:t>
            </a:r>
            <a:r>
              <a:rPr lang="el-GR" altLang="en-US" sz="4000" dirty="0" smtClean="0"/>
              <a:t>διαφανειών</a:t>
            </a:r>
            <a:r>
              <a:rPr lang="en-US" altLang="en-US" sz="4000" dirty="0" smtClean="0"/>
              <a:t> </a:t>
            </a:r>
            <a:r>
              <a:rPr lang="el-GR" altLang="en-US" sz="4000" dirty="0" smtClean="0"/>
              <a:t>ψηφιακά</a:t>
            </a:r>
            <a:r>
              <a:rPr lang="el-GR" altLang="en-US" sz="4000" dirty="0" smtClean="0"/>
              <a:t/>
            </a:r>
            <a:br>
              <a:rPr lang="el-GR" altLang="en-US" sz="4000" dirty="0" smtClean="0"/>
            </a:br>
            <a:r>
              <a:rPr lang="en-US" altLang="en-US" sz="4000" dirty="0"/>
              <a:t>1</a:t>
            </a:r>
            <a:r>
              <a:rPr lang="el-GR" altLang="en-US" sz="4000" dirty="0" err="1" smtClean="0"/>
              <a:t>ος</a:t>
            </a:r>
            <a:r>
              <a:rPr lang="el-GR" altLang="en-US" sz="4000" dirty="0" smtClean="0"/>
              <a:t> </a:t>
            </a:r>
            <a:r>
              <a:rPr lang="el-GR" altLang="en-US" sz="4000" dirty="0" smtClean="0"/>
              <a:t>τρόπος: </a:t>
            </a:r>
            <a:r>
              <a:rPr lang="en-US" altLang="en-US" sz="4000" dirty="0"/>
              <a:t> </a:t>
            </a:r>
            <a:r>
              <a:rPr lang="el-GR" altLang="en-US" sz="4000" dirty="0" smtClean="0"/>
              <a:t>ως διακριτή </a:t>
            </a:r>
            <a:r>
              <a:rPr lang="el-GR" altLang="en-US" sz="4000" dirty="0" err="1" smtClean="0"/>
              <a:t>εικονοροή</a:t>
            </a:r>
            <a:endParaRPr lang="el-GR" altLang="en-US" sz="4000" dirty="0"/>
          </a:p>
        </p:txBody>
      </p:sp>
      <p:sp>
        <p:nvSpPr>
          <p:cNvPr id="5" name="Subtitle 4"/>
          <p:cNvSpPr>
            <a:spLocks noGrp="1"/>
          </p:cNvSpPr>
          <p:nvPr>
            <p:ph type="subTitle" idx="1"/>
          </p:nvPr>
        </p:nvSpPr>
        <p:spPr>
          <a:xfrm>
            <a:off x="755576" y="3861048"/>
            <a:ext cx="7776864" cy="1752600"/>
          </a:xfrm>
        </p:spPr>
        <p:txBody>
          <a:bodyPr/>
          <a:lstStyle/>
          <a:p>
            <a:endParaRPr lang="el-GR" dirty="0"/>
          </a:p>
        </p:txBody>
      </p:sp>
      <p:sp>
        <p:nvSpPr>
          <p:cNvPr id="4" name="Slide Number Placeholder 3"/>
          <p:cNvSpPr>
            <a:spLocks noGrp="1"/>
          </p:cNvSpPr>
          <p:nvPr>
            <p:ph type="sldNum" sz="quarter" idx="4294967295"/>
          </p:nvPr>
        </p:nvSpPr>
        <p:spPr>
          <a:xfrm>
            <a:off x="0" y="6381750"/>
            <a:ext cx="8928100" cy="365125"/>
          </a:xfrm>
        </p:spPr>
        <p:txBody>
          <a:bodyPr/>
          <a:lstStyle/>
          <a:p>
            <a:fld id="{0DA940F4-2900-4377-A725-F8EBF631B80C}" type="slidenum">
              <a:rPr lang="el-GR" smtClean="0"/>
              <a:pPr/>
              <a:t>33</a:t>
            </a:fld>
            <a:endParaRPr lang="el-GR" dirty="0"/>
          </a:p>
        </p:txBody>
      </p:sp>
    </p:spTree>
    <p:extLst>
      <p:ext uri="{BB962C8B-B14F-4D97-AF65-F5344CB8AC3E}">
        <p14:creationId xmlns:p14="http://schemas.microsoft.com/office/powerpoint/2010/main" val="12136872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1</a:t>
            </a:r>
            <a:r>
              <a:rPr lang="el-GR" baseline="30000" dirty="0" smtClean="0"/>
              <a:t>ος</a:t>
            </a:r>
            <a:r>
              <a:rPr lang="el-GR" dirty="0" smtClean="0"/>
              <a:t> τρόπος</a:t>
            </a:r>
            <a:endParaRPr lang="el-GR" dirty="0"/>
          </a:p>
        </p:txBody>
      </p:sp>
      <p:sp>
        <p:nvSpPr>
          <p:cNvPr id="3" name="Content Placeholder 2"/>
          <p:cNvSpPr>
            <a:spLocks noGrp="1"/>
          </p:cNvSpPr>
          <p:nvPr>
            <p:ph idx="1"/>
          </p:nvPr>
        </p:nvSpPr>
        <p:spPr/>
        <p:txBody>
          <a:bodyPr/>
          <a:lstStyle/>
          <a:p>
            <a:pPr marL="0" indent="0">
              <a:buNone/>
            </a:pPr>
            <a:r>
              <a:rPr lang="en-US" sz="2000" dirty="0" smtClean="0"/>
              <a:t>A</a:t>
            </a:r>
            <a:r>
              <a:rPr lang="el-GR" sz="2000" dirty="0" err="1" smtClean="0"/>
              <a:t>παιτείται</a:t>
            </a:r>
            <a:r>
              <a:rPr lang="el-GR" sz="2000" dirty="0" smtClean="0"/>
              <a:t> λογισμικό </a:t>
            </a:r>
            <a:r>
              <a:rPr lang="el-GR" sz="2000" dirty="0"/>
              <a:t>παραγωγής ροών στον υπολογιστή της που χρησιμοποιείται για την παρουσίαση. </a:t>
            </a:r>
            <a:endParaRPr lang="el-GR" sz="2000" dirty="0" smtClean="0"/>
          </a:p>
          <a:p>
            <a:pPr marL="0" indent="0">
              <a:buNone/>
            </a:pPr>
            <a:r>
              <a:rPr lang="el-GR" sz="2000" dirty="0" smtClean="0"/>
              <a:t>Διακριτές περιπτώσεις:</a:t>
            </a:r>
            <a:endParaRPr lang="el-GR" sz="2000" dirty="0"/>
          </a:p>
          <a:p>
            <a:pPr marL="457200" indent="-457200">
              <a:buFont typeface="+mj-lt"/>
              <a:buAutoNum type="arabicPeriod"/>
            </a:pPr>
            <a:r>
              <a:rPr lang="el-GR" sz="2000" dirty="0" smtClean="0"/>
              <a:t>χρήση </a:t>
            </a:r>
            <a:r>
              <a:rPr lang="el-GR" sz="2000" dirty="0"/>
              <a:t>ενός τυπικού λογισμικού παραγωγής ροών π.χ. </a:t>
            </a:r>
            <a:r>
              <a:rPr lang="en-US" sz="2000" dirty="0"/>
              <a:t>Adobe Flash Live Encoder </a:t>
            </a:r>
            <a:r>
              <a:rPr lang="el-GR" sz="2000" dirty="0"/>
              <a:t>και ενός λογισμικού που προσομοιώνει την οθόνη με κάμερα.</a:t>
            </a:r>
          </a:p>
          <a:p>
            <a:pPr marL="457200" indent="-457200">
              <a:buFont typeface="+mj-lt"/>
              <a:buAutoNum type="arabicPeriod"/>
            </a:pPr>
            <a:r>
              <a:rPr lang="el-GR" sz="2000" dirty="0" smtClean="0"/>
              <a:t> </a:t>
            </a:r>
            <a:r>
              <a:rPr lang="el-GR" sz="2000" dirty="0"/>
              <a:t>χρήση λογισμικού που συνδυάζει τα παραπάνω. Τυπικό παράδειγμα είναι η </a:t>
            </a:r>
            <a:r>
              <a:rPr lang="en-US" sz="2000" dirty="0"/>
              <a:t>RED</a:t>
            </a:r>
            <a:r>
              <a:rPr lang="el-GR" sz="2000" dirty="0"/>
              <a:t>5-</a:t>
            </a:r>
            <a:r>
              <a:rPr lang="en-US" sz="2000" dirty="0" err="1"/>
              <a:t>ScreenShare</a:t>
            </a:r>
            <a:r>
              <a:rPr lang="el-GR" sz="2000" dirty="0"/>
              <a:t>, μία </a:t>
            </a:r>
            <a:r>
              <a:rPr lang="en-US" sz="2000" dirty="0"/>
              <a:t>java </a:t>
            </a:r>
            <a:r>
              <a:rPr lang="el-GR" sz="2000" dirty="0"/>
              <a:t>εφαρμογή που συνεργάζεται με </a:t>
            </a:r>
            <a:r>
              <a:rPr lang="en-US" sz="2000" dirty="0"/>
              <a:t>RED</a:t>
            </a:r>
            <a:r>
              <a:rPr lang="el-GR" sz="2000" dirty="0"/>
              <a:t>5 </a:t>
            </a:r>
            <a:r>
              <a:rPr lang="en-US" sz="2000" dirty="0"/>
              <a:t>video streaming server</a:t>
            </a:r>
            <a:r>
              <a:rPr lang="el-GR" sz="2000" dirty="0"/>
              <a:t> (</a:t>
            </a:r>
            <a:r>
              <a:rPr lang="en-US" sz="2000" dirty="0"/>
              <a:t>https</a:t>
            </a:r>
            <a:r>
              <a:rPr lang="el-GR" sz="2000" dirty="0"/>
              <a:t>://</a:t>
            </a:r>
            <a:r>
              <a:rPr lang="en-US" sz="2000" dirty="0"/>
              <a:t>code</a:t>
            </a:r>
            <a:r>
              <a:rPr lang="el-GR" sz="2000" dirty="0"/>
              <a:t>.</a:t>
            </a:r>
            <a:r>
              <a:rPr lang="en-US" sz="2000" dirty="0"/>
              <a:t>google</a:t>
            </a:r>
            <a:r>
              <a:rPr lang="el-GR" sz="2000" dirty="0"/>
              <a:t>.</a:t>
            </a:r>
            <a:r>
              <a:rPr lang="en-US" sz="2000" dirty="0"/>
              <a:t>com</a:t>
            </a:r>
            <a:r>
              <a:rPr lang="el-GR" sz="2000" dirty="0"/>
              <a:t>/</a:t>
            </a:r>
            <a:r>
              <a:rPr lang="en-US" sz="2000" dirty="0"/>
              <a:t>p</a:t>
            </a:r>
            <a:r>
              <a:rPr lang="el-GR" sz="2000" dirty="0"/>
              <a:t>/</a:t>
            </a:r>
            <a:r>
              <a:rPr lang="en-US" sz="2000" dirty="0"/>
              <a:t>red</a:t>
            </a:r>
            <a:r>
              <a:rPr lang="el-GR" sz="2000" dirty="0"/>
              <a:t>5-</a:t>
            </a:r>
            <a:r>
              <a:rPr lang="en-US" sz="2000" dirty="0" err="1"/>
              <a:t>screenshare</a:t>
            </a:r>
            <a:r>
              <a:rPr lang="el-GR" sz="2000" dirty="0"/>
              <a:t>). </a:t>
            </a:r>
          </a:p>
          <a:p>
            <a:pPr marL="0" indent="0">
              <a:buNone/>
            </a:pPr>
            <a:endParaRPr lang="el-GR" sz="2000" i="1" dirty="0" smtClean="0"/>
          </a:p>
          <a:p>
            <a:pPr marL="0" indent="0">
              <a:buNone/>
            </a:pPr>
            <a:r>
              <a:rPr lang="el-GR" sz="2000" i="1" dirty="0" smtClean="0"/>
              <a:t>Παράδειγμα </a:t>
            </a:r>
            <a:r>
              <a:rPr lang="el-GR" sz="2000" i="1" dirty="0"/>
              <a:t>υπηρεσίας μετάδοσης διαφανειών</a:t>
            </a:r>
            <a:endParaRPr lang="el-GR" sz="2000" dirty="0"/>
          </a:p>
          <a:p>
            <a:pPr marL="0" indent="0" algn="ctr">
              <a:buNone/>
            </a:pPr>
            <a:r>
              <a:rPr lang="en-US" sz="2000" u="sng" dirty="0" smtClean="0">
                <a:hlinkClick r:id="rId3"/>
              </a:rPr>
              <a:t>http</a:t>
            </a:r>
            <a:r>
              <a:rPr lang="el-GR" sz="2000" u="sng" dirty="0">
                <a:hlinkClick r:id="rId3"/>
              </a:rPr>
              <a:t>://</a:t>
            </a:r>
            <a:r>
              <a:rPr lang="en-US" sz="2000" u="sng" dirty="0">
                <a:hlinkClick r:id="rId3"/>
              </a:rPr>
              <a:t>screencast</a:t>
            </a:r>
            <a:r>
              <a:rPr lang="el-GR" sz="2000" u="sng" dirty="0">
                <a:hlinkClick r:id="rId3"/>
              </a:rPr>
              <a:t>.</a:t>
            </a:r>
            <a:r>
              <a:rPr lang="en-US" sz="2000" u="sng" dirty="0" err="1">
                <a:hlinkClick r:id="rId3"/>
              </a:rPr>
              <a:t>gunet</a:t>
            </a:r>
            <a:r>
              <a:rPr lang="el-GR" sz="2000" u="sng" dirty="0">
                <a:hlinkClick r:id="rId3"/>
              </a:rPr>
              <a:t>.</a:t>
            </a:r>
            <a:r>
              <a:rPr lang="en-US" sz="2000" u="sng" dirty="0" smtClean="0">
                <a:hlinkClick r:id="rId3"/>
              </a:rPr>
              <a:t>gr</a:t>
            </a:r>
            <a:endParaRPr lang="el-GR" sz="2000" dirty="0"/>
          </a:p>
          <a:p>
            <a:endParaRPr lang="el-GR" sz="2000" dirty="0"/>
          </a:p>
        </p:txBody>
      </p:sp>
      <p:sp>
        <p:nvSpPr>
          <p:cNvPr id="4" name="Slide Number Placeholder 3"/>
          <p:cNvSpPr>
            <a:spLocks noGrp="1"/>
          </p:cNvSpPr>
          <p:nvPr>
            <p:ph type="sldNum" sz="quarter" idx="10"/>
          </p:nvPr>
        </p:nvSpPr>
        <p:spPr/>
        <p:txBody>
          <a:bodyPr/>
          <a:lstStyle/>
          <a:p>
            <a:pPr>
              <a:defRPr/>
            </a:pPr>
            <a:fld id="{0DA940F4-2900-4377-A725-F8EBF631B80C}" type="slidenum">
              <a:rPr lang="el-GR" smtClean="0"/>
              <a:pPr>
                <a:defRPr/>
              </a:pPr>
              <a:t>34</a:t>
            </a:fld>
            <a:endParaRPr lang="el-GR" dirty="0"/>
          </a:p>
        </p:txBody>
      </p:sp>
    </p:spTree>
    <p:extLst>
      <p:ext uri="{BB962C8B-B14F-4D97-AF65-F5344CB8AC3E}">
        <p14:creationId xmlns:p14="http://schemas.microsoft.com/office/powerpoint/2010/main" val="9712257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altLang="en-US" sz="4000" dirty="0" smtClean="0"/>
              <a:t>Μετάδοση </a:t>
            </a:r>
            <a:r>
              <a:rPr lang="el-GR" altLang="en-US" sz="4000" dirty="0" smtClean="0"/>
              <a:t>διαφανειών</a:t>
            </a:r>
            <a:r>
              <a:rPr lang="en-US" altLang="en-US" sz="4000" dirty="0" smtClean="0"/>
              <a:t> </a:t>
            </a:r>
            <a:r>
              <a:rPr lang="el-GR" altLang="en-US" sz="4000" dirty="0" smtClean="0"/>
              <a:t>ψηφιακά</a:t>
            </a:r>
            <a:r>
              <a:rPr lang="el-GR" altLang="en-US" sz="4000" dirty="0" smtClean="0"/>
              <a:t/>
            </a:r>
            <a:br>
              <a:rPr lang="el-GR" altLang="en-US" sz="4000" dirty="0" smtClean="0"/>
            </a:br>
            <a:r>
              <a:rPr lang="en-US" altLang="en-US" sz="4000" dirty="0" smtClean="0"/>
              <a:t>2</a:t>
            </a:r>
            <a:r>
              <a:rPr lang="el-GR" altLang="en-US" sz="4000" dirty="0" err="1" smtClean="0"/>
              <a:t>ος</a:t>
            </a:r>
            <a:r>
              <a:rPr lang="el-GR" altLang="en-US" sz="4000" dirty="0" smtClean="0"/>
              <a:t> </a:t>
            </a:r>
            <a:r>
              <a:rPr lang="el-GR" altLang="en-US" sz="4000" dirty="0" smtClean="0"/>
              <a:t>τρόπος: Εμπορική </a:t>
            </a:r>
            <a:r>
              <a:rPr lang="el-GR" altLang="en-US" sz="4000" dirty="0" smtClean="0"/>
              <a:t>εφαρμογή</a:t>
            </a:r>
            <a:endParaRPr lang="el-GR" altLang="en-US" sz="4000" dirty="0"/>
          </a:p>
        </p:txBody>
      </p:sp>
      <p:sp>
        <p:nvSpPr>
          <p:cNvPr id="5" name="Subtitle 4"/>
          <p:cNvSpPr>
            <a:spLocks noGrp="1"/>
          </p:cNvSpPr>
          <p:nvPr>
            <p:ph type="subTitle" idx="1"/>
          </p:nvPr>
        </p:nvSpPr>
        <p:spPr>
          <a:xfrm>
            <a:off x="755576" y="3861048"/>
            <a:ext cx="7776864" cy="1752600"/>
          </a:xfrm>
        </p:spPr>
        <p:txBody>
          <a:bodyPr/>
          <a:lstStyle/>
          <a:p>
            <a:endParaRPr lang="el-GR" dirty="0"/>
          </a:p>
        </p:txBody>
      </p:sp>
      <p:sp>
        <p:nvSpPr>
          <p:cNvPr id="4" name="Slide Number Placeholder 3"/>
          <p:cNvSpPr>
            <a:spLocks noGrp="1"/>
          </p:cNvSpPr>
          <p:nvPr>
            <p:ph type="sldNum" sz="quarter" idx="4294967295"/>
          </p:nvPr>
        </p:nvSpPr>
        <p:spPr>
          <a:xfrm>
            <a:off x="0" y="6381750"/>
            <a:ext cx="8928100" cy="365125"/>
          </a:xfrm>
        </p:spPr>
        <p:txBody>
          <a:bodyPr/>
          <a:lstStyle/>
          <a:p>
            <a:fld id="{0DA940F4-2900-4377-A725-F8EBF631B80C}" type="slidenum">
              <a:rPr lang="el-GR" smtClean="0"/>
              <a:pPr/>
              <a:t>35</a:t>
            </a:fld>
            <a:endParaRPr lang="el-GR" dirty="0"/>
          </a:p>
        </p:txBody>
      </p:sp>
    </p:spTree>
    <p:extLst>
      <p:ext uri="{BB962C8B-B14F-4D97-AF65-F5344CB8AC3E}">
        <p14:creationId xmlns:p14="http://schemas.microsoft.com/office/powerpoint/2010/main" val="20531356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2</a:t>
            </a:r>
            <a:r>
              <a:rPr lang="el-GR" altLang="en-US" dirty="0" err="1" smtClean="0"/>
              <a:t>ος</a:t>
            </a:r>
            <a:r>
              <a:rPr lang="el-GR" altLang="en-US" dirty="0" smtClean="0"/>
              <a:t> τρόπος</a:t>
            </a:r>
            <a:endParaRPr lang="el-GR" altLang="en-US" dirty="0"/>
          </a:p>
        </p:txBody>
      </p:sp>
      <p:pic>
        <p:nvPicPr>
          <p:cNvPr id="11" name="Content Placeholder 1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00" y="2016297"/>
            <a:ext cx="4575664" cy="4114512"/>
          </a:xfrm>
        </p:spPr>
      </p:pic>
      <p:sp>
        <p:nvSpPr>
          <p:cNvPr id="4" name="Slide Number Placeholder 3"/>
          <p:cNvSpPr>
            <a:spLocks noGrp="1"/>
          </p:cNvSpPr>
          <p:nvPr>
            <p:ph type="sldNum" sz="quarter" idx="10"/>
          </p:nvPr>
        </p:nvSpPr>
        <p:spPr/>
        <p:txBody>
          <a:bodyPr/>
          <a:lstStyle/>
          <a:p>
            <a:fld id="{0DA940F4-2900-4377-A725-F8EBF631B80C}" type="slidenum">
              <a:rPr lang="el-GR" smtClean="0"/>
              <a:pPr/>
              <a:t>36</a:t>
            </a:fld>
            <a:endParaRPr lang="el-GR" dirty="0"/>
          </a:p>
        </p:txBody>
      </p:sp>
    </p:spTree>
    <p:extLst>
      <p:ext uri="{BB962C8B-B14F-4D97-AF65-F5344CB8AC3E}">
        <p14:creationId xmlns:p14="http://schemas.microsoft.com/office/powerpoint/2010/main" val="28881242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2</a:t>
            </a:r>
            <a:r>
              <a:rPr lang="el-GR" altLang="en-US" dirty="0" err="1"/>
              <a:t>ος</a:t>
            </a:r>
            <a:r>
              <a:rPr lang="el-GR" altLang="en-US" dirty="0"/>
              <a:t> </a:t>
            </a:r>
            <a:r>
              <a:rPr lang="el-GR" altLang="en-US" dirty="0" smtClean="0"/>
              <a:t>τρόπος</a:t>
            </a:r>
            <a:r>
              <a:rPr lang="en-US" altLang="en-US" dirty="0" smtClean="0"/>
              <a:t> </a:t>
            </a:r>
            <a:r>
              <a:rPr lang="el-GR" altLang="en-US" dirty="0" smtClean="0"/>
              <a:t>(</a:t>
            </a:r>
            <a:r>
              <a:rPr lang="el-GR" altLang="en-US" dirty="0"/>
              <a:t>2/6</a:t>
            </a:r>
            <a:r>
              <a:rPr lang="el-GR" altLang="en-US" dirty="0" smtClean="0"/>
              <a:t>)</a:t>
            </a:r>
            <a:endParaRPr lang="el-GR" altLang="en-US" dirty="0"/>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44" y="2003903"/>
            <a:ext cx="4575664" cy="4114512"/>
          </a:xfrm>
        </p:spPr>
      </p:pic>
      <p:sp>
        <p:nvSpPr>
          <p:cNvPr id="4" name="Slide Number Placeholder 3"/>
          <p:cNvSpPr>
            <a:spLocks noGrp="1"/>
          </p:cNvSpPr>
          <p:nvPr>
            <p:ph type="sldNum" sz="quarter" idx="10"/>
          </p:nvPr>
        </p:nvSpPr>
        <p:spPr/>
        <p:txBody>
          <a:bodyPr/>
          <a:lstStyle/>
          <a:p>
            <a:fld id="{0DA940F4-2900-4377-A725-F8EBF631B80C}" type="slidenum">
              <a:rPr lang="el-GR" smtClean="0"/>
              <a:pPr/>
              <a:t>37</a:t>
            </a:fld>
            <a:endParaRPr lang="el-GR" dirty="0"/>
          </a:p>
        </p:txBody>
      </p:sp>
    </p:spTree>
    <p:extLst>
      <p:ext uri="{BB962C8B-B14F-4D97-AF65-F5344CB8AC3E}">
        <p14:creationId xmlns:p14="http://schemas.microsoft.com/office/powerpoint/2010/main" val="6271289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2</a:t>
            </a:r>
            <a:r>
              <a:rPr lang="el-GR" altLang="en-US" dirty="0" err="1"/>
              <a:t>ος</a:t>
            </a:r>
            <a:r>
              <a:rPr lang="el-GR" altLang="en-US" dirty="0"/>
              <a:t> </a:t>
            </a:r>
            <a:r>
              <a:rPr lang="el-GR" altLang="en-US" dirty="0" smtClean="0"/>
              <a:t>τρόπος</a:t>
            </a:r>
            <a:r>
              <a:rPr lang="en-US" altLang="en-US" dirty="0" smtClean="0"/>
              <a:t> </a:t>
            </a:r>
            <a:r>
              <a:rPr lang="el-GR" altLang="en-US" dirty="0" smtClean="0"/>
              <a:t>(</a:t>
            </a:r>
            <a:r>
              <a:rPr lang="el-GR" altLang="en-US" dirty="0"/>
              <a:t>3/6</a:t>
            </a:r>
            <a:r>
              <a:rPr lang="el-GR" altLang="en-US" dirty="0" smtClean="0"/>
              <a:t>)</a:t>
            </a:r>
            <a:endParaRPr lang="el-GR" altLang="en-US" dirty="0"/>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 y="1600200"/>
            <a:ext cx="7722873" cy="4525963"/>
          </a:xfrm>
        </p:spPr>
      </p:pic>
      <p:sp>
        <p:nvSpPr>
          <p:cNvPr id="4" name="Slide Number Placeholder 3"/>
          <p:cNvSpPr>
            <a:spLocks noGrp="1"/>
          </p:cNvSpPr>
          <p:nvPr>
            <p:ph type="sldNum" sz="quarter" idx="10"/>
          </p:nvPr>
        </p:nvSpPr>
        <p:spPr/>
        <p:txBody>
          <a:bodyPr/>
          <a:lstStyle/>
          <a:p>
            <a:fld id="{0DA940F4-2900-4377-A725-F8EBF631B80C}" type="slidenum">
              <a:rPr lang="el-GR" smtClean="0"/>
              <a:pPr/>
              <a:t>38</a:t>
            </a:fld>
            <a:endParaRPr lang="el-GR" dirty="0"/>
          </a:p>
        </p:txBody>
      </p:sp>
    </p:spTree>
    <p:extLst>
      <p:ext uri="{BB962C8B-B14F-4D97-AF65-F5344CB8AC3E}">
        <p14:creationId xmlns:p14="http://schemas.microsoft.com/office/powerpoint/2010/main" val="27952601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2</a:t>
            </a:r>
            <a:r>
              <a:rPr lang="el-GR" altLang="en-US" dirty="0" err="1"/>
              <a:t>ος</a:t>
            </a:r>
            <a:r>
              <a:rPr lang="el-GR" altLang="en-US" dirty="0"/>
              <a:t> </a:t>
            </a:r>
            <a:r>
              <a:rPr lang="el-GR" altLang="en-US" dirty="0" smtClean="0"/>
              <a:t>τρόπος</a:t>
            </a:r>
            <a:r>
              <a:rPr lang="en-US" altLang="en-US" dirty="0" smtClean="0"/>
              <a:t> </a:t>
            </a:r>
            <a:r>
              <a:rPr lang="el-GR" altLang="en-US" dirty="0" smtClean="0"/>
              <a:t>(</a:t>
            </a:r>
            <a:r>
              <a:rPr lang="el-GR" altLang="en-US" dirty="0"/>
              <a:t>4/6</a:t>
            </a:r>
            <a:r>
              <a:rPr lang="el-GR" altLang="en-US" dirty="0" smtClean="0"/>
              <a:t>)</a:t>
            </a:r>
            <a:endParaRPr lang="el-GR" altLang="en-US" dirty="0"/>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 y="2016297"/>
            <a:ext cx="4575664" cy="4114512"/>
          </a:xfrm>
        </p:spPr>
      </p:pic>
      <p:sp>
        <p:nvSpPr>
          <p:cNvPr id="4" name="Slide Number Placeholder 3"/>
          <p:cNvSpPr>
            <a:spLocks noGrp="1"/>
          </p:cNvSpPr>
          <p:nvPr>
            <p:ph type="sldNum" sz="quarter" idx="10"/>
          </p:nvPr>
        </p:nvSpPr>
        <p:spPr/>
        <p:txBody>
          <a:bodyPr/>
          <a:lstStyle/>
          <a:p>
            <a:fld id="{0DA940F4-2900-4377-A725-F8EBF631B80C}" type="slidenum">
              <a:rPr lang="el-GR" smtClean="0"/>
              <a:pPr/>
              <a:t>39</a:t>
            </a:fld>
            <a:endParaRPr lang="el-GR" dirty="0"/>
          </a:p>
        </p:txBody>
      </p:sp>
    </p:spTree>
    <p:extLst>
      <p:ext uri="{BB962C8B-B14F-4D97-AF65-F5344CB8AC3E}">
        <p14:creationId xmlns:p14="http://schemas.microsoft.com/office/powerpoint/2010/main" val="15369887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l-GR" altLang="en-US" smtClean="0"/>
              <a:t>Εισαγωγή</a:t>
            </a:r>
            <a:endParaRPr lang="en-US"/>
          </a:p>
        </p:txBody>
      </p:sp>
      <p:sp>
        <p:nvSpPr>
          <p:cNvPr id="8" name="Subtitle 7"/>
          <p:cNvSpPr>
            <a:spLocks noGrp="1"/>
          </p:cNvSpPr>
          <p:nvPr>
            <p:ph type="subTitle" idx="1"/>
          </p:nvPr>
        </p:nvSpPr>
        <p:spPr/>
        <p:txBody>
          <a:bodyPr/>
          <a:lstStyle/>
          <a:p>
            <a:endParaRPr lang="en-US"/>
          </a:p>
        </p:txBody>
      </p:sp>
      <p:sp>
        <p:nvSpPr>
          <p:cNvPr id="4" name="Slide Number Placeholder 3"/>
          <p:cNvSpPr>
            <a:spLocks noGrp="1"/>
          </p:cNvSpPr>
          <p:nvPr>
            <p:ph type="sldNum" sz="quarter" idx="4294967295"/>
          </p:nvPr>
        </p:nvSpPr>
        <p:spPr>
          <a:xfrm>
            <a:off x="0" y="6381750"/>
            <a:ext cx="8928100" cy="365125"/>
          </a:xfrm>
        </p:spPr>
        <p:txBody>
          <a:bodyPr/>
          <a:lstStyle/>
          <a:p>
            <a:pPr>
              <a:defRPr/>
            </a:pPr>
            <a:fld id="{0DA940F4-2900-4377-A725-F8EBF631B80C}" type="slidenum">
              <a:rPr lang="el-GR" smtClean="0"/>
              <a:pPr>
                <a:defRPr/>
              </a:pPr>
              <a:t>4</a:t>
            </a:fld>
            <a:endParaRPr lang="el-GR" dirty="0"/>
          </a:p>
        </p:txBody>
      </p:sp>
    </p:spTree>
    <p:extLst>
      <p:ext uri="{BB962C8B-B14F-4D97-AF65-F5344CB8AC3E}">
        <p14:creationId xmlns:p14="http://schemas.microsoft.com/office/powerpoint/2010/main" val="18735038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2</a:t>
            </a:r>
            <a:r>
              <a:rPr lang="el-GR" altLang="en-US" dirty="0" err="1"/>
              <a:t>ος</a:t>
            </a:r>
            <a:r>
              <a:rPr lang="el-GR" altLang="en-US" dirty="0"/>
              <a:t> </a:t>
            </a:r>
            <a:r>
              <a:rPr lang="el-GR" altLang="en-US" dirty="0" smtClean="0"/>
              <a:t>τρόπος</a:t>
            </a:r>
            <a:r>
              <a:rPr lang="en-US" altLang="en-US" dirty="0" smtClean="0"/>
              <a:t> </a:t>
            </a:r>
            <a:r>
              <a:rPr lang="el-GR" altLang="en-US" dirty="0" smtClean="0"/>
              <a:t>(</a:t>
            </a:r>
            <a:r>
              <a:rPr lang="el-GR" altLang="en-US" dirty="0"/>
              <a:t>5/6</a:t>
            </a:r>
            <a:r>
              <a:rPr lang="el-GR" altLang="en-US" dirty="0" smtClean="0"/>
              <a:t>)</a:t>
            </a:r>
            <a:endParaRPr lang="el-GR" altLang="en-US" dirty="0"/>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80" y="2015360"/>
            <a:ext cx="4770374" cy="4114512"/>
          </a:xfrm>
        </p:spPr>
      </p:pic>
      <p:sp>
        <p:nvSpPr>
          <p:cNvPr id="4" name="Slide Number Placeholder 3"/>
          <p:cNvSpPr>
            <a:spLocks noGrp="1"/>
          </p:cNvSpPr>
          <p:nvPr>
            <p:ph type="sldNum" sz="quarter" idx="10"/>
          </p:nvPr>
        </p:nvSpPr>
        <p:spPr/>
        <p:txBody>
          <a:bodyPr/>
          <a:lstStyle/>
          <a:p>
            <a:fld id="{0DA940F4-2900-4377-A725-F8EBF631B80C}" type="slidenum">
              <a:rPr lang="el-GR" smtClean="0"/>
              <a:pPr/>
              <a:t>40</a:t>
            </a:fld>
            <a:endParaRPr lang="el-GR" dirty="0"/>
          </a:p>
        </p:txBody>
      </p:sp>
    </p:spTree>
    <p:extLst>
      <p:ext uri="{BB962C8B-B14F-4D97-AF65-F5344CB8AC3E}">
        <p14:creationId xmlns:p14="http://schemas.microsoft.com/office/powerpoint/2010/main" val="144511909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2</a:t>
            </a:r>
            <a:r>
              <a:rPr lang="el-GR" altLang="en-US" dirty="0" err="1"/>
              <a:t>ος</a:t>
            </a:r>
            <a:r>
              <a:rPr lang="el-GR" altLang="en-US" dirty="0"/>
              <a:t> </a:t>
            </a:r>
            <a:r>
              <a:rPr lang="el-GR" altLang="en-US" dirty="0" smtClean="0"/>
              <a:t>τρόπος</a:t>
            </a:r>
            <a:r>
              <a:rPr lang="en-US" altLang="en-US" dirty="0" smtClean="0"/>
              <a:t> </a:t>
            </a:r>
            <a:r>
              <a:rPr lang="el-GR" altLang="en-US" dirty="0" smtClean="0"/>
              <a:t>(</a:t>
            </a:r>
            <a:r>
              <a:rPr lang="el-GR" altLang="en-US" dirty="0"/>
              <a:t>6/6</a:t>
            </a:r>
            <a:r>
              <a:rPr lang="el-GR" altLang="en-US" dirty="0" smtClean="0"/>
              <a:t>)</a:t>
            </a:r>
            <a:endParaRPr lang="el-GR" altLang="en-US" dirty="0"/>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80" y="1600200"/>
            <a:ext cx="7722873" cy="4525963"/>
          </a:xfrm>
        </p:spPr>
      </p:pic>
      <p:sp>
        <p:nvSpPr>
          <p:cNvPr id="4" name="Slide Number Placeholder 3"/>
          <p:cNvSpPr>
            <a:spLocks noGrp="1"/>
          </p:cNvSpPr>
          <p:nvPr>
            <p:ph type="sldNum" sz="quarter" idx="10"/>
          </p:nvPr>
        </p:nvSpPr>
        <p:spPr/>
        <p:txBody>
          <a:bodyPr/>
          <a:lstStyle/>
          <a:p>
            <a:fld id="{0DA940F4-2900-4377-A725-F8EBF631B80C}" type="slidenum">
              <a:rPr lang="el-GR" smtClean="0"/>
              <a:pPr/>
              <a:t>41</a:t>
            </a:fld>
            <a:endParaRPr lang="el-GR" dirty="0"/>
          </a:p>
        </p:txBody>
      </p:sp>
    </p:spTree>
    <p:extLst>
      <p:ext uri="{BB962C8B-B14F-4D97-AF65-F5344CB8AC3E}">
        <p14:creationId xmlns:p14="http://schemas.microsoft.com/office/powerpoint/2010/main" val="4487710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n-US" smtClean="0"/>
              <a:t>Καταγραφή ζωντανής μετάδοσης </a:t>
            </a:r>
            <a:endParaRPr lang="el-GR" altLang="en-US" dirty="0"/>
          </a:p>
        </p:txBody>
      </p:sp>
      <p:sp>
        <p:nvSpPr>
          <p:cNvPr id="3" name="Content Placeholder 2"/>
          <p:cNvSpPr>
            <a:spLocks noGrp="1"/>
          </p:cNvSpPr>
          <p:nvPr>
            <p:ph idx="1"/>
          </p:nvPr>
        </p:nvSpPr>
        <p:spPr/>
        <p:txBody>
          <a:bodyPr/>
          <a:lstStyle/>
          <a:p>
            <a:r>
              <a:rPr lang="el-GR" altLang="en-US" smtClean="0"/>
              <a:t>Καταγραφές ζωντανών μεταδόσεων</a:t>
            </a:r>
            <a:r>
              <a:rPr lang="en-US" altLang="en-US" smtClean="0"/>
              <a:t> </a:t>
            </a:r>
            <a:r>
              <a:rPr lang="el-GR" altLang="en-US" smtClean="0"/>
              <a:t>στο/η</a:t>
            </a:r>
          </a:p>
          <a:p>
            <a:pPr lvl="1"/>
            <a:r>
              <a:rPr lang="el-GR" altLang="en-US" smtClean="0"/>
              <a:t> εξυπηρετητή</a:t>
            </a:r>
          </a:p>
          <a:p>
            <a:pPr lvl="1"/>
            <a:r>
              <a:rPr lang="el-GR" altLang="en-US" smtClean="0"/>
              <a:t> σύστημα μετάδοσης</a:t>
            </a:r>
          </a:p>
          <a:p>
            <a:pPr lvl="1"/>
            <a:r>
              <a:rPr lang="el-GR" altLang="en-US" smtClean="0"/>
              <a:t> βιντεοκάμερα</a:t>
            </a:r>
          </a:p>
          <a:p>
            <a:pPr lvl="1"/>
            <a:r>
              <a:rPr lang="el-GR" altLang="en-US" smtClean="0"/>
              <a:t> </a:t>
            </a:r>
            <a:r>
              <a:rPr lang="en-US" altLang="en-US" smtClean="0"/>
              <a:t>DVD recorder</a:t>
            </a:r>
            <a:endParaRPr lang="el-GR" altLang="en-US" dirty="0"/>
          </a:p>
        </p:txBody>
      </p:sp>
      <p:sp>
        <p:nvSpPr>
          <p:cNvPr id="4" name="Slide Number Placeholder 3"/>
          <p:cNvSpPr>
            <a:spLocks noGrp="1"/>
          </p:cNvSpPr>
          <p:nvPr>
            <p:ph type="sldNum" sz="quarter" idx="10"/>
          </p:nvPr>
        </p:nvSpPr>
        <p:spPr/>
        <p:txBody>
          <a:bodyPr/>
          <a:lstStyle/>
          <a:p>
            <a:fld id="{0DA940F4-2900-4377-A725-F8EBF631B80C}" type="slidenum">
              <a:rPr lang="el-GR" smtClean="0"/>
              <a:pPr/>
              <a:t>42</a:t>
            </a:fld>
            <a:endParaRPr lang="el-GR" dirty="0"/>
          </a:p>
        </p:txBody>
      </p:sp>
    </p:spTree>
    <p:extLst>
      <p:ext uri="{BB962C8B-B14F-4D97-AF65-F5344CB8AC3E}">
        <p14:creationId xmlns:p14="http://schemas.microsoft.com/office/powerpoint/2010/main" val="26833914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l-GR" altLang="en-US" smtClean="0"/>
              <a:t>Μετάδοση κατά απαίτηση</a:t>
            </a:r>
            <a:endParaRPr lang="el-GR" altLang="en-US" dirty="0"/>
          </a:p>
        </p:txBody>
      </p:sp>
      <p:sp>
        <p:nvSpPr>
          <p:cNvPr id="8" name="Subtitle 7"/>
          <p:cNvSpPr>
            <a:spLocks noGrp="1"/>
          </p:cNvSpPr>
          <p:nvPr>
            <p:ph type="subTitle" idx="1"/>
          </p:nvPr>
        </p:nvSpPr>
        <p:spPr/>
        <p:txBody>
          <a:bodyPr/>
          <a:lstStyle/>
          <a:p>
            <a:endParaRPr lang="en-US"/>
          </a:p>
        </p:txBody>
      </p:sp>
      <p:sp>
        <p:nvSpPr>
          <p:cNvPr id="4" name="Slide Number Placeholder 3"/>
          <p:cNvSpPr>
            <a:spLocks noGrp="1"/>
          </p:cNvSpPr>
          <p:nvPr>
            <p:ph type="sldNum" sz="quarter" idx="4294967295"/>
          </p:nvPr>
        </p:nvSpPr>
        <p:spPr>
          <a:xfrm>
            <a:off x="0" y="6381750"/>
            <a:ext cx="8928100" cy="365125"/>
          </a:xfrm>
        </p:spPr>
        <p:txBody>
          <a:bodyPr/>
          <a:lstStyle/>
          <a:p>
            <a:pPr>
              <a:defRPr/>
            </a:pPr>
            <a:fld id="{0DA940F4-2900-4377-A725-F8EBF631B80C}" type="slidenum">
              <a:rPr lang="el-GR" smtClean="0"/>
              <a:pPr>
                <a:defRPr/>
              </a:pPr>
              <a:t>43</a:t>
            </a:fld>
            <a:endParaRPr lang="el-GR" dirty="0"/>
          </a:p>
        </p:txBody>
      </p:sp>
    </p:spTree>
    <p:extLst>
      <p:ext uri="{BB962C8B-B14F-4D97-AF65-F5344CB8AC3E}">
        <p14:creationId xmlns:p14="http://schemas.microsoft.com/office/powerpoint/2010/main" val="354410677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half" idx="2"/>
          </p:nvPr>
        </p:nvSpPr>
        <p:spPr>
          <a:xfrm>
            <a:off x="734368" y="5268775"/>
            <a:ext cx="7302398" cy="1350976"/>
          </a:xfrm>
        </p:spPr>
        <p:txBody>
          <a:bodyPr>
            <a:normAutofit lnSpcReduction="10000"/>
          </a:bodyPr>
          <a:lstStyle/>
          <a:p>
            <a:pPr marL="342900" indent="-342900">
              <a:buFont typeface="Arial" panose="020B0604020202020204" pitchFamily="34" charset="0"/>
              <a:buChar char="•"/>
            </a:pPr>
            <a:r>
              <a:rPr lang="en-US" altLang="en-US" dirty="0" smtClean="0"/>
              <a:t>O</a:t>
            </a:r>
            <a:r>
              <a:rPr lang="el-GR" altLang="en-US" dirty="0" smtClean="0"/>
              <a:t> χρήστης επιλέγει να παρακολουθήσει το περιεχόμενο που επιθυμεί από τα διαθέσιμα, τη στιγμή που επιθυμεί </a:t>
            </a:r>
            <a:endParaRPr lang="en-US" altLang="en-US" dirty="0" smtClean="0"/>
          </a:p>
          <a:p>
            <a:pPr marL="342900" indent="-342900">
              <a:buFont typeface="Arial" panose="020B0604020202020204" pitchFamily="34" charset="0"/>
              <a:buChar char="•"/>
            </a:pPr>
            <a:r>
              <a:rPr lang="el-GR" altLang="en-US" dirty="0" smtClean="0"/>
              <a:t>Κάθε </a:t>
            </a:r>
            <a:r>
              <a:rPr lang="en-US" altLang="en-US" dirty="0" err="1" smtClean="0"/>
              <a:t>VoD</a:t>
            </a:r>
            <a:r>
              <a:rPr lang="en-US" altLang="en-US" dirty="0" smtClean="0"/>
              <a:t> server </a:t>
            </a:r>
            <a:r>
              <a:rPr lang="el-GR" altLang="en-US" dirty="0" smtClean="0"/>
              <a:t>υποστηρίζει συγκεκριμένους τύπους αρχείων βίντεο</a:t>
            </a:r>
            <a:endParaRPr lang="en-US" altLang="en-US" dirty="0"/>
          </a:p>
        </p:txBody>
      </p:sp>
      <p:sp>
        <p:nvSpPr>
          <p:cNvPr id="2" name="Title 1"/>
          <p:cNvSpPr>
            <a:spLocks noGrp="1"/>
          </p:cNvSpPr>
          <p:nvPr>
            <p:ph type="title"/>
          </p:nvPr>
        </p:nvSpPr>
        <p:spPr/>
        <p:txBody>
          <a:bodyPr/>
          <a:lstStyle/>
          <a:p>
            <a:r>
              <a:rPr lang="el-GR" altLang="en-US" smtClean="0"/>
              <a:t>Τι είναι η μετάδοση κατά απαίτηση</a:t>
            </a:r>
            <a:endParaRPr lang="el-GR" dirty="0"/>
          </a:p>
        </p:txBody>
      </p:sp>
      <p:sp>
        <p:nvSpPr>
          <p:cNvPr id="4" name="Slide Number Placeholder 3"/>
          <p:cNvSpPr>
            <a:spLocks noGrp="1"/>
          </p:cNvSpPr>
          <p:nvPr>
            <p:ph type="sldNum" sz="quarter" idx="10"/>
          </p:nvPr>
        </p:nvSpPr>
        <p:spPr/>
        <p:txBody>
          <a:bodyPr/>
          <a:lstStyle/>
          <a:p>
            <a:fld id="{0DA940F4-2900-4377-A725-F8EBF631B80C}" type="slidenum">
              <a:rPr lang="el-GR" smtClean="0"/>
              <a:pPr/>
              <a:t>44</a:t>
            </a:fld>
            <a:endParaRPr lang="el-GR" dirty="0"/>
          </a:p>
        </p:txBody>
      </p:sp>
      <p:sp>
        <p:nvSpPr>
          <p:cNvPr id="3" name="Picture Placeholder 2"/>
          <p:cNvSpPr>
            <a:spLocks noGrp="1"/>
          </p:cNvSpPr>
          <p:nvPr>
            <p:ph type="pic" idx="1"/>
          </p:nvPr>
        </p:nvSpPr>
        <p:spPr/>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8905" y="1443227"/>
            <a:ext cx="1398917" cy="1820715"/>
          </a:xfrm>
          <a:prstGeom prst="rect">
            <a:avLst/>
          </a:prstGeom>
        </p:spPr>
      </p:pic>
      <p:grpSp>
        <p:nvGrpSpPr>
          <p:cNvPr id="11" name="Group 10"/>
          <p:cNvGrpSpPr>
            <a:grpSpLocks/>
          </p:cNvGrpSpPr>
          <p:nvPr/>
        </p:nvGrpSpPr>
        <p:grpSpPr bwMode="auto">
          <a:xfrm>
            <a:off x="2889537" y="1417638"/>
            <a:ext cx="2860006" cy="2475203"/>
            <a:chOff x="1508801" y="0"/>
            <a:chExt cx="1561" cy="759"/>
          </a:xfrm>
        </p:grpSpPr>
        <p:grpSp>
          <p:nvGrpSpPr>
            <p:cNvPr id="20" name="Group 19"/>
            <p:cNvGrpSpPr>
              <a:grpSpLocks/>
            </p:cNvGrpSpPr>
            <p:nvPr/>
          </p:nvGrpSpPr>
          <p:grpSpPr bwMode="auto">
            <a:xfrm>
              <a:off x="1508801" y="0"/>
              <a:ext cx="1561" cy="759"/>
              <a:chOff x="1508801" y="0"/>
              <a:chExt cx="1561" cy="759"/>
            </a:xfrm>
          </p:grpSpPr>
          <p:grpSp>
            <p:nvGrpSpPr>
              <p:cNvPr id="22" name="Group 21"/>
              <p:cNvGrpSpPr>
                <a:grpSpLocks/>
              </p:cNvGrpSpPr>
              <p:nvPr/>
            </p:nvGrpSpPr>
            <p:grpSpPr bwMode="auto">
              <a:xfrm>
                <a:off x="1509721" y="69"/>
                <a:ext cx="641" cy="653"/>
                <a:chOff x="1509721" y="69"/>
                <a:chExt cx="641" cy="653"/>
              </a:xfrm>
            </p:grpSpPr>
            <p:grpSp>
              <p:nvGrpSpPr>
                <p:cNvPr id="52" name="Group 51"/>
                <p:cNvGrpSpPr>
                  <a:grpSpLocks/>
                </p:cNvGrpSpPr>
                <p:nvPr/>
              </p:nvGrpSpPr>
              <p:grpSpPr bwMode="auto">
                <a:xfrm>
                  <a:off x="1509971" y="69"/>
                  <a:ext cx="391" cy="526"/>
                  <a:chOff x="1509971" y="69"/>
                  <a:chExt cx="391" cy="526"/>
                </a:xfrm>
              </p:grpSpPr>
              <p:grpSp>
                <p:nvGrpSpPr>
                  <p:cNvPr id="57" name="Group 56"/>
                  <p:cNvGrpSpPr>
                    <a:grpSpLocks/>
                  </p:cNvGrpSpPr>
                  <p:nvPr/>
                </p:nvGrpSpPr>
                <p:grpSpPr bwMode="auto">
                  <a:xfrm>
                    <a:off x="1510073" y="139"/>
                    <a:ext cx="289" cy="382"/>
                    <a:chOff x="1510073" y="139"/>
                    <a:chExt cx="289" cy="382"/>
                  </a:xfrm>
                </p:grpSpPr>
                <p:grpSp>
                  <p:nvGrpSpPr>
                    <p:cNvPr id="67" name="Group 66"/>
                    <p:cNvGrpSpPr>
                      <a:grpSpLocks/>
                    </p:cNvGrpSpPr>
                    <p:nvPr/>
                  </p:nvGrpSpPr>
                  <p:grpSpPr bwMode="auto">
                    <a:xfrm>
                      <a:off x="1510073" y="139"/>
                      <a:ext cx="289" cy="382"/>
                      <a:chOff x="1510073" y="139"/>
                      <a:chExt cx="289" cy="382"/>
                    </a:xfrm>
                  </p:grpSpPr>
                  <p:grpSp>
                    <p:nvGrpSpPr>
                      <p:cNvPr id="69" name="Group 68"/>
                      <p:cNvGrpSpPr>
                        <a:grpSpLocks/>
                      </p:cNvGrpSpPr>
                      <p:nvPr/>
                    </p:nvGrpSpPr>
                    <p:grpSpPr bwMode="auto">
                      <a:xfrm>
                        <a:off x="1510149" y="163"/>
                        <a:ext cx="213" cy="312"/>
                        <a:chOff x="1510149" y="163"/>
                        <a:chExt cx="213" cy="312"/>
                      </a:xfrm>
                    </p:grpSpPr>
                    <p:grpSp>
                      <p:nvGrpSpPr>
                        <p:cNvPr id="73" name="Group 72"/>
                        <p:cNvGrpSpPr>
                          <a:grpSpLocks/>
                        </p:cNvGrpSpPr>
                        <p:nvPr/>
                      </p:nvGrpSpPr>
                      <p:grpSpPr bwMode="auto">
                        <a:xfrm>
                          <a:off x="1510173" y="163"/>
                          <a:ext cx="189" cy="312"/>
                          <a:chOff x="1510173" y="163"/>
                          <a:chExt cx="189" cy="312"/>
                        </a:xfrm>
                      </p:grpSpPr>
                      <p:sp>
                        <p:nvSpPr>
                          <p:cNvPr id="77" name="Oval 76"/>
                          <p:cNvSpPr>
                            <a:spLocks noChangeArrowheads="1"/>
                          </p:cNvSpPr>
                          <p:nvPr/>
                        </p:nvSpPr>
                        <p:spPr bwMode="auto">
                          <a:xfrm>
                            <a:off x="1510279" y="351"/>
                            <a:ext cx="83" cy="77"/>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78" name="Oval 77"/>
                          <p:cNvSpPr>
                            <a:spLocks noChangeArrowheads="1"/>
                          </p:cNvSpPr>
                          <p:nvPr/>
                        </p:nvSpPr>
                        <p:spPr bwMode="auto">
                          <a:xfrm>
                            <a:off x="1510201" y="374"/>
                            <a:ext cx="108" cy="101"/>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79" name="Oval 78"/>
                          <p:cNvSpPr>
                            <a:spLocks noChangeArrowheads="1"/>
                          </p:cNvSpPr>
                          <p:nvPr/>
                        </p:nvSpPr>
                        <p:spPr bwMode="auto">
                          <a:xfrm>
                            <a:off x="1510251" y="234"/>
                            <a:ext cx="85" cy="77"/>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80" name="Oval 79"/>
                          <p:cNvSpPr>
                            <a:spLocks noChangeArrowheads="1"/>
                          </p:cNvSpPr>
                          <p:nvPr/>
                        </p:nvSpPr>
                        <p:spPr bwMode="auto">
                          <a:xfrm>
                            <a:off x="1510173" y="163"/>
                            <a:ext cx="112" cy="103"/>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81" name="Freeform 80"/>
                          <p:cNvSpPr>
                            <a:spLocks/>
                          </p:cNvSpPr>
                          <p:nvPr/>
                        </p:nvSpPr>
                        <p:spPr bwMode="auto">
                          <a:xfrm>
                            <a:off x="1510254" y="235"/>
                            <a:ext cx="76" cy="175"/>
                          </a:xfrm>
                          <a:custGeom>
                            <a:avLst/>
                            <a:gdLst>
                              <a:gd name="T0" fmla="*/ 75 w 76"/>
                              <a:gd name="T1" fmla="*/ 174 h 175"/>
                              <a:gd name="T2" fmla="*/ 44 w 76"/>
                              <a:gd name="T3" fmla="*/ 174 h 175"/>
                              <a:gd name="T4" fmla="*/ 0 w 76"/>
                              <a:gd name="T5" fmla="*/ 0 h 175"/>
                              <a:gd name="T6" fmla="*/ 46 w 76"/>
                              <a:gd name="T7" fmla="*/ 12 h 175"/>
                              <a:gd name="T8" fmla="*/ 46 w 76"/>
                              <a:gd name="T9" fmla="*/ 100 h 175"/>
                              <a:gd name="T10" fmla="*/ 75 w 76"/>
                              <a:gd name="T11" fmla="*/ 174 h 175"/>
                            </a:gdLst>
                            <a:ahLst/>
                            <a:cxnLst>
                              <a:cxn ang="0">
                                <a:pos x="T0" y="T1"/>
                              </a:cxn>
                              <a:cxn ang="0">
                                <a:pos x="T2" y="T3"/>
                              </a:cxn>
                              <a:cxn ang="0">
                                <a:pos x="T4" y="T5"/>
                              </a:cxn>
                              <a:cxn ang="0">
                                <a:pos x="T6" y="T7"/>
                              </a:cxn>
                              <a:cxn ang="0">
                                <a:pos x="T8" y="T9"/>
                              </a:cxn>
                              <a:cxn ang="0">
                                <a:pos x="T10" y="T11"/>
                              </a:cxn>
                            </a:cxnLst>
                            <a:rect l="0" t="0" r="r" b="b"/>
                            <a:pathLst>
                              <a:path w="76" h="175">
                                <a:moveTo>
                                  <a:pt x="75" y="174"/>
                                </a:moveTo>
                                <a:lnTo>
                                  <a:pt x="44" y="174"/>
                                </a:lnTo>
                                <a:lnTo>
                                  <a:pt x="0" y="0"/>
                                </a:lnTo>
                                <a:lnTo>
                                  <a:pt x="46" y="12"/>
                                </a:lnTo>
                                <a:lnTo>
                                  <a:pt x="46" y="100"/>
                                </a:lnTo>
                                <a:lnTo>
                                  <a:pt x="75" y="174"/>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74" name="Oval 73"/>
                        <p:cNvSpPr>
                          <a:spLocks noChangeArrowheads="1"/>
                        </p:cNvSpPr>
                        <p:nvPr/>
                      </p:nvSpPr>
                      <p:spPr bwMode="auto">
                        <a:xfrm>
                          <a:off x="1510149" y="257"/>
                          <a:ext cx="164" cy="148"/>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75" name="Oval 74"/>
                        <p:cNvSpPr>
                          <a:spLocks noChangeArrowheads="1"/>
                        </p:cNvSpPr>
                        <p:nvPr/>
                      </p:nvSpPr>
                      <p:spPr bwMode="auto">
                        <a:xfrm>
                          <a:off x="1510149" y="351"/>
                          <a:ext cx="112" cy="103"/>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76" name="Freeform 75"/>
                        <p:cNvSpPr>
                          <a:spLocks/>
                        </p:cNvSpPr>
                        <p:nvPr/>
                      </p:nvSpPr>
                      <p:spPr bwMode="auto">
                        <a:xfrm>
                          <a:off x="1510184" y="214"/>
                          <a:ext cx="82" cy="190"/>
                        </a:xfrm>
                        <a:custGeom>
                          <a:avLst/>
                          <a:gdLst>
                            <a:gd name="T0" fmla="*/ 73 w 82"/>
                            <a:gd name="T1" fmla="*/ 31 h 190"/>
                            <a:gd name="T2" fmla="*/ 65 w 82"/>
                            <a:gd name="T3" fmla="*/ 70 h 190"/>
                            <a:gd name="T4" fmla="*/ 81 w 82"/>
                            <a:gd name="T5" fmla="*/ 165 h 190"/>
                            <a:gd name="T6" fmla="*/ 49 w 82"/>
                            <a:gd name="T7" fmla="*/ 189 h 190"/>
                            <a:gd name="T8" fmla="*/ 0 w 82"/>
                            <a:gd name="T9" fmla="*/ 78 h 190"/>
                            <a:gd name="T10" fmla="*/ 39 w 82"/>
                            <a:gd name="T11" fmla="*/ 0 h 190"/>
                            <a:gd name="T12" fmla="*/ 73 w 82"/>
                            <a:gd name="T13" fmla="*/ 31 h 190"/>
                          </a:gdLst>
                          <a:ahLst/>
                          <a:cxnLst>
                            <a:cxn ang="0">
                              <a:pos x="T0" y="T1"/>
                            </a:cxn>
                            <a:cxn ang="0">
                              <a:pos x="T2" y="T3"/>
                            </a:cxn>
                            <a:cxn ang="0">
                              <a:pos x="T4" y="T5"/>
                            </a:cxn>
                            <a:cxn ang="0">
                              <a:pos x="T6" y="T7"/>
                            </a:cxn>
                            <a:cxn ang="0">
                              <a:pos x="T8" y="T9"/>
                            </a:cxn>
                            <a:cxn ang="0">
                              <a:pos x="T10" y="T11"/>
                            </a:cxn>
                            <a:cxn ang="0">
                              <a:pos x="T12" y="T13"/>
                            </a:cxn>
                          </a:cxnLst>
                          <a:rect l="0" t="0" r="r" b="b"/>
                          <a:pathLst>
                            <a:path w="82" h="190">
                              <a:moveTo>
                                <a:pt x="73" y="31"/>
                              </a:moveTo>
                              <a:lnTo>
                                <a:pt x="65" y="70"/>
                              </a:lnTo>
                              <a:lnTo>
                                <a:pt x="81" y="165"/>
                              </a:lnTo>
                              <a:lnTo>
                                <a:pt x="49" y="189"/>
                              </a:lnTo>
                              <a:lnTo>
                                <a:pt x="0" y="78"/>
                              </a:lnTo>
                              <a:lnTo>
                                <a:pt x="39" y="0"/>
                              </a:lnTo>
                              <a:lnTo>
                                <a:pt x="73" y="31"/>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70" name="Oval 69"/>
                      <p:cNvSpPr>
                        <a:spLocks noChangeArrowheads="1"/>
                      </p:cNvSpPr>
                      <p:nvPr/>
                    </p:nvSpPr>
                    <p:spPr bwMode="auto">
                      <a:xfrm>
                        <a:off x="1510149" y="444"/>
                        <a:ext cx="86" cy="77"/>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71" name="Oval 70"/>
                      <p:cNvSpPr>
                        <a:spLocks noChangeArrowheads="1"/>
                      </p:cNvSpPr>
                      <p:nvPr/>
                    </p:nvSpPr>
                    <p:spPr bwMode="auto">
                      <a:xfrm>
                        <a:off x="1510073" y="139"/>
                        <a:ext cx="110" cy="105"/>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72" name="Freeform 71"/>
                      <p:cNvSpPr>
                        <a:spLocks/>
                      </p:cNvSpPr>
                      <p:nvPr/>
                    </p:nvSpPr>
                    <p:spPr bwMode="auto">
                      <a:xfrm>
                        <a:off x="1510175" y="425"/>
                        <a:ext cx="59" cy="32"/>
                      </a:xfrm>
                      <a:custGeom>
                        <a:avLst/>
                        <a:gdLst>
                          <a:gd name="T0" fmla="*/ 58 w 59"/>
                          <a:gd name="T1" fmla="*/ 19 h 32"/>
                          <a:gd name="T2" fmla="*/ 40 w 59"/>
                          <a:gd name="T3" fmla="*/ 31 h 32"/>
                          <a:gd name="T4" fmla="*/ 0 w 59"/>
                          <a:gd name="T5" fmla="*/ 15 h 32"/>
                          <a:gd name="T6" fmla="*/ 40 w 59"/>
                          <a:gd name="T7" fmla="*/ 0 h 32"/>
                          <a:gd name="T8" fmla="*/ 58 w 59"/>
                          <a:gd name="T9" fmla="*/ 19 h 32"/>
                        </a:gdLst>
                        <a:ahLst/>
                        <a:cxnLst>
                          <a:cxn ang="0">
                            <a:pos x="T0" y="T1"/>
                          </a:cxn>
                          <a:cxn ang="0">
                            <a:pos x="T2" y="T3"/>
                          </a:cxn>
                          <a:cxn ang="0">
                            <a:pos x="T4" y="T5"/>
                          </a:cxn>
                          <a:cxn ang="0">
                            <a:pos x="T6" y="T7"/>
                          </a:cxn>
                          <a:cxn ang="0">
                            <a:pos x="T8" y="T9"/>
                          </a:cxn>
                        </a:cxnLst>
                        <a:rect l="0" t="0" r="r" b="b"/>
                        <a:pathLst>
                          <a:path w="59" h="32">
                            <a:moveTo>
                              <a:pt x="58" y="19"/>
                            </a:moveTo>
                            <a:lnTo>
                              <a:pt x="40" y="31"/>
                            </a:lnTo>
                            <a:lnTo>
                              <a:pt x="0" y="15"/>
                            </a:lnTo>
                            <a:lnTo>
                              <a:pt x="40" y="0"/>
                            </a:lnTo>
                            <a:lnTo>
                              <a:pt x="58" y="19"/>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68" name="Freeform 67"/>
                    <p:cNvSpPr>
                      <a:spLocks/>
                    </p:cNvSpPr>
                    <p:nvPr/>
                  </p:nvSpPr>
                  <p:spPr bwMode="auto">
                    <a:xfrm>
                      <a:off x="1510167" y="190"/>
                      <a:ext cx="31" cy="59"/>
                    </a:xfrm>
                    <a:custGeom>
                      <a:avLst/>
                      <a:gdLst>
                        <a:gd name="T0" fmla="*/ 15 w 31"/>
                        <a:gd name="T1" fmla="*/ 0 h 59"/>
                        <a:gd name="T2" fmla="*/ 30 w 31"/>
                        <a:gd name="T3" fmla="*/ 2 h 59"/>
                        <a:gd name="T4" fmla="*/ 23 w 31"/>
                        <a:gd name="T5" fmla="*/ 58 h 59"/>
                        <a:gd name="T6" fmla="*/ 0 w 31"/>
                        <a:gd name="T7" fmla="*/ 47 h 59"/>
                        <a:gd name="T8" fmla="*/ 15 w 31"/>
                        <a:gd name="T9" fmla="*/ 0 h 59"/>
                      </a:gdLst>
                      <a:ahLst/>
                      <a:cxnLst>
                        <a:cxn ang="0">
                          <a:pos x="T0" y="T1"/>
                        </a:cxn>
                        <a:cxn ang="0">
                          <a:pos x="T2" y="T3"/>
                        </a:cxn>
                        <a:cxn ang="0">
                          <a:pos x="T4" y="T5"/>
                        </a:cxn>
                        <a:cxn ang="0">
                          <a:pos x="T6" y="T7"/>
                        </a:cxn>
                        <a:cxn ang="0">
                          <a:pos x="T8" y="T9"/>
                        </a:cxn>
                      </a:cxnLst>
                      <a:rect l="0" t="0" r="r" b="b"/>
                      <a:pathLst>
                        <a:path w="31" h="59">
                          <a:moveTo>
                            <a:pt x="15" y="0"/>
                          </a:moveTo>
                          <a:lnTo>
                            <a:pt x="30" y="2"/>
                          </a:lnTo>
                          <a:lnTo>
                            <a:pt x="23" y="58"/>
                          </a:lnTo>
                          <a:lnTo>
                            <a:pt x="0" y="47"/>
                          </a:lnTo>
                          <a:lnTo>
                            <a:pt x="15" y="0"/>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58" name="Group 57"/>
                  <p:cNvGrpSpPr>
                    <a:grpSpLocks/>
                  </p:cNvGrpSpPr>
                  <p:nvPr/>
                </p:nvGrpSpPr>
                <p:grpSpPr bwMode="auto">
                  <a:xfrm>
                    <a:off x="1509971" y="69"/>
                    <a:ext cx="264" cy="476"/>
                    <a:chOff x="1509971" y="69"/>
                    <a:chExt cx="264" cy="476"/>
                  </a:xfrm>
                </p:grpSpPr>
                <p:sp>
                  <p:nvSpPr>
                    <p:cNvPr id="61" name="Oval 60"/>
                    <p:cNvSpPr>
                      <a:spLocks noChangeArrowheads="1"/>
                    </p:cNvSpPr>
                    <p:nvPr/>
                  </p:nvSpPr>
                  <p:spPr bwMode="auto">
                    <a:xfrm>
                      <a:off x="1509995" y="351"/>
                      <a:ext cx="212" cy="194"/>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62" name="Oval 61"/>
                    <p:cNvSpPr>
                      <a:spLocks noChangeArrowheads="1"/>
                    </p:cNvSpPr>
                    <p:nvPr/>
                  </p:nvSpPr>
                  <p:spPr bwMode="auto">
                    <a:xfrm>
                      <a:off x="1510022" y="210"/>
                      <a:ext cx="213" cy="195"/>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63" name="Oval 62"/>
                    <p:cNvSpPr>
                      <a:spLocks noChangeArrowheads="1"/>
                    </p:cNvSpPr>
                    <p:nvPr/>
                  </p:nvSpPr>
                  <p:spPr bwMode="auto">
                    <a:xfrm>
                      <a:off x="1509971" y="69"/>
                      <a:ext cx="161" cy="152"/>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64" name="Oval 63"/>
                    <p:cNvSpPr>
                      <a:spLocks noChangeArrowheads="1"/>
                    </p:cNvSpPr>
                    <p:nvPr/>
                  </p:nvSpPr>
                  <p:spPr bwMode="auto">
                    <a:xfrm>
                      <a:off x="1510073" y="163"/>
                      <a:ext cx="83" cy="79"/>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65" name="Freeform 64"/>
                    <p:cNvSpPr>
                      <a:spLocks/>
                    </p:cNvSpPr>
                    <p:nvPr/>
                  </p:nvSpPr>
                  <p:spPr bwMode="auto">
                    <a:xfrm>
                      <a:off x="1510021" y="146"/>
                      <a:ext cx="143" cy="173"/>
                    </a:xfrm>
                    <a:custGeom>
                      <a:avLst/>
                      <a:gdLst>
                        <a:gd name="T0" fmla="*/ 101 w 143"/>
                        <a:gd name="T1" fmla="*/ 7 h 173"/>
                        <a:gd name="T2" fmla="*/ 98 w 143"/>
                        <a:gd name="T3" fmla="*/ 26 h 173"/>
                        <a:gd name="T4" fmla="*/ 131 w 143"/>
                        <a:gd name="T5" fmla="*/ 66 h 173"/>
                        <a:gd name="T6" fmla="*/ 142 w 143"/>
                        <a:gd name="T7" fmla="*/ 69 h 173"/>
                        <a:gd name="T8" fmla="*/ 94 w 143"/>
                        <a:gd name="T9" fmla="*/ 172 h 173"/>
                        <a:gd name="T10" fmla="*/ 0 w 143"/>
                        <a:gd name="T11" fmla="*/ 0 h 173"/>
                        <a:gd name="T12" fmla="*/ 101 w 143"/>
                        <a:gd name="T13" fmla="*/ 7 h 173"/>
                      </a:gdLst>
                      <a:ahLst/>
                      <a:cxnLst>
                        <a:cxn ang="0">
                          <a:pos x="T0" y="T1"/>
                        </a:cxn>
                        <a:cxn ang="0">
                          <a:pos x="T2" y="T3"/>
                        </a:cxn>
                        <a:cxn ang="0">
                          <a:pos x="T4" y="T5"/>
                        </a:cxn>
                        <a:cxn ang="0">
                          <a:pos x="T6" y="T7"/>
                        </a:cxn>
                        <a:cxn ang="0">
                          <a:pos x="T8" y="T9"/>
                        </a:cxn>
                        <a:cxn ang="0">
                          <a:pos x="T10" y="T11"/>
                        </a:cxn>
                        <a:cxn ang="0">
                          <a:pos x="T12" y="T13"/>
                        </a:cxn>
                      </a:cxnLst>
                      <a:rect l="0" t="0" r="r" b="b"/>
                      <a:pathLst>
                        <a:path w="143" h="173">
                          <a:moveTo>
                            <a:pt x="101" y="7"/>
                          </a:moveTo>
                          <a:lnTo>
                            <a:pt x="98" y="26"/>
                          </a:lnTo>
                          <a:lnTo>
                            <a:pt x="131" y="66"/>
                          </a:lnTo>
                          <a:lnTo>
                            <a:pt x="142" y="69"/>
                          </a:lnTo>
                          <a:lnTo>
                            <a:pt x="94" y="172"/>
                          </a:lnTo>
                          <a:lnTo>
                            <a:pt x="0" y="0"/>
                          </a:lnTo>
                          <a:lnTo>
                            <a:pt x="101" y="7"/>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66" name="Freeform 65"/>
                    <p:cNvSpPr>
                      <a:spLocks/>
                    </p:cNvSpPr>
                    <p:nvPr/>
                  </p:nvSpPr>
                  <p:spPr bwMode="auto">
                    <a:xfrm>
                      <a:off x="1510093" y="389"/>
                      <a:ext cx="90" cy="44"/>
                    </a:xfrm>
                    <a:custGeom>
                      <a:avLst/>
                      <a:gdLst>
                        <a:gd name="T0" fmla="*/ 78 w 90"/>
                        <a:gd name="T1" fmla="*/ 5 h 44"/>
                        <a:gd name="T2" fmla="*/ 89 w 90"/>
                        <a:gd name="T3" fmla="*/ 20 h 44"/>
                        <a:gd name="T4" fmla="*/ 0 w 90"/>
                        <a:gd name="T5" fmla="*/ 43 h 44"/>
                        <a:gd name="T6" fmla="*/ 2 w 90"/>
                        <a:gd name="T7" fmla="*/ 0 h 44"/>
                        <a:gd name="T8" fmla="*/ 78 w 90"/>
                        <a:gd name="T9" fmla="*/ 5 h 44"/>
                      </a:gdLst>
                      <a:ahLst/>
                      <a:cxnLst>
                        <a:cxn ang="0">
                          <a:pos x="T0" y="T1"/>
                        </a:cxn>
                        <a:cxn ang="0">
                          <a:pos x="T2" y="T3"/>
                        </a:cxn>
                        <a:cxn ang="0">
                          <a:pos x="T4" y="T5"/>
                        </a:cxn>
                        <a:cxn ang="0">
                          <a:pos x="T6" y="T7"/>
                        </a:cxn>
                        <a:cxn ang="0">
                          <a:pos x="T8" y="T9"/>
                        </a:cxn>
                      </a:cxnLst>
                      <a:rect l="0" t="0" r="r" b="b"/>
                      <a:pathLst>
                        <a:path w="90" h="44">
                          <a:moveTo>
                            <a:pt x="78" y="5"/>
                          </a:moveTo>
                          <a:lnTo>
                            <a:pt x="89" y="20"/>
                          </a:lnTo>
                          <a:lnTo>
                            <a:pt x="0" y="43"/>
                          </a:lnTo>
                          <a:lnTo>
                            <a:pt x="2" y="0"/>
                          </a:lnTo>
                          <a:lnTo>
                            <a:pt x="78" y="5"/>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59" name="Oval 58"/>
                  <p:cNvSpPr>
                    <a:spLocks noChangeArrowheads="1"/>
                  </p:cNvSpPr>
                  <p:nvPr/>
                </p:nvSpPr>
                <p:spPr bwMode="auto">
                  <a:xfrm>
                    <a:off x="1509971" y="492"/>
                    <a:ext cx="112" cy="103"/>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60" name="Freeform 59"/>
                  <p:cNvSpPr>
                    <a:spLocks/>
                  </p:cNvSpPr>
                  <p:nvPr/>
                </p:nvSpPr>
                <p:spPr bwMode="auto">
                  <a:xfrm>
                    <a:off x="1510052" y="479"/>
                    <a:ext cx="56" cy="55"/>
                  </a:xfrm>
                  <a:custGeom>
                    <a:avLst/>
                    <a:gdLst>
                      <a:gd name="T0" fmla="*/ 21 w 56"/>
                      <a:gd name="T1" fmla="*/ 54 h 55"/>
                      <a:gd name="T2" fmla="*/ 55 w 56"/>
                      <a:gd name="T3" fmla="*/ 35 h 55"/>
                      <a:gd name="T4" fmla="*/ 17 w 56"/>
                      <a:gd name="T5" fmla="*/ 0 h 55"/>
                      <a:gd name="T6" fmla="*/ 0 w 56"/>
                      <a:gd name="T7" fmla="*/ 20 h 55"/>
                      <a:gd name="T8" fmla="*/ 21 w 56"/>
                      <a:gd name="T9" fmla="*/ 54 h 55"/>
                    </a:gdLst>
                    <a:ahLst/>
                    <a:cxnLst>
                      <a:cxn ang="0">
                        <a:pos x="T0" y="T1"/>
                      </a:cxn>
                      <a:cxn ang="0">
                        <a:pos x="T2" y="T3"/>
                      </a:cxn>
                      <a:cxn ang="0">
                        <a:pos x="T4" y="T5"/>
                      </a:cxn>
                      <a:cxn ang="0">
                        <a:pos x="T6" y="T7"/>
                      </a:cxn>
                      <a:cxn ang="0">
                        <a:pos x="T8" y="T9"/>
                      </a:cxn>
                    </a:cxnLst>
                    <a:rect l="0" t="0" r="r" b="b"/>
                    <a:pathLst>
                      <a:path w="56" h="55">
                        <a:moveTo>
                          <a:pt x="21" y="54"/>
                        </a:moveTo>
                        <a:lnTo>
                          <a:pt x="55" y="35"/>
                        </a:lnTo>
                        <a:lnTo>
                          <a:pt x="17" y="0"/>
                        </a:lnTo>
                        <a:lnTo>
                          <a:pt x="0" y="20"/>
                        </a:lnTo>
                        <a:lnTo>
                          <a:pt x="21" y="54"/>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53" name="Oval 52"/>
                <p:cNvSpPr>
                  <a:spLocks noChangeArrowheads="1"/>
                </p:cNvSpPr>
                <p:nvPr/>
              </p:nvSpPr>
              <p:spPr bwMode="auto">
                <a:xfrm>
                  <a:off x="1509721" y="598"/>
                  <a:ext cx="135" cy="124"/>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54" name="Oval 53"/>
                <p:cNvSpPr>
                  <a:spLocks noChangeArrowheads="1"/>
                </p:cNvSpPr>
                <p:nvPr/>
              </p:nvSpPr>
              <p:spPr bwMode="auto">
                <a:xfrm>
                  <a:off x="1509842" y="598"/>
                  <a:ext cx="111" cy="102"/>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55" name="Oval 54"/>
                <p:cNvSpPr>
                  <a:spLocks noChangeArrowheads="1"/>
                </p:cNvSpPr>
                <p:nvPr/>
              </p:nvSpPr>
              <p:spPr bwMode="auto">
                <a:xfrm>
                  <a:off x="1509912" y="558"/>
                  <a:ext cx="112" cy="101"/>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56" name="Freeform 55"/>
                <p:cNvSpPr>
                  <a:spLocks/>
                </p:cNvSpPr>
                <p:nvPr/>
              </p:nvSpPr>
              <p:spPr bwMode="auto">
                <a:xfrm>
                  <a:off x="1509808" y="541"/>
                  <a:ext cx="241" cy="144"/>
                </a:xfrm>
                <a:custGeom>
                  <a:avLst/>
                  <a:gdLst>
                    <a:gd name="T0" fmla="*/ 222 w 241"/>
                    <a:gd name="T1" fmla="*/ 41 h 144"/>
                    <a:gd name="T2" fmla="*/ 199 w 241"/>
                    <a:gd name="T3" fmla="*/ 51 h 144"/>
                    <a:gd name="T4" fmla="*/ 136 w 241"/>
                    <a:gd name="T5" fmla="*/ 110 h 144"/>
                    <a:gd name="T6" fmla="*/ 120 w 241"/>
                    <a:gd name="T7" fmla="*/ 132 h 144"/>
                    <a:gd name="T8" fmla="*/ 52 w 241"/>
                    <a:gd name="T9" fmla="*/ 132 h 144"/>
                    <a:gd name="T10" fmla="*/ 37 w 241"/>
                    <a:gd name="T11" fmla="*/ 143 h 144"/>
                    <a:gd name="T12" fmla="*/ 0 w 241"/>
                    <a:gd name="T13" fmla="*/ 102 h 144"/>
                    <a:gd name="T14" fmla="*/ 160 w 241"/>
                    <a:gd name="T15" fmla="*/ 0 h 144"/>
                    <a:gd name="T16" fmla="*/ 240 w 241"/>
                    <a:gd name="T17" fmla="*/ 21 h 144"/>
                    <a:gd name="T18" fmla="*/ 222 w 241"/>
                    <a:gd name="T19" fmla="*/ 4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1" h="144">
                      <a:moveTo>
                        <a:pt x="222" y="41"/>
                      </a:moveTo>
                      <a:lnTo>
                        <a:pt x="199" y="51"/>
                      </a:lnTo>
                      <a:lnTo>
                        <a:pt x="136" y="110"/>
                      </a:lnTo>
                      <a:lnTo>
                        <a:pt x="120" y="132"/>
                      </a:lnTo>
                      <a:lnTo>
                        <a:pt x="52" y="132"/>
                      </a:lnTo>
                      <a:lnTo>
                        <a:pt x="37" y="143"/>
                      </a:lnTo>
                      <a:lnTo>
                        <a:pt x="0" y="102"/>
                      </a:lnTo>
                      <a:lnTo>
                        <a:pt x="160" y="0"/>
                      </a:lnTo>
                      <a:lnTo>
                        <a:pt x="240" y="21"/>
                      </a:lnTo>
                      <a:lnTo>
                        <a:pt x="222" y="41"/>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3" name="Group 22"/>
              <p:cNvGrpSpPr>
                <a:grpSpLocks/>
              </p:cNvGrpSpPr>
              <p:nvPr/>
            </p:nvGrpSpPr>
            <p:grpSpPr bwMode="auto">
              <a:xfrm>
                <a:off x="1508801" y="74"/>
                <a:ext cx="383" cy="450"/>
                <a:chOff x="1508801" y="74"/>
                <a:chExt cx="383" cy="450"/>
              </a:xfrm>
            </p:grpSpPr>
            <p:grpSp>
              <p:nvGrpSpPr>
                <p:cNvPr id="37" name="Group 36"/>
                <p:cNvGrpSpPr>
                  <a:grpSpLocks/>
                </p:cNvGrpSpPr>
                <p:nvPr/>
              </p:nvGrpSpPr>
              <p:grpSpPr bwMode="auto">
                <a:xfrm>
                  <a:off x="1508801" y="139"/>
                  <a:ext cx="204" cy="268"/>
                  <a:chOff x="1508801" y="139"/>
                  <a:chExt cx="204" cy="268"/>
                </a:xfrm>
              </p:grpSpPr>
              <p:sp>
                <p:nvSpPr>
                  <p:cNvPr id="48" name="Oval 47"/>
                  <p:cNvSpPr>
                    <a:spLocks noChangeArrowheads="1"/>
                  </p:cNvSpPr>
                  <p:nvPr/>
                </p:nvSpPr>
                <p:spPr bwMode="auto">
                  <a:xfrm>
                    <a:off x="1508801" y="234"/>
                    <a:ext cx="85" cy="77"/>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49" name="Oval 48"/>
                  <p:cNvSpPr>
                    <a:spLocks noChangeArrowheads="1"/>
                  </p:cNvSpPr>
                  <p:nvPr/>
                </p:nvSpPr>
                <p:spPr bwMode="auto">
                  <a:xfrm>
                    <a:off x="1508819" y="303"/>
                    <a:ext cx="111" cy="104"/>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50" name="Oval 49"/>
                  <p:cNvSpPr>
                    <a:spLocks noChangeArrowheads="1"/>
                  </p:cNvSpPr>
                  <p:nvPr/>
                </p:nvSpPr>
                <p:spPr bwMode="auto">
                  <a:xfrm>
                    <a:off x="1508843" y="139"/>
                    <a:ext cx="162" cy="148"/>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51" name="Freeform 50"/>
                  <p:cNvSpPr>
                    <a:spLocks/>
                  </p:cNvSpPr>
                  <p:nvPr/>
                </p:nvSpPr>
                <p:spPr bwMode="auto">
                  <a:xfrm>
                    <a:off x="1508831" y="246"/>
                    <a:ext cx="57" cy="78"/>
                  </a:xfrm>
                  <a:custGeom>
                    <a:avLst/>
                    <a:gdLst>
                      <a:gd name="T0" fmla="*/ 31 w 57"/>
                      <a:gd name="T1" fmla="*/ 0 h 78"/>
                      <a:gd name="T2" fmla="*/ 0 w 57"/>
                      <a:gd name="T3" fmla="*/ 13 h 78"/>
                      <a:gd name="T4" fmla="*/ 2 w 57"/>
                      <a:gd name="T5" fmla="*/ 60 h 78"/>
                      <a:gd name="T6" fmla="*/ 12 w 57"/>
                      <a:gd name="T7" fmla="*/ 77 h 78"/>
                      <a:gd name="T8" fmla="*/ 56 w 57"/>
                      <a:gd name="T9" fmla="*/ 60 h 78"/>
                      <a:gd name="T10" fmla="*/ 31 w 57"/>
                      <a:gd name="T11" fmla="*/ 0 h 78"/>
                    </a:gdLst>
                    <a:ahLst/>
                    <a:cxnLst>
                      <a:cxn ang="0">
                        <a:pos x="T0" y="T1"/>
                      </a:cxn>
                      <a:cxn ang="0">
                        <a:pos x="T2" y="T3"/>
                      </a:cxn>
                      <a:cxn ang="0">
                        <a:pos x="T4" y="T5"/>
                      </a:cxn>
                      <a:cxn ang="0">
                        <a:pos x="T6" y="T7"/>
                      </a:cxn>
                      <a:cxn ang="0">
                        <a:pos x="T8" y="T9"/>
                      </a:cxn>
                      <a:cxn ang="0">
                        <a:pos x="T10" y="T11"/>
                      </a:cxn>
                    </a:cxnLst>
                    <a:rect l="0" t="0" r="r" b="b"/>
                    <a:pathLst>
                      <a:path w="57" h="78">
                        <a:moveTo>
                          <a:pt x="31" y="0"/>
                        </a:moveTo>
                        <a:lnTo>
                          <a:pt x="0" y="13"/>
                        </a:lnTo>
                        <a:lnTo>
                          <a:pt x="2" y="60"/>
                        </a:lnTo>
                        <a:lnTo>
                          <a:pt x="12" y="77"/>
                        </a:lnTo>
                        <a:lnTo>
                          <a:pt x="56" y="60"/>
                        </a:lnTo>
                        <a:lnTo>
                          <a:pt x="31" y="0"/>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38" name="Group 37"/>
                <p:cNvGrpSpPr>
                  <a:grpSpLocks/>
                </p:cNvGrpSpPr>
                <p:nvPr/>
              </p:nvGrpSpPr>
              <p:grpSpPr bwMode="auto">
                <a:xfrm>
                  <a:off x="1508870" y="74"/>
                  <a:ext cx="314" cy="450"/>
                  <a:chOff x="1508870" y="74"/>
                  <a:chExt cx="314" cy="450"/>
                </a:xfrm>
              </p:grpSpPr>
              <p:sp>
                <p:nvSpPr>
                  <p:cNvPr id="40" name="Oval 39"/>
                  <p:cNvSpPr>
                    <a:spLocks noChangeArrowheads="1"/>
                  </p:cNvSpPr>
                  <p:nvPr/>
                </p:nvSpPr>
                <p:spPr bwMode="auto">
                  <a:xfrm>
                    <a:off x="1508970" y="93"/>
                    <a:ext cx="214" cy="194"/>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41" name="Oval 40"/>
                  <p:cNvSpPr>
                    <a:spLocks noChangeArrowheads="1"/>
                  </p:cNvSpPr>
                  <p:nvPr/>
                </p:nvSpPr>
                <p:spPr bwMode="auto">
                  <a:xfrm>
                    <a:off x="1508870" y="234"/>
                    <a:ext cx="111" cy="103"/>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42" name="Oval 41"/>
                  <p:cNvSpPr>
                    <a:spLocks noChangeArrowheads="1"/>
                  </p:cNvSpPr>
                  <p:nvPr/>
                </p:nvSpPr>
                <p:spPr bwMode="auto">
                  <a:xfrm>
                    <a:off x="1508894" y="303"/>
                    <a:ext cx="163" cy="151"/>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43" name="Oval 42"/>
                  <p:cNvSpPr>
                    <a:spLocks noChangeArrowheads="1"/>
                  </p:cNvSpPr>
                  <p:nvPr/>
                </p:nvSpPr>
                <p:spPr bwMode="auto">
                  <a:xfrm>
                    <a:off x="1508944" y="374"/>
                    <a:ext cx="166" cy="150"/>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44" name="Oval 43"/>
                  <p:cNvSpPr>
                    <a:spLocks noChangeArrowheads="1"/>
                  </p:cNvSpPr>
                  <p:nvPr/>
                </p:nvSpPr>
                <p:spPr bwMode="auto">
                  <a:xfrm>
                    <a:off x="1508959" y="189"/>
                    <a:ext cx="146" cy="130"/>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45" name="Oval 44"/>
                  <p:cNvSpPr>
                    <a:spLocks noChangeArrowheads="1"/>
                  </p:cNvSpPr>
                  <p:nvPr/>
                </p:nvSpPr>
                <p:spPr bwMode="auto">
                  <a:xfrm>
                    <a:off x="1509089" y="74"/>
                    <a:ext cx="83" cy="78"/>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46" name="Freeform 45"/>
                  <p:cNvSpPr>
                    <a:spLocks/>
                  </p:cNvSpPr>
                  <p:nvPr/>
                </p:nvSpPr>
                <p:spPr bwMode="auto">
                  <a:xfrm>
                    <a:off x="1509006" y="164"/>
                    <a:ext cx="104" cy="64"/>
                  </a:xfrm>
                  <a:custGeom>
                    <a:avLst/>
                    <a:gdLst>
                      <a:gd name="T0" fmla="*/ 0 w 104"/>
                      <a:gd name="T1" fmla="*/ 15 h 64"/>
                      <a:gd name="T2" fmla="*/ 13 w 104"/>
                      <a:gd name="T3" fmla="*/ 47 h 64"/>
                      <a:gd name="T4" fmla="*/ 103 w 104"/>
                      <a:gd name="T5" fmla="*/ 63 h 64"/>
                      <a:gd name="T6" fmla="*/ 103 w 104"/>
                      <a:gd name="T7" fmla="*/ 22 h 64"/>
                      <a:gd name="T8" fmla="*/ 5 w 104"/>
                      <a:gd name="T9" fmla="*/ 0 h 64"/>
                      <a:gd name="T10" fmla="*/ 0 w 104"/>
                      <a:gd name="T11" fmla="*/ 15 h 64"/>
                    </a:gdLst>
                    <a:ahLst/>
                    <a:cxnLst>
                      <a:cxn ang="0">
                        <a:pos x="T0" y="T1"/>
                      </a:cxn>
                      <a:cxn ang="0">
                        <a:pos x="T2" y="T3"/>
                      </a:cxn>
                      <a:cxn ang="0">
                        <a:pos x="T4" y="T5"/>
                      </a:cxn>
                      <a:cxn ang="0">
                        <a:pos x="T6" y="T7"/>
                      </a:cxn>
                      <a:cxn ang="0">
                        <a:pos x="T8" y="T9"/>
                      </a:cxn>
                      <a:cxn ang="0">
                        <a:pos x="T10" y="T11"/>
                      </a:cxn>
                    </a:cxnLst>
                    <a:rect l="0" t="0" r="r" b="b"/>
                    <a:pathLst>
                      <a:path w="104" h="64">
                        <a:moveTo>
                          <a:pt x="0" y="15"/>
                        </a:moveTo>
                        <a:lnTo>
                          <a:pt x="13" y="47"/>
                        </a:lnTo>
                        <a:lnTo>
                          <a:pt x="103" y="63"/>
                        </a:lnTo>
                        <a:lnTo>
                          <a:pt x="103" y="22"/>
                        </a:lnTo>
                        <a:lnTo>
                          <a:pt x="5" y="0"/>
                        </a:lnTo>
                        <a:lnTo>
                          <a:pt x="0" y="15"/>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7" name="Freeform 46"/>
                  <p:cNvSpPr>
                    <a:spLocks/>
                  </p:cNvSpPr>
                  <p:nvPr/>
                </p:nvSpPr>
                <p:spPr bwMode="auto">
                  <a:xfrm>
                    <a:off x="1508903" y="284"/>
                    <a:ext cx="116" cy="133"/>
                  </a:xfrm>
                  <a:custGeom>
                    <a:avLst/>
                    <a:gdLst>
                      <a:gd name="T0" fmla="*/ 71 w 116"/>
                      <a:gd name="T1" fmla="*/ 0 h 133"/>
                      <a:gd name="T2" fmla="*/ 0 w 116"/>
                      <a:gd name="T3" fmla="*/ 33 h 133"/>
                      <a:gd name="T4" fmla="*/ 28 w 116"/>
                      <a:gd name="T5" fmla="*/ 60 h 133"/>
                      <a:gd name="T6" fmla="*/ 33 w 116"/>
                      <a:gd name="T7" fmla="*/ 124 h 133"/>
                      <a:gd name="T8" fmla="*/ 49 w 116"/>
                      <a:gd name="T9" fmla="*/ 132 h 133"/>
                      <a:gd name="T10" fmla="*/ 112 w 116"/>
                      <a:gd name="T11" fmla="*/ 91 h 133"/>
                      <a:gd name="T12" fmla="*/ 115 w 116"/>
                      <a:gd name="T13" fmla="*/ 14 h 133"/>
                      <a:gd name="T14" fmla="*/ 71 w 116"/>
                      <a:gd name="T15" fmla="*/ 0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133">
                        <a:moveTo>
                          <a:pt x="71" y="0"/>
                        </a:moveTo>
                        <a:lnTo>
                          <a:pt x="0" y="33"/>
                        </a:lnTo>
                        <a:lnTo>
                          <a:pt x="28" y="60"/>
                        </a:lnTo>
                        <a:lnTo>
                          <a:pt x="33" y="124"/>
                        </a:lnTo>
                        <a:lnTo>
                          <a:pt x="49" y="132"/>
                        </a:lnTo>
                        <a:lnTo>
                          <a:pt x="112" y="91"/>
                        </a:lnTo>
                        <a:lnTo>
                          <a:pt x="115" y="14"/>
                        </a:lnTo>
                        <a:lnTo>
                          <a:pt x="71" y="0"/>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39" name="Freeform 38"/>
                <p:cNvSpPr>
                  <a:spLocks/>
                </p:cNvSpPr>
                <p:nvPr/>
              </p:nvSpPr>
              <p:spPr bwMode="auto">
                <a:xfrm>
                  <a:off x="1509081" y="123"/>
                  <a:ext cx="58" cy="63"/>
                </a:xfrm>
                <a:custGeom>
                  <a:avLst/>
                  <a:gdLst>
                    <a:gd name="T0" fmla="*/ 0 w 58"/>
                    <a:gd name="T1" fmla="*/ 32 h 63"/>
                    <a:gd name="T2" fmla="*/ 25 w 58"/>
                    <a:gd name="T3" fmla="*/ 0 h 63"/>
                    <a:gd name="T4" fmla="*/ 57 w 58"/>
                    <a:gd name="T5" fmla="*/ 32 h 63"/>
                    <a:gd name="T6" fmla="*/ 29 w 58"/>
                    <a:gd name="T7" fmla="*/ 62 h 63"/>
                    <a:gd name="T8" fmla="*/ 0 w 58"/>
                    <a:gd name="T9" fmla="*/ 32 h 63"/>
                  </a:gdLst>
                  <a:ahLst/>
                  <a:cxnLst>
                    <a:cxn ang="0">
                      <a:pos x="T0" y="T1"/>
                    </a:cxn>
                    <a:cxn ang="0">
                      <a:pos x="T2" y="T3"/>
                    </a:cxn>
                    <a:cxn ang="0">
                      <a:pos x="T4" y="T5"/>
                    </a:cxn>
                    <a:cxn ang="0">
                      <a:pos x="T6" y="T7"/>
                    </a:cxn>
                    <a:cxn ang="0">
                      <a:pos x="T8" y="T9"/>
                    </a:cxn>
                  </a:cxnLst>
                  <a:rect l="0" t="0" r="r" b="b"/>
                  <a:pathLst>
                    <a:path w="58" h="63">
                      <a:moveTo>
                        <a:pt x="0" y="32"/>
                      </a:moveTo>
                      <a:lnTo>
                        <a:pt x="25" y="0"/>
                      </a:lnTo>
                      <a:lnTo>
                        <a:pt x="57" y="32"/>
                      </a:lnTo>
                      <a:lnTo>
                        <a:pt x="29" y="62"/>
                      </a:lnTo>
                      <a:lnTo>
                        <a:pt x="0" y="32"/>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4" name="Group 23"/>
              <p:cNvGrpSpPr>
                <a:grpSpLocks/>
              </p:cNvGrpSpPr>
              <p:nvPr/>
            </p:nvGrpSpPr>
            <p:grpSpPr bwMode="auto">
              <a:xfrm>
                <a:off x="1508998" y="0"/>
                <a:ext cx="1134" cy="759"/>
                <a:chOff x="1508998" y="0"/>
                <a:chExt cx="1134" cy="759"/>
              </a:xfrm>
            </p:grpSpPr>
            <p:sp>
              <p:nvSpPr>
                <p:cNvPr id="25" name="Oval 24"/>
                <p:cNvSpPr>
                  <a:spLocks noChangeArrowheads="1"/>
                </p:cNvSpPr>
                <p:nvPr/>
              </p:nvSpPr>
              <p:spPr bwMode="auto">
                <a:xfrm>
                  <a:off x="1509355" y="21"/>
                  <a:ext cx="265" cy="245"/>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6" name="Oval 25"/>
                <p:cNvSpPr>
                  <a:spLocks noChangeArrowheads="1"/>
                </p:cNvSpPr>
                <p:nvPr/>
              </p:nvSpPr>
              <p:spPr bwMode="auto">
                <a:xfrm>
                  <a:off x="1509586" y="0"/>
                  <a:ext cx="212" cy="194"/>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7" name="Oval 26"/>
                <p:cNvSpPr>
                  <a:spLocks noChangeArrowheads="1"/>
                </p:cNvSpPr>
                <p:nvPr/>
              </p:nvSpPr>
              <p:spPr bwMode="auto">
                <a:xfrm>
                  <a:off x="1509792" y="210"/>
                  <a:ext cx="340" cy="314"/>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8" name="Oval 27"/>
                <p:cNvSpPr>
                  <a:spLocks noChangeArrowheads="1"/>
                </p:cNvSpPr>
                <p:nvPr/>
              </p:nvSpPr>
              <p:spPr bwMode="auto">
                <a:xfrm>
                  <a:off x="1509124" y="351"/>
                  <a:ext cx="394" cy="361"/>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9" name="Oval 28"/>
                <p:cNvSpPr>
                  <a:spLocks noChangeArrowheads="1"/>
                </p:cNvSpPr>
                <p:nvPr/>
              </p:nvSpPr>
              <p:spPr bwMode="auto">
                <a:xfrm>
                  <a:off x="1509688" y="398"/>
                  <a:ext cx="289" cy="265"/>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0" name="Oval 29"/>
                <p:cNvSpPr>
                  <a:spLocks noChangeArrowheads="1"/>
                </p:cNvSpPr>
                <p:nvPr/>
              </p:nvSpPr>
              <p:spPr bwMode="auto">
                <a:xfrm>
                  <a:off x="1509022" y="420"/>
                  <a:ext cx="214" cy="196"/>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1" name="Oval 30"/>
                <p:cNvSpPr>
                  <a:spLocks noChangeArrowheads="1"/>
                </p:cNvSpPr>
                <p:nvPr/>
              </p:nvSpPr>
              <p:spPr bwMode="auto">
                <a:xfrm>
                  <a:off x="1508998" y="257"/>
                  <a:ext cx="214" cy="195"/>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2" name="Oval 31"/>
                <p:cNvSpPr>
                  <a:spLocks noChangeArrowheads="1"/>
                </p:cNvSpPr>
                <p:nvPr/>
              </p:nvSpPr>
              <p:spPr bwMode="auto">
                <a:xfrm>
                  <a:off x="1509100" y="69"/>
                  <a:ext cx="341" cy="316"/>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3" name="Oval 32"/>
                <p:cNvSpPr>
                  <a:spLocks noChangeArrowheads="1"/>
                </p:cNvSpPr>
                <p:nvPr/>
              </p:nvSpPr>
              <p:spPr bwMode="auto">
                <a:xfrm>
                  <a:off x="1509407" y="444"/>
                  <a:ext cx="340" cy="315"/>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4" name="Oval 33"/>
                <p:cNvSpPr>
                  <a:spLocks noChangeArrowheads="1"/>
                </p:cNvSpPr>
                <p:nvPr/>
              </p:nvSpPr>
              <p:spPr bwMode="auto">
                <a:xfrm>
                  <a:off x="1509842" y="93"/>
                  <a:ext cx="265" cy="244"/>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5" name="Oval 34"/>
                <p:cNvSpPr>
                  <a:spLocks noChangeArrowheads="1"/>
                </p:cNvSpPr>
                <p:nvPr/>
              </p:nvSpPr>
              <p:spPr bwMode="auto">
                <a:xfrm>
                  <a:off x="1509764" y="0"/>
                  <a:ext cx="241" cy="218"/>
                </a:xfrm>
                <a:prstGeom prst="ellipse">
                  <a:avLst/>
                </a:prstGeom>
                <a:solidFill>
                  <a:srgbClr val="99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6" name="Freeform 35"/>
                <p:cNvSpPr>
                  <a:spLocks/>
                </p:cNvSpPr>
                <p:nvPr/>
              </p:nvSpPr>
              <p:spPr bwMode="auto">
                <a:xfrm>
                  <a:off x="1509087" y="59"/>
                  <a:ext cx="986" cy="604"/>
                </a:xfrm>
                <a:custGeom>
                  <a:avLst/>
                  <a:gdLst>
                    <a:gd name="T0" fmla="*/ 303 w 986"/>
                    <a:gd name="T1" fmla="*/ 59 h 604"/>
                    <a:gd name="T2" fmla="*/ 344 w 986"/>
                    <a:gd name="T3" fmla="*/ 18 h 604"/>
                    <a:gd name="T4" fmla="*/ 527 w 986"/>
                    <a:gd name="T5" fmla="*/ 21 h 604"/>
                    <a:gd name="T6" fmla="*/ 656 w 986"/>
                    <a:gd name="T7" fmla="*/ 0 h 604"/>
                    <a:gd name="T8" fmla="*/ 823 w 986"/>
                    <a:gd name="T9" fmla="*/ 71 h 604"/>
                    <a:gd name="T10" fmla="*/ 905 w 986"/>
                    <a:gd name="T11" fmla="*/ 52 h 604"/>
                    <a:gd name="T12" fmla="*/ 949 w 986"/>
                    <a:gd name="T13" fmla="*/ 59 h 604"/>
                    <a:gd name="T14" fmla="*/ 958 w 986"/>
                    <a:gd name="T15" fmla="*/ 238 h 604"/>
                    <a:gd name="T16" fmla="*/ 985 w 986"/>
                    <a:gd name="T17" fmla="*/ 266 h 604"/>
                    <a:gd name="T18" fmla="*/ 908 w 986"/>
                    <a:gd name="T19" fmla="*/ 405 h 604"/>
                    <a:gd name="T20" fmla="*/ 826 w 986"/>
                    <a:gd name="T21" fmla="*/ 311 h 604"/>
                    <a:gd name="T22" fmla="*/ 802 w 986"/>
                    <a:gd name="T23" fmla="*/ 359 h 604"/>
                    <a:gd name="T24" fmla="*/ 686 w 986"/>
                    <a:gd name="T25" fmla="*/ 549 h 604"/>
                    <a:gd name="T26" fmla="*/ 297 w 986"/>
                    <a:gd name="T27" fmla="*/ 603 h 604"/>
                    <a:gd name="T28" fmla="*/ 96 w 986"/>
                    <a:gd name="T29" fmla="*/ 565 h 604"/>
                    <a:gd name="T30" fmla="*/ 32 w 986"/>
                    <a:gd name="T31" fmla="*/ 447 h 604"/>
                    <a:gd name="T32" fmla="*/ 32 w 986"/>
                    <a:gd name="T33" fmla="*/ 326 h 604"/>
                    <a:gd name="T34" fmla="*/ 0 w 986"/>
                    <a:gd name="T35" fmla="*/ 223 h 604"/>
                    <a:gd name="T36" fmla="*/ 303 w 986"/>
                    <a:gd name="T37" fmla="*/ 59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86" h="604">
                      <a:moveTo>
                        <a:pt x="303" y="59"/>
                      </a:moveTo>
                      <a:lnTo>
                        <a:pt x="344" y="18"/>
                      </a:lnTo>
                      <a:lnTo>
                        <a:pt x="527" y="21"/>
                      </a:lnTo>
                      <a:lnTo>
                        <a:pt x="656" y="0"/>
                      </a:lnTo>
                      <a:lnTo>
                        <a:pt x="823" y="71"/>
                      </a:lnTo>
                      <a:lnTo>
                        <a:pt x="905" y="52"/>
                      </a:lnTo>
                      <a:lnTo>
                        <a:pt x="949" y="59"/>
                      </a:lnTo>
                      <a:lnTo>
                        <a:pt x="958" y="238"/>
                      </a:lnTo>
                      <a:lnTo>
                        <a:pt x="985" y="266"/>
                      </a:lnTo>
                      <a:lnTo>
                        <a:pt x="908" y="405"/>
                      </a:lnTo>
                      <a:lnTo>
                        <a:pt x="826" y="311"/>
                      </a:lnTo>
                      <a:lnTo>
                        <a:pt x="802" y="359"/>
                      </a:lnTo>
                      <a:lnTo>
                        <a:pt x="686" y="549"/>
                      </a:lnTo>
                      <a:lnTo>
                        <a:pt x="297" y="603"/>
                      </a:lnTo>
                      <a:lnTo>
                        <a:pt x="96" y="565"/>
                      </a:lnTo>
                      <a:lnTo>
                        <a:pt x="32" y="447"/>
                      </a:lnTo>
                      <a:lnTo>
                        <a:pt x="32" y="326"/>
                      </a:lnTo>
                      <a:lnTo>
                        <a:pt x="0" y="223"/>
                      </a:lnTo>
                      <a:lnTo>
                        <a:pt x="303" y="59"/>
                      </a:lnTo>
                    </a:path>
                  </a:pathLst>
                </a:custGeom>
                <a:solidFill>
                  <a:srgbClr val="99CC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sp>
          <p:nvSpPr>
            <p:cNvPr id="21" name="Rectangle 20"/>
            <p:cNvSpPr>
              <a:spLocks noChangeArrowheads="1"/>
            </p:cNvSpPr>
            <p:nvPr/>
          </p:nvSpPr>
          <p:spPr bwMode="auto">
            <a:xfrm>
              <a:off x="1508968" y="329"/>
              <a:ext cx="749" cy="15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spcAft>
                  <a:spcPts val="0"/>
                </a:spcAft>
              </a:pPr>
              <a:r>
                <a:rPr lang="en-US" sz="1800" kern="1200">
                  <a:solidFill>
                    <a:srgbClr val="44546A"/>
                  </a:solidFill>
                  <a:effectLst/>
                  <a:latin typeface="Calibri" panose="020F0502020204030204" pitchFamily="34" charset="0"/>
                  <a:ea typeface="SimSun" panose="02010600030101010101" pitchFamily="2" charset="-122"/>
                  <a:cs typeface="Times New Roman" panose="02020603050405020304" pitchFamily="18" charset="0"/>
                </a:rPr>
                <a:t>Διαδίκτυο</a:t>
              </a:r>
              <a:endParaRPr lang="el-GR" sz="1200">
                <a:solidFill>
                  <a:srgbClr val="404040"/>
                </a:solidFill>
                <a:effectLst/>
                <a:latin typeface="Times New Roman" panose="02020603050405020304" pitchFamily="18" charset="0"/>
                <a:ea typeface="SimSun" panose="02010600030101010101" pitchFamily="2" charset="-122"/>
              </a:endParaRPr>
            </a:p>
          </p:txBody>
        </p:sp>
      </p:grpSp>
      <p:sp>
        <p:nvSpPr>
          <p:cNvPr id="13" name="Rectangle 12"/>
          <p:cNvSpPr>
            <a:spLocks noChangeArrowheads="1"/>
          </p:cNvSpPr>
          <p:nvPr/>
        </p:nvSpPr>
        <p:spPr bwMode="auto">
          <a:xfrm>
            <a:off x="5898912" y="3360996"/>
            <a:ext cx="1386708" cy="1395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lgn="ctr" eaLnBrk="0" hangingPunct="0">
              <a:spcAft>
                <a:spcPts val="0"/>
              </a:spcAft>
            </a:pPr>
            <a:r>
              <a:rPr lang="el-GR" sz="1200" kern="1200">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Εξυπηρετητής μετάδοσης ροών π.χ. </a:t>
            </a:r>
            <a:r>
              <a:rPr lang="en-US" sz="1200" kern="1200">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Wowza Media Server</a:t>
            </a:r>
            <a:endParaRPr lang="el-GR" sz="1200">
              <a:solidFill>
                <a:srgbClr val="404040"/>
              </a:solidFill>
              <a:effectLst/>
              <a:latin typeface="Times New Roman" panose="02020603050405020304" pitchFamily="18" charset="0"/>
              <a:ea typeface="SimSun" panose="02010600030101010101" pitchFamily="2" charset="-122"/>
            </a:endParaRPr>
          </a:p>
        </p:txBody>
      </p:sp>
      <p:sp>
        <p:nvSpPr>
          <p:cNvPr id="15" name="Rectangle 14"/>
          <p:cNvSpPr/>
          <p:nvPr/>
        </p:nvSpPr>
        <p:spPr>
          <a:xfrm>
            <a:off x="1005956" y="3263942"/>
            <a:ext cx="1811654" cy="886707"/>
          </a:xfrm>
          <a:prstGeom prst="rect">
            <a:avLst/>
          </a:prstGeom>
        </p:spPr>
        <p:txBody>
          <a:bodyPr wrap="none">
            <a:spAutoFit/>
          </a:bodyPr>
          <a:lstStyle/>
          <a:p>
            <a:pPr algn="ctr" eaLnBrk="0" hangingPunct="0">
              <a:spcAft>
                <a:spcPts val="0"/>
              </a:spcAft>
            </a:pPr>
            <a:r>
              <a:rPr lang="el-GR" sz="1200" kern="1200" dirty="0">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Λογισμικό </a:t>
            </a:r>
            <a:endParaRPr lang="el-GR" sz="1200" dirty="0">
              <a:solidFill>
                <a:srgbClr val="404040"/>
              </a:solidFill>
              <a:effectLst/>
              <a:latin typeface="Times New Roman" panose="02020603050405020304" pitchFamily="18" charset="0"/>
              <a:ea typeface="SimSun" panose="02010600030101010101" pitchFamily="2" charset="-122"/>
            </a:endParaRPr>
          </a:p>
          <a:p>
            <a:pPr algn="ctr" eaLnBrk="0" hangingPunct="0">
              <a:spcAft>
                <a:spcPts val="0"/>
              </a:spcAft>
            </a:pPr>
            <a:r>
              <a:rPr lang="el-GR" sz="1200" kern="1200" dirty="0" smtClean="0">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αναπαραγωγής</a:t>
            </a:r>
            <a:endParaRPr lang="el-GR" sz="1200" dirty="0">
              <a:solidFill>
                <a:srgbClr val="404040"/>
              </a:solidFill>
              <a:effectLst/>
              <a:latin typeface="Times New Roman" panose="02020603050405020304" pitchFamily="18" charset="0"/>
              <a:ea typeface="SimSun" panose="02010600030101010101" pitchFamily="2" charset="-122"/>
            </a:endParaRPr>
          </a:p>
          <a:p>
            <a:pPr algn="ctr" eaLnBrk="0" hangingPunct="0">
              <a:spcAft>
                <a:spcPts val="0"/>
              </a:spcAft>
            </a:pPr>
            <a:r>
              <a:rPr lang="el-GR" sz="1200" kern="1200" dirty="0">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 ροών </a:t>
            </a:r>
            <a:r>
              <a:rPr lang="el-GR" sz="1200" kern="1200" dirty="0" err="1">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π.χ</a:t>
            </a:r>
            <a:r>
              <a:rPr lang="el-GR" sz="1200" kern="1200" dirty="0">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 </a:t>
            </a:r>
            <a:r>
              <a:rPr lang="en-US" sz="1200" kern="1200" dirty="0" err="1">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Flowplayer</a:t>
            </a:r>
            <a:endParaRPr lang="el-GR" sz="1200" dirty="0">
              <a:solidFill>
                <a:srgbClr val="404040"/>
              </a:solidFill>
              <a:effectLst/>
              <a:latin typeface="Times New Roman" panose="02020603050405020304" pitchFamily="18" charset="0"/>
              <a:ea typeface="SimSun" panose="02010600030101010101" pitchFamily="2" charset="-122"/>
            </a:endParaRP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49517" y="1607240"/>
            <a:ext cx="766317" cy="1473123"/>
          </a:xfrm>
          <a:prstGeom prst="rect">
            <a:avLst/>
          </a:prstGeom>
        </p:spPr>
      </p:pic>
      <p:cxnSp>
        <p:nvCxnSpPr>
          <p:cNvPr id="19" name="Curved Connector 18"/>
          <p:cNvCxnSpPr/>
          <p:nvPr/>
        </p:nvCxnSpPr>
        <p:spPr>
          <a:xfrm rot="10800000" flipV="1">
            <a:off x="2479348" y="2138348"/>
            <a:ext cx="3619559" cy="293503"/>
          </a:xfrm>
          <a:prstGeom prst="curvedConnector3">
            <a:avLst/>
          </a:prstGeom>
          <a:noFill/>
          <a:ln w="6350" cap="flat" cmpd="sng" algn="ctr">
            <a:solidFill>
              <a:srgbClr val="FF0000"/>
            </a:solidFill>
            <a:prstDash val="solid"/>
            <a:miter lim="800000"/>
            <a:tailEnd type="triangle"/>
          </a:ln>
          <a:effectLst/>
        </p:spPr>
      </p:cxnSp>
    </p:spTree>
    <p:extLst>
      <p:ext uri="{BB962C8B-B14F-4D97-AF65-F5344CB8AC3E}">
        <p14:creationId xmlns:p14="http://schemas.microsoft.com/office/powerpoint/2010/main" val="416547674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n-US" smtClean="0"/>
              <a:t>Πηγές πολυμεσικού υλικού</a:t>
            </a:r>
            <a:endParaRPr lang="el-GR" altLang="en-US" dirty="0"/>
          </a:p>
        </p:txBody>
      </p:sp>
      <p:sp>
        <p:nvSpPr>
          <p:cNvPr id="3" name="Content Placeholder 2"/>
          <p:cNvSpPr>
            <a:spLocks noGrp="1"/>
          </p:cNvSpPr>
          <p:nvPr>
            <p:ph idx="1"/>
          </p:nvPr>
        </p:nvSpPr>
        <p:spPr/>
        <p:txBody>
          <a:bodyPr/>
          <a:lstStyle/>
          <a:p>
            <a:r>
              <a:rPr lang="el-GR" altLang="en-US" smtClean="0"/>
              <a:t>Καταγραφές ζωντανών μεταδόσεων</a:t>
            </a:r>
          </a:p>
          <a:p>
            <a:r>
              <a:rPr lang="el-GR" altLang="en-US" smtClean="0"/>
              <a:t>Βιντεοσκόπηση</a:t>
            </a:r>
          </a:p>
          <a:p>
            <a:r>
              <a:rPr lang="el-GR" altLang="en-US" smtClean="0"/>
              <a:t>Αρχειοθετημένο υλικό</a:t>
            </a:r>
          </a:p>
          <a:p>
            <a:pPr lvl="1"/>
            <a:r>
              <a:rPr lang="el-GR" altLang="en-US" smtClean="0"/>
              <a:t>Κασέτες </a:t>
            </a:r>
            <a:r>
              <a:rPr lang="en-US" altLang="en-US" smtClean="0"/>
              <a:t>VHS</a:t>
            </a:r>
            <a:endParaRPr lang="el-GR" altLang="en-US" smtClean="0"/>
          </a:p>
          <a:p>
            <a:pPr lvl="1"/>
            <a:r>
              <a:rPr lang="en-US" altLang="en-US" smtClean="0"/>
              <a:t>DVD</a:t>
            </a:r>
            <a:endParaRPr lang="el-GR" altLang="en-US" smtClean="0"/>
          </a:p>
          <a:p>
            <a:endParaRPr lang="el-GR" dirty="0"/>
          </a:p>
        </p:txBody>
      </p:sp>
      <p:sp>
        <p:nvSpPr>
          <p:cNvPr id="4" name="Slide Number Placeholder 3"/>
          <p:cNvSpPr>
            <a:spLocks noGrp="1"/>
          </p:cNvSpPr>
          <p:nvPr>
            <p:ph type="sldNum" sz="quarter" idx="10"/>
          </p:nvPr>
        </p:nvSpPr>
        <p:spPr/>
        <p:txBody>
          <a:bodyPr/>
          <a:lstStyle/>
          <a:p>
            <a:fld id="{0DA940F4-2900-4377-A725-F8EBF631B80C}" type="slidenum">
              <a:rPr lang="el-GR" smtClean="0"/>
              <a:pPr/>
              <a:t>45</a:t>
            </a:fld>
            <a:endParaRPr lang="el-GR" dirty="0"/>
          </a:p>
        </p:txBody>
      </p:sp>
    </p:spTree>
    <p:extLst>
      <p:ext uri="{BB962C8B-B14F-4D97-AF65-F5344CB8AC3E}">
        <p14:creationId xmlns:p14="http://schemas.microsoft.com/office/powerpoint/2010/main" val="135710589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n-US" smtClean="0"/>
              <a:t>Δημοσιοποίηση περιεχομένου</a:t>
            </a:r>
            <a:endParaRPr lang="el-GR" altLang="en-US" dirty="0"/>
          </a:p>
        </p:txBody>
      </p:sp>
      <p:sp>
        <p:nvSpPr>
          <p:cNvPr id="3" name="Content Placeholder 2"/>
          <p:cNvSpPr>
            <a:spLocks noGrp="1"/>
          </p:cNvSpPr>
          <p:nvPr>
            <p:ph sz="half" idx="1"/>
          </p:nvPr>
        </p:nvSpPr>
        <p:spPr>
          <a:xfrm>
            <a:off x="457200" y="1600200"/>
            <a:ext cx="7067128" cy="4525963"/>
          </a:xfrm>
        </p:spPr>
        <p:txBody>
          <a:bodyPr/>
          <a:lstStyle/>
          <a:p>
            <a:r>
              <a:rPr lang="el-GR" altLang="en-US" dirty="0" smtClean="0"/>
              <a:t>Ανάρτηση (μεταφορά) αρχείου σε </a:t>
            </a:r>
            <a:r>
              <a:rPr lang="en-US" altLang="en-US" dirty="0" err="1" smtClean="0"/>
              <a:t>VoD</a:t>
            </a:r>
            <a:r>
              <a:rPr lang="en-US" altLang="en-US" dirty="0" smtClean="0"/>
              <a:t> </a:t>
            </a:r>
            <a:r>
              <a:rPr lang="el-GR" altLang="en-US" dirty="0" smtClean="0"/>
              <a:t>εξυπηρετητή</a:t>
            </a:r>
          </a:p>
          <a:p>
            <a:endParaRPr lang="el-GR" altLang="en-US" dirty="0" smtClean="0"/>
          </a:p>
          <a:p>
            <a:r>
              <a:rPr lang="el-GR" altLang="en-US" dirty="0" smtClean="0"/>
              <a:t>Συμπλήρωση στοιχείων </a:t>
            </a:r>
            <a:r>
              <a:rPr lang="el-GR" altLang="en-US" dirty="0" err="1" smtClean="0"/>
              <a:t>μεταδεδομένων</a:t>
            </a:r>
            <a:endParaRPr lang="el-GR" altLang="en-US" dirty="0"/>
          </a:p>
        </p:txBody>
      </p:sp>
      <p:sp>
        <p:nvSpPr>
          <p:cNvPr id="4" name="Slide Number Placeholder 3"/>
          <p:cNvSpPr>
            <a:spLocks noGrp="1"/>
          </p:cNvSpPr>
          <p:nvPr>
            <p:ph type="sldNum" sz="quarter" idx="10"/>
          </p:nvPr>
        </p:nvSpPr>
        <p:spPr/>
        <p:txBody>
          <a:bodyPr/>
          <a:lstStyle/>
          <a:p>
            <a:fld id="{0DA940F4-2900-4377-A725-F8EBF631B80C}" type="slidenum">
              <a:rPr lang="el-GR" smtClean="0"/>
              <a:pPr/>
              <a:t>46</a:t>
            </a:fld>
            <a:endParaRPr lang="el-GR" dirty="0"/>
          </a:p>
        </p:txBody>
      </p:sp>
    </p:spTree>
    <p:extLst>
      <p:ext uri="{BB962C8B-B14F-4D97-AF65-F5344CB8AC3E}">
        <p14:creationId xmlns:p14="http://schemas.microsoft.com/office/powerpoint/2010/main" val="188294932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n-US" smtClean="0"/>
              <a:t>Αναζήτηση περιεχομένου</a:t>
            </a:r>
            <a:endParaRPr lang="el-GR" altLang="en-US" dirty="0"/>
          </a:p>
        </p:txBody>
      </p:sp>
      <p:sp>
        <p:nvSpPr>
          <p:cNvPr id="3" name="Content Placeholder 2"/>
          <p:cNvSpPr>
            <a:spLocks noGrp="1"/>
          </p:cNvSpPr>
          <p:nvPr>
            <p:ph sz="half" idx="1"/>
          </p:nvPr>
        </p:nvSpPr>
        <p:spPr/>
        <p:txBody>
          <a:bodyPr/>
          <a:lstStyle/>
          <a:p>
            <a:r>
              <a:rPr lang="el-GR" altLang="en-US" dirty="0" smtClean="0"/>
              <a:t>Στατικές σελίδες</a:t>
            </a:r>
          </a:p>
          <a:p>
            <a:r>
              <a:rPr lang="el-GR" altLang="en-US" dirty="0" smtClean="0"/>
              <a:t>Δυναμικές σελίδες με αναζήτηση στα </a:t>
            </a:r>
            <a:r>
              <a:rPr lang="el-GR" altLang="en-US" dirty="0" err="1" smtClean="0"/>
              <a:t>μεταδεδομένα</a:t>
            </a:r>
            <a:endParaRPr lang="el-GR" altLang="en-US" dirty="0" smtClean="0"/>
          </a:p>
          <a:p>
            <a:endParaRPr lang="el-GR" altLang="en-US" dirty="0" smtClean="0"/>
          </a:p>
          <a:p>
            <a:endParaRPr lang="el-GR" altLang="en-US" dirty="0" smtClean="0"/>
          </a:p>
          <a:p>
            <a:r>
              <a:rPr lang="el-GR" altLang="en-US" dirty="0" smtClean="0"/>
              <a:t>Παραδείγματα</a:t>
            </a:r>
          </a:p>
          <a:p>
            <a:pPr lvl="1"/>
            <a:r>
              <a:rPr lang="el-GR" altLang="en-US" dirty="0" smtClean="0"/>
              <a:t>http://vod.grnet.gr </a:t>
            </a:r>
          </a:p>
          <a:p>
            <a:pPr lvl="2"/>
            <a:r>
              <a:rPr lang="el-GR" altLang="en-US" dirty="0" err="1" smtClean="0"/>
              <a:t>Aποθηκευμένο</a:t>
            </a:r>
            <a:r>
              <a:rPr lang="el-GR" altLang="en-US" dirty="0" smtClean="0"/>
              <a:t> υλικό</a:t>
            </a:r>
          </a:p>
          <a:p>
            <a:pPr lvl="1"/>
            <a:r>
              <a:rPr lang="el-GR" altLang="en-US" dirty="0" smtClean="0"/>
              <a:t>http://vod.uoa.gr</a:t>
            </a:r>
          </a:p>
          <a:p>
            <a:pPr lvl="1"/>
            <a:endParaRPr lang="el-GR" altLang="en-US" dirty="0" smtClean="0"/>
          </a:p>
          <a:p>
            <a:endParaRPr lang="el-GR" altLang="en-US" dirty="0"/>
          </a:p>
        </p:txBody>
      </p:sp>
      <p:sp>
        <p:nvSpPr>
          <p:cNvPr id="4" name="Slide Number Placeholder 3"/>
          <p:cNvSpPr>
            <a:spLocks noGrp="1"/>
          </p:cNvSpPr>
          <p:nvPr>
            <p:ph type="sldNum" sz="quarter" idx="10"/>
          </p:nvPr>
        </p:nvSpPr>
        <p:spPr/>
        <p:txBody>
          <a:bodyPr/>
          <a:lstStyle/>
          <a:p>
            <a:fld id="{0DA940F4-2900-4377-A725-F8EBF631B80C}" type="slidenum">
              <a:rPr lang="el-GR" smtClean="0"/>
              <a:pPr/>
              <a:t>47</a:t>
            </a:fld>
            <a:endParaRPr lang="el-GR" dirty="0"/>
          </a:p>
        </p:txBody>
      </p:sp>
      <p:sp>
        <p:nvSpPr>
          <p:cNvPr id="5" name="Content Placeholder 4"/>
          <p:cNvSpPr>
            <a:spLocks noGrp="1"/>
          </p:cNvSpPr>
          <p:nvPr>
            <p:ph sz="half" idx="2"/>
          </p:nvPr>
        </p:nvSpPr>
        <p:spPr/>
        <p:txBody>
          <a:bodyPr/>
          <a:lstStyle/>
          <a:p>
            <a:endParaRPr lang="el-GR"/>
          </a:p>
        </p:txBody>
      </p:sp>
    </p:spTree>
    <p:extLst>
      <p:ext uri="{BB962C8B-B14F-4D97-AF65-F5344CB8AC3E}">
        <p14:creationId xmlns:p14="http://schemas.microsoft.com/office/powerpoint/2010/main" val="2851240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n-US" smtClean="0"/>
              <a:t>Συγχρονισμός αρχείων βίντεο με διαφάνειες</a:t>
            </a:r>
            <a:endParaRPr lang="el-GR" altLang="en-US" dirty="0"/>
          </a:p>
        </p:txBody>
      </p:sp>
      <p:sp>
        <p:nvSpPr>
          <p:cNvPr id="3" name="Content Placeholder 2"/>
          <p:cNvSpPr>
            <a:spLocks noGrp="1"/>
          </p:cNvSpPr>
          <p:nvPr>
            <p:ph idx="1"/>
          </p:nvPr>
        </p:nvSpPr>
        <p:spPr/>
        <p:txBody>
          <a:bodyPr/>
          <a:lstStyle/>
          <a:p>
            <a:r>
              <a:rPr lang="el-GR" altLang="en-US" dirty="0" smtClean="0"/>
              <a:t>Τα βίντεο συνοδεύονται από εικόνες, π.χ. διαφάνειες</a:t>
            </a:r>
          </a:p>
          <a:p>
            <a:r>
              <a:rPr lang="el-GR" altLang="en-US" dirty="0" smtClean="0"/>
              <a:t>Αυτόματη αλλαγή των διαφανειών κατά τη χρονική ροή της διάλεξης </a:t>
            </a:r>
          </a:p>
          <a:p>
            <a:r>
              <a:rPr lang="el-GR" altLang="en-US" dirty="0" smtClean="0"/>
              <a:t>Ο χρήστης μπορεί να:</a:t>
            </a:r>
          </a:p>
          <a:p>
            <a:pPr lvl="1"/>
            <a:r>
              <a:rPr lang="el-GR" altLang="en-US" dirty="0" smtClean="0"/>
              <a:t>διατρέχει τη διάλεξη</a:t>
            </a:r>
          </a:p>
          <a:p>
            <a:pPr lvl="1"/>
            <a:r>
              <a:rPr lang="el-GR" altLang="en-US" dirty="0" smtClean="0"/>
              <a:t>επιλέγει να παρακολουθήσει συγκεκριμένες ενότητες που αντιστοιχούν σε συγκεκριμένες διαφάνειες. </a:t>
            </a:r>
          </a:p>
          <a:p>
            <a:endParaRPr lang="el-GR" altLang="en-US" dirty="0" smtClean="0"/>
          </a:p>
          <a:p>
            <a:endParaRPr lang="el-GR" dirty="0"/>
          </a:p>
        </p:txBody>
      </p:sp>
      <p:sp>
        <p:nvSpPr>
          <p:cNvPr id="4" name="Slide Number Placeholder 3"/>
          <p:cNvSpPr>
            <a:spLocks noGrp="1"/>
          </p:cNvSpPr>
          <p:nvPr>
            <p:ph type="sldNum" sz="quarter" idx="10"/>
          </p:nvPr>
        </p:nvSpPr>
        <p:spPr/>
        <p:txBody>
          <a:bodyPr/>
          <a:lstStyle/>
          <a:p>
            <a:fld id="{0DA940F4-2900-4377-A725-F8EBF631B80C}" type="slidenum">
              <a:rPr lang="el-GR" smtClean="0"/>
              <a:pPr/>
              <a:t>48</a:t>
            </a:fld>
            <a:endParaRPr lang="el-GR" dirty="0"/>
          </a:p>
        </p:txBody>
      </p:sp>
    </p:spTree>
    <p:extLst>
      <p:ext uri="{BB962C8B-B14F-4D97-AF65-F5344CB8AC3E}">
        <p14:creationId xmlns:p14="http://schemas.microsoft.com/office/powerpoint/2010/main" val="352213147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half" idx="2"/>
          </p:nvPr>
        </p:nvSpPr>
        <p:spPr>
          <a:xfrm>
            <a:off x="884289" y="5438328"/>
            <a:ext cx="7302398" cy="1015008"/>
          </a:xfrm>
        </p:spPr>
        <p:txBody>
          <a:bodyPr>
            <a:normAutofit lnSpcReduction="10000"/>
          </a:bodyPr>
          <a:lstStyle/>
          <a:p>
            <a:r>
              <a:rPr lang="el-GR" altLang="en-US" dirty="0" smtClean="0"/>
              <a:t>Παράδειγμα:</a:t>
            </a:r>
            <a:endParaRPr lang="en-US" altLang="en-US" dirty="0" smtClean="0"/>
          </a:p>
          <a:p>
            <a:r>
              <a:rPr lang="en-US" dirty="0"/>
              <a:t>http://videolectures.uoa.gr/records/di/ocw/di/arapogianni/electroniki/2012/26-04-2012/15h/slides_synchro.html</a:t>
            </a:r>
          </a:p>
        </p:txBody>
      </p:sp>
      <p:sp>
        <p:nvSpPr>
          <p:cNvPr id="2" name="Title 1"/>
          <p:cNvSpPr>
            <a:spLocks noGrp="1"/>
          </p:cNvSpPr>
          <p:nvPr>
            <p:ph type="title"/>
          </p:nvPr>
        </p:nvSpPr>
        <p:spPr/>
        <p:txBody>
          <a:bodyPr/>
          <a:lstStyle/>
          <a:p>
            <a:r>
              <a:rPr lang="el-GR" altLang="en-US" dirty="0" smtClean="0"/>
              <a:t>Συγχρονισμός αρχείων βίντεο με διαφάνειες</a:t>
            </a:r>
            <a:endParaRPr lang="el-GR" dirty="0"/>
          </a:p>
        </p:txBody>
      </p:sp>
      <p:sp>
        <p:nvSpPr>
          <p:cNvPr id="4" name="Slide Number Placeholder 3"/>
          <p:cNvSpPr>
            <a:spLocks noGrp="1"/>
          </p:cNvSpPr>
          <p:nvPr>
            <p:ph type="sldNum" sz="quarter" idx="10"/>
          </p:nvPr>
        </p:nvSpPr>
        <p:spPr/>
        <p:txBody>
          <a:bodyPr/>
          <a:lstStyle/>
          <a:p>
            <a:fld id="{0DA940F4-2900-4377-A725-F8EBF631B80C}" type="slidenum">
              <a:rPr lang="el-GR" smtClean="0"/>
              <a:pPr/>
              <a:t>49</a:t>
            </a:fld>
            <a:endParaRPr lang="el-GR" dirty="0"/>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t="5816" b="5816"/>
          <a:stretch>
            <a:fillRect/>
          </a:stretch>
        </p:blipFill>
        <p:spPr/>
      </p:pic>
    </p:spTree>
    <p:extLst>
      <p:ext uri="{BB962C8B-B14F-4D97-AF65-F5344CB8AC3E}">
        <p14:creationId xmlns:p14="http://schemas.microsoft.com/office/powerpoint/2010/main" val="27493595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n-US" smtClean="0"/>
              <a:t>Θέματα Παρουσίασης</a:t>
            </a:r>
            <a:endParaRPr lang="el-GR" dirty="0"/>
          </a:p>
        </p:txBody>
      </p:sp>
      <p:sp>
        <p:nvSpPr>
          <p:cNvPr id="3" name="Content Placeholder 2"/>
          <p:cNvSpPr>
            <a:spLocks noGrp="1"/>
          </p:cNvSpPr>
          <p:nvPr>
            <p:ph idx="1"/>
          </p:nvPr>
        </p:nvSpPr>
        <p:spPr/>
        <p:txBody>
          <a:bodyPr/>
          <a:lstStyle/>
          <a:p>
            <a:r>
              <a:rPr lang="el-GR" altLang="en-US" smtClean="0"/>
              <a:t>Τεχνολογίες μετάδοσης πολυμεσικού υλικού</a:t>
            </a:r>
          </a:p>
          <a:p>
            <a:pPr lvl="1"/>
            <a:r>
              <a:rPr lang="el-GR" altLang="en-US" smtClean="0"/>
              <a:t>Ζωντανή μετάδοση</a:t>
            </a:r>
          </a:p>
          <a:p>
            <a:pPr lvl="1"/>
            <a:r>
              <a:rPr lang="el-GR" altLang="en-US" smtClean="0"/>
              <a:t>Κατά απαίτηση μετάδοση</a:t>
            </a:r>
          </a:p>
          <a:p>
            <a:endParaRPr lang="el-GR" dirty="0"/>
          </a:p>
        </p:txBody>
      </p:sp>
      <p:sp>
        <p:nvSpPr>
          <p:cNvPr id="4" name="Slide Number Placeholder 3"/>
          <p:cNvSpPr>
            <a:spLocks noGrp="1"/>
          </p:cNvSpPr>
          <p:nvPr>
            <p:ph type="sldNum" sz="quarter" idx="10"/>
          </p:nvPr>
        </p:nvSpPr>
        <p:spPr/>
        <p:txBody>
          <a:bodyPr/>
          <a:lstStyle/>
          <a:p>
            <a:fld id="{0DA940F4-2900-4377-A725-F8EBF631B80C}" type="slidenum">
              <a:rPr lang="el-GR" smtClean="0"/>
              <a:pPr/>
              <a:t>5</a:t>
            </a:fld>
            <a:endParaRPr lang="el-GR" dirty="0"/>
          </a:p>
        </p:txBody>
      </p:sp>
    </p:spTree>
    <p:extLst>
      <p:ext uri="{BB962C8B-B14F-4D97-AF65-F5344CB8AC3E}">
        <p14:creationId xmlns:p14="http://schemas.microsoft.com/office/powerpoint/2010/main" val="416658723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Τίτλος 6"/>
          <p:cNvSpPr>
            <a:spLocks noGrp="1"/>
          </p:cNvSpPr>
          <p:nvPr>
            <p:ph type="ctrTitle"/>
          </p:nvPr>
        </p:nvSpPr>
        <p:spPr/>
        <p:txBody>
          <a:bodyPr/>
          <a:lstStyle/>
          <a:p>
            <a:pPr eaLnBrk="1" hangingPunct="1"/>
            <a:r>
              <a:rPr lang="el-GR" smtClean="0"/>
              <a:t>Ευχαριστώ !</a:t>
            </a:r>
          </a:p>
        </p:txBody>
      </p:sp>
      <p:sp>
        <p:nvSpPr>
          <p:cNvPr id="30723" name="Υπότιτλος 7"/>
          <p:cNvSpPr>
            <a:spLocks noGrp="1"/>
          </p:cNvSpPr>
          <p:nvPr>
            <p:ph type="subTitle" idx="1"/>
          </p:nvPr>
        </p:nvSpPr>
        <p:spPr>
          <a:xfrm>
            <a:off x="684213" y="3886200"/>
            <a:ext cx="7775575" cy="1752600"/>
          </a:xfrm>
        </p:spPr>
        <p:txBody>
          <a:bodyPr/>
          <a:lstStyle/>
          <a:p>
            <a:pPr eaLnBrk="1" hangingPunct="1"/>
            <a:r>
              <a:rPr lang="el-GR" dirty="0" smtClean="0"/>
              <a:t>Ώρα για συζήτηση !</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Σημειώματα </a:t>
            </a:r>
            <a:r>
              <a:rPr lang="el-GR" sz="3200" dirty="0" smtClean="0"/>
              <a:t>(1 από 2)</a:t>
            </a:r>
            <a:endParaRPr lang="el-GR" dirty="0"/>
          </a:p>
        </p:txBody>
      </p:sp>
      <p:sp>
        <p:nvSpPr>
          <p:cNvPr id="3" name="Content Placeholder 2"/>
          <p:cNvSpPr>
            <a:spLocks noGrp="1"/>
          </p:cNvSpPr>
          <p:nvPr>
            <p:ph idx="1"/>
          </p:nvPr>
        </p:nvSpPr>
        <p:spPr/>
        <p:txBody>
          <a:bodyPr/>
          <a:lstStyle/>
          <a:p>
            <a:pPr marL="0" indent="0">
              <a:buNone/>
            </a:pPr>
            <a:r>
              <a:rPr lang="el-GR" sz="1400" b="1" dirty="0"/>
              <a:t>Σημείωμα Αναφοράς</a:t>
            </a:r>
          </a:p>
          <a:p>
            <a:pPr marL="0" indent="0">
              <a:buNone/>
            </a:pPr>
            <a:r>
              <a:rPr lang="el-GR" sz="1400" dirty="0" smtClean="0"/>
              <a:t>Copyright 2014 </a:t>
            </a:r>
            <a:r>
              <a:rPr lang="el-GR" sz="1400" dirty="0"/>
              <a:t>Ακαδημαϊκό Διαδίκτυο </a:t>
            </a:r>
            <a:r>
              <a:rPr lang="el-GR" sz="1400" dirty="0" smtClean="0"/>
              <a:t>- </a:t>
            </a:r>
            <a:r>
              <a:rPr lang="el-GR" sz="1400" dirty="0" err="1" smtClean="0"/>
              <a:t>GUnet</a:t>
            </a:r>
            <a:r>
              <a:rPr lang="el-GR" sz="1400" dirty="0" smtClean="0"/>
              <a:t>. </a:t>
            </a:r>
            <a:r>
              <a:rPr lang="el-GR" sz="1400" dirty="0"/>
              <a:t>Παντελής </a:t>
            </a:r>
            <a:r>
              <a:rPr lang="el-GR" sz="1400" dirty="0" err="1"/>
              <a:t>Μπαλαούρας</a:t>
            </a:r>
            <a:r>
              <a:rPr lang="el-GR" sz="1400" dirty="0"/>
              <a:t>. «Εισαγωγή στις </a:t>
            </a:r>
            <a:r>
              <a:rPr lang="el-GR" sz="1400"/>
              <a:t>τεχνολογίες </a:t>
            </a:r>
            <a:r>
              <a:rPr lang="el-GR" sz="1400" smtClean="0"/>
              <a:t>μετάδοσης» </a:t>
            </a:r>
            <a:r>
              <a:rPr lang="el-GR" sz="1400" dirty="0"/>
              <a:t>Έκδοση: 1.0. Αθήνα 2014. Διαθέσιμο από τη δικτυακή διεύθυνση εδώ, 10/02/2014.</a:t>
            </a:r>
          </a:p>
          <a:p>
            <a:pPr marL="0" indent="0">
              <a:buNone/>
            </a:pPr>
            <a:r>
              <a:rPr lang="el-GR" sz="1400" b="1" dirty="0"/>
              <a:t>Σημείωμα Αδειοδότησης</a:t>
            </a:r>
          </a:p>
          <a:p>
            <a:pPr marL="0" indent="0">
              <a:buNone/>
            </a:pPr>
            <a:r>
              <a:rPr lang="el-GR" sz="1400" dirty="0"/>
              <a:t>Το παρόν υλικό διατίθεται με τους όρους της άδειας χρήσης Creative Commons Αναφορά Παρόμοια Διανομή 4.0 [1] ή μεταγενέστερη, Διεθνής Έκδοση</a:t>
            </a:r>
            <a:r>
              <a:rPr lang="el-GR" sz="1400" dirty="0" smtClean="0"/>
              <a:t>.</a:t>
            </a:r>
            <a:endParaRPr lang="en-US" sz="1400" dirty="0" smtClean="0"/>
          </a:p>
          <a:p>
            <a:pPr marL="0" indent="0">
              <a:buNone/>
            </a:pPr>
            <a:endParaRPr lang="en-US" sz="1400" dirty="0"/>
          </a:p>
          <a:p>
            <a:pPr marL="0" indent="0">
              <a:buNone/>
            </a:pPr>
            <a:endParaRPr lang="el-GR" sz="1400" dirty="0"/>
          </a:p>
          <a:p>
            <a:pPr marL="0" indent="0">
              <a:buNone/>
            </a:pPr>
            <a:r>
              <a:rPr lang="el-GR" sz="1400" dirty="0" smtClean="0"/>
              <a:t>Η </a:t>
            </a:r>
            <a:r>
              <a:rPr lang="el-GR" sz="1400" dirty="0"/>
              <a:t>άδεια αυτή ανήκει στις άδειες που ακολουθούν τις προδιαγραφές του </a:t>
            </a:r>
            <a:r>
              <a:rPr lang="el-GR" sz="1400" dirty="0" err="1"/>
              <a:t>Oρισμού</a:t>
            </a:r>
            <a:r>
              <a:rPr lang="el-GR" sz="1400" dirty="0"/>
              <a:t> Ανοικτής Γνώσης [2], είναι ανοικτό πολιτιστικό έργο [3] και για το λόγο αυτό αποτελεί ανοικτό περιεχόμενο [4]. </a:t>
            </a:r>
          </a:p>
          <a:p>
            <a:pPr marL="0" indent="0">
              <a:buNone/>
            </a:pPr>
            <a:r>
              <a:rPr lang="el-GR" sz="1400" dirty="0"/>
              <a:t>[1] http://creativecommons.org/licenses/by-sa/4.0/deed. </a:t>
            </a:r>
            <a:r>
              <a:rPr lang="el-GR" sz="1400" dirty="0" err="1"/>
              <a:t>el</a:t>
            </a:r>
            <a:endParaRPr lang="el-GR" sz="1400" dirty="0"/>
          </a:p>
          <a:p>
            <a:pPr marL="0" indent="0">
              <a:buNone/>
            </a:pPr>
            <a:r>
              <a:rPr lang="el-GR" sz="1400" dirty="0"/>
              <a:t>[2] http://opendefinition.org/okd/ellinika/</a:t>
            </a:r>
          </a:p>
          <a:p>
            <a:pPr marL="0" indent="0">
              <a:buNone/>
            </a:pPr>
            <a:r>
              <a:rPr lang="el-GR" sz="1400" dirty="0"/>
              <a:t>[3] http://freedomdefined.org/Definition/El</a:t>
            </a:r>
          </a:p>
          <a:p>
            <a:pPr marL="0" indent="0">
              <a:buNone/>
            </a:pPr>
            <a:r>
              <a:rPr lang="el-GR" sz="1400" dirty="0"/>
              <a:t>[4] http://opendefinition.org/buttons</a:t>
            </a:r>
            <a:r>
              <a:rPr lang="el-GR" sz="1400" dirty="0" smtClean="0"/>
              <a:t>/</a:t>
            </a:r>
            <a:endParaRPr lang="el-GR" sz="1400" dirty="0"/>
          </a:p>
        </p:txBody>
      </p:sp>
      <p:sp>
        <p:nvSpPr>
          <p:cNvPr id="4" name="Slide Number Placeholder 3"/>
          <p:cNvSpPr>
            <a:spLocks noGrp="1"/>
          </p:cNvSpPr>
          <p:nvPr>
            <p:ph type="sldNum" sz="quarter" idx="10"/>
          </p:nvPr>
        </p:nvSpPr>
        <p:spPr/>
        <p:txBody>
          <a:bodyPr/>
          <a:lstStyle/>
          <a:p>
            <a:pPr>
              <a:defRPr/>
            </a:pPr>
            <a:fld id="{0DA940F4-2900-4377-A725-F8EBF631B80C}" type="slidenum">
              <a:rPr lang="el-GR" smtClean="0"/>
              <a:pPr>
                <a:defRPr/>
              </a:pPr>
              <a:t>51</a:t>
            </a:fld>
            <a:endParaRPr lang="el-GR" dirty="0"/>
          </a:p>
        </p:txBody>
      </p:sp>
      <p:sp>
        <p:nvSpPr>
          <p:cNvPr id="9" name="Rectangle 8"/>
          <p:cNvSpPr>
            <a:spLocks noChangeArrowheads="1"/>
          </p:cNvSpPr>
          <p:nvPr/>
        </p:nvSpPr>
        <p:spPr bwMode="auto">
          <a:xfrm>
            <a:off x="0" y="895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ja-JP" sz="1100" b="0" i="0" u="none" strike="noStrike" cap="none" normalizeH="0" baseline="0" smtClean="0">
              <a:ln>
                <a:noFill/>
              </a:ln>
              <a:solidFill>
                <a:srgbClr val="595959"/>
              </a:solidFill>
              <a:effectLst/>
              <a:latin typeface="Segoe UI" panose="020B0502040204020203" pitchFamily="34" charset="0"/>
              <a:ea typeface="SimSun" panose="02010600030101010101" pitchFamily="2" charset="-122"/>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ja-JP" sz="1100" b="0" i="0" u="none" strike="noStrike" cap="none" normalizeH="0" baseline="0" smtClean="0">
                <a:ln>
                  <a:noFill/>
                </a:ln>
                <a:solidFill>
                  <a:srgbClr val="595959"/>
                </a:solidFill>
                <a:effectLst/>
                <a:latin typeface="Segoe UI" panose="020B0502040204020203" pitchFamily="34" charset="0"/>
                <a:ea typeface="SimSun" panose="02010600030101010101" pitchFamily="2" charset="-122"/>
                <a:cs typeface="Segoe UI" panose="020B0502040204020203" pitchFamily="34" charset="0"/>
              </a:rPr>
              <a:t>   </a:t>
            </a:r>
            <a:endParaRPr kumimoji="0" lang="el-GR" altLang="ja-JP" sz="1800" b="0" i="0" u="none" strike="noStrike" cap="none" normalizeH="0" baseline="0" smtClean="0">
              <a:ln>
                <a:noFill/>
              </a:ln>
              <a:solidFill>
                <a:schemeClr val="tx1"/>
              </a:solidFill>
              <a:effectLst/>
              <a:latin typeface="Arial" panose="020B0604020202020204" pitchFamily="34" charset="0"/>
            </a:endParaRPr>
          </a:p>
        </p:txBody>
      </p:sp>
      <p:pic>
        <p:nvPicPr>
          <p:cNvPr id="13" name="Picture 5" descr="Περιγραφή: Άδειες χρήσης Creative Commo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848" y="3482665"/>
            <a:ext cx="1247775" cy="4381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This material is Open Content"/>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478287"/>
            <a:ext cx="1440160" cy="421196"/>
          </a:xfrm>
          <a:prstGeom prst="rect">
            <a:avLst/>
          </a:prstGeom>
          <a:noFill/>
          <a:ln>
            <a:noFill/>
          </a:ln>
        </p:spPr>
      </p:pic>
    </p:spTree>
    <p:extLst>
      <p:ext uri="{BB962C8B-B14F-4D97-AF65-F5344CB8AC3E}">
        <p14:creationId xmlns:p14="http://schemas.microsoft.com/office/powerpoint/2010/main" val="81118483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Σημειώματα </a:t>
            </a:r>
            <a:r>
              <a:rPr lang="el-GR" sz="3200" dirty="0" smtClean="0"/>
              <a:t>(2 </a:t>
            </a:r>
            <a:r>
              <a:rPr lang="el-GR" sz="3200" dirty="0"/>
              <a:t>από 2)</a:t>
            </a:r>
            <a:endParaRPr lang="el-GR" dirty="0"/>
          </a:p>
        </p:txBody>
      </p:sp>
      <p:sp>
        <p:nvSpPr>
          <p:cNvPr id="3" name="Content Placeholder 2"/>
          <p:cNvSpPr>
            <a:spLocks noGrp="1"/>
          </p:cNvSpPr>
          <p:nvPr>
            <p:ph idx="1"/>
          </p:nvPr>
        </p:nvSpPr>
        <p:spPr/>
        <p:txBody>
          <a:bodyPr/>
          <a:lstStyle/>
          <a:p>
            <a:pPr marL="0" indent="0">
              <a:buNone/>
            </a:pPr>
            <a:r>
              <a:rPr lang="el-GR" sz="2000" b="1" dirty="0" smtClean="0"/>
              <a:t>Διατήρηση </a:t>
            </a:r>
            <a:r>
              <a:rPr lang="el-GR" sz="2000" b="1" dirty="0"/>
              <a:t>Σημειωμάτων</a:t>
            </a:r>
          </a:p>
          <a:p>
            <a:pPr marL="0" indent="0">
              <a:buNone/>
            </a:pPr>
            <a:r>
              <a:rPr lang="el-GR" sz="2000" dirty="0"/>
              <a:t>Οποιαδήποτε αναπαραγωγή ή διασκευή του υλικού θα πρέπει να συμπεριλαμβάνει:</a:t>
            </a:r>
          </a:p>
          <a:p>
            <a:pPr lvl="1"/>
            <a:r>
              <a:rPr lang="el-GR" sz="1800" dirty="0" smtClean="0"/>
              <a:t>Το </a:t>
            </a:r>
            <a:r>
              <a:rPr lang="el-GR" sz="1800" dirty="0"/>
              <a:t>Σημείωμα Αναφοράς</a:t>
            </a:r>
          </a:p>
          <a:p>
            <a:pPr lvl="1"/>
            <a:r>
              <a:rPr lang="el-GR" sz="1800" dirty="0" smtClean="0"/>
              <a:t>Το </a:t>
            </a:r>
            <a:r>
              <a:rPr lang="el-GR" sz="1800" dirty="0"/>
              <a:t>Σημείωμα Αδειοδότησης</a:t>
            </a:r>
          </a:p>
          <a:p>
            <a:pPr lvl="1"/>
            <a:r>
              <a:rPr lang="el-GR" sz="1800" dirty="0" smtClean="0"/>
              <a:t>Τη </a:t>
            </a:r>
            <a:r>
              <a:rPr lang="el-GR" sz="1800" dirty="0"/>
              <a:t>δήλωση διατήρησης Σημειωμάτων</a:t>
            </a:r>
          </a:p>
          <a:p>
            <a:pPr lvl="1"/>
            <a:r>
              <a:rPr lang="el-GR" sz="1800" dirty="0" smtClean="0"/>
              <a:t>Το </a:t>
            </a:r>
            <a:r>
              <a:rPr lang="el-GR" sz="1800" dirty="0"/>
              <a:t>σημείωμα χρήσης έργων τρίτων (εφόσον </a:t>
            </a:r>
            <a:r>
              <a:rPr lang="el-GR" sz="1800" dirty="0" smtClean="0"/>
              <a:t>υπάρχει)</a:t>
            </a:r>
            <a:endParaRPr lang="en-US" sz="1800" dirty="0" smtClean="0"/>
          </a:p>
          <a:p>
            <a:pPr marL="0" indent="0">
              <a:buNone/>
            </a:pPr>
            <a:r>
              <a:rPr lang="el-GR" sz="2000" dirty="0" smtClean="0"/>
              <a:t>μαζί </a:t>
            </a:r>
            <a:r>
              <a:rPr lang="el-GR" sz="2000" dirty="0"/>
              <a:t>με τους συνοδευόμενους </a:t>
            </a:r>
            <a:r>
              <a:rPr lang="el-GR" sz="2000" dirty="0" err="1"/>
              <a:t>υπερσυνδέσμους</a:t>
            </a:r>
            <a:r>
              <a:rPr lang="el-GR" sz="2000" dirty="0"/>
              <a:t>.</a:t>
            </a:r>
          </a:p>
        </p:txBody>
      </p:sp>
      <p:sp>
        <p:nvSpPr>
          <p:cNvPr id="4" name="Slide Number Placeholder 3"/>
          <p:cNvSpPr>
            <a:spLocks noGrp="1"/>
          </p:cNvSpPr>
          <p:nvPr>
            <p:ph type="sldNum" sz="quarter" idx="10"/>
          </p:nvPr>
        </p:nvSpPr>
        <p:spPr/>
        <p:txBody>
          <a:bodyPr/>
          <a:lstStyle/>
          <a:p>
            <a:pPr>
              <a:defRPr/>
            </a:pPr>
            <a:fld id="{0DA940F4-2900-4377-A725-F8EBF631B80C}" type="slidenum">
              <a:rPr lang="el-GR" smtClean="0"/>
              <a:pPr>
                <a:defRPr/>
              </a:pPr>
              <a:t>52</a:t>
            </a:fld>
            <a:endParaRPr lang="el-GR" dirty="0"/>
          </a:p>
        </p:txBody>
      </p:sp>
    </p:spTree>
    <p:extLst>
      <p:ext uri="{BB962C8B-B14F-4D97-AF65-F5344CB8AC3E}">
        <p14:creationId xmlns:p14="http://schemas.microsoft.com/office/powerpoint/2010/main" val="5386807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l-GR" altLang="en-US" smtClean="0"/>
              <a:t>Γενικά </a:t>
            </a:r>
            <a:endParaRPr lang="en-US"/>
          </a:p>
        </p:txBody>
      </p:sp>
      <p:sp>
        <p:nvSpPr>
          <p:cNvPr id="6" name="Subtitle 5"/>
          <p:cNvSpPr>
            <a:spLocks noGrp="1"/>
          </p:cNvSpPr>
          <p:nvPr>
            <p:ph type="subTitle" idx="1"/>
          </p:nvPr>
        </p:nvSpPr>
        <p:spPr/>
        <p:txBody>
          <a:bodyPr/>
          <a:lstStyle/>
          <a:p>
            <a:r>
              <a:rPr lang="el-GR" altLang="en-US" dirty="0" smtClean="0"/>
              <a:t>περί μετάδοσης </a:t>
            </a:r>
            <a:r>
              <a:rPr lang="el-GR" altLang="en-US" dirty="0" err="1" smtClean="0"/>
              <a:t>πολυμεσικού</a:t>
            </a:r>
            <a:r>
              <a:rPr lang="el-GR" altLang="en-US" dirty="0" smtClean="0"/>
              <a:t> υλικού</a:t>
            </a:r>
            <a:endParaRPr lang="en-US" altLang="en-US" dirty="0"/>
          </a:p>
        </p:txBody>
      </p:sp>
      <p:sp>
        <p:nvSpPr>
          <p:cNvPr id="4" name="Slide Number Placeholder 3"/>
          <p:cNvSpPr>
            <a:spLocks noGrp="1"/>
          </p:cNvSpPr>
          <p:nvPr>
            <p:ph type="sldNum" sz="quarter" idx="4294967295"/>
          </p:nvPr>
        </p:nvSpPr>
        <p:spPr>
          <a:xfrm>
            <a:off x="0" y="6381750"/>
            <a:ext cx="8928100" cy="365125"/>
          </a:xfrm>
        </p:spPr>
        <p:txBody>
          <a:bodyPr/>
          <a:lstStyle/>
          <a:p>
            <a:pPr>
              <a:defRPr/>
            </a:pPr>
            <a:fld id="{0DA940F4-2900-4377-A725-F8EBF631B80C}" type="slidenum">
              <a:rPr lang="el-GR" smtClean="0"/>
              <a:pPr>
                <a:defRPr/>
              </a:pPr>
              <a:t>6</a:t>
            </a:fld>
            <a:endParaRPr lang="el-GR" dirty="0"/>
          </a:p>
        </p:txBody>
      </p:sp>
    </p:spTree>
    <p:extLst>
      <p:ext uri="{BB962C8B-B14F-4D97-AF65-F5344CB8AC3E}">
        <p14:creationId xmlns:p14="http://schemas.microsoft.com/office/powerpoint/2010/main" val="28121025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n-US" smtClean="0"/>
              <a:t>Οι δυνατότητες</a:t>
            </a:r>
            <a:endParaRPr lang="el-GR" altLang="en-US" dirty="0"/>
          </a:p>
        </p:txBody>
      </p:sp>
      <p:sp>
        <p:nvSpPr>
          <p:cNvPr id="3" name="Content Placeholder 2"/>
          <p:cNvSpPr>
            <a:spLocks noGrp="1"/>
          </p:cNvSpPr>
          <p:nvPr>
            <p:ph idx="1"/>
          </p:nvPr>
        </p:nvSpPr>
        <p:spPr/>
        <p:txBody>
          <a:bodyPr>
            <a:normAutofit/>
          </a:bodyPr>
          <a:lstStyle/>
          <a:p>
            <a:r>
              <a:rPr lang="el-GR" altLang="en-US" dirty="0" smtClean="0"/>
              <a:t>Δραστηριότητες των Ακαδημαϊκών Ιδρυμάτων</a:t>
            </a:r>
          </a:p>
          <a:p>
            <a:pPr lvl="1"/>
            <a:r>
              <a:rPr lang="el-GR" altLang="en-US" dirty="0" smtClean="0"/>
              <a:t> Εκπαιδευτικές δραστηριότητες</a:t>
            </a:r>
          </a:p>
          <a:p>
            <a:pPr lvl="1"/>
            <a:r>
              <a:rPr lang="el-GR" altLang="en-US" dirty="0" smtClean="0"/>
              <a:t> Ενημερωτικές δραστηριότητες</a:t>
            </a:r>
          </a:p>
          <a:p>
            <a:r>
              <a:rPr lang="el-GR" altLang="en-US" dirty="0" smtClean="0"/>
              <a:t>Μετάδοση στο Διαδίκτυο και παρακολούθηση</a:t>
            </a:r>
          </a:p>
          <a:p>
            <a:pPr lvl="1"/>
            <a:r>
              <a:rPr lang="el-GR" altLang="en-US" dirty="0" smtClean="0"/>
              <a:t>Σε πραγματικό χρόνο, «ζωντανά»</a:t>
            </a:r>
          </a:p>
          <a:p>
            <a:pPr lvl="1"/>
            <a:r>
              <a:rPr lang="el-GR" altLang="en-US" dirty="0" smtClean="0"/>
              <a:t>Σε δεύτερο χρόνο, όποτε ο χρήστης το επιθυμεί</a:t>
            </a:r>
          </a:p>
          <a:p>
            <a:r>
              <a:rPr lang="el-GR" altLang="en-US" dirty="0" smtClean="0"/>
              <a:t>Μη αμφίδρομη επικοινωνία</a:t>
            </a:r>
          </a:p>
          <a:p>
            <a:pPr lvl="1"/>
            <a:endParaRPr lang="el-GR" altLang="en-US" dirty="0" smtClean="0"/>
          </a:p>
          <a:p>
            <a:endParaRPr lang="el-GR" altLang="en-US" dirty="0" smtClean="0"/>
          </a:p>
          <a:p>
            <a:endParaRPr lang="el-GR" dirty="0"/>
          </a:p>
        </p:txBody>
      </p:sp>
      <p:sp>
        <p:nvSpPr>
          <p:cNvPr id="4" name="Slide Number Placeholder 3"/>
          <p:cNvSpPr>
            <a:spLocks noGrp="1"/>
          </p:cNvSpPr>
          <p:nvPr>
            <p:ph type="sldNum" sz="quarter" idx="10"/>
          </p:nvPr>
        </p:nvSpPr>
        <p:spPr/>
        <p:txBody>
          <a:bodyPr/>
          <a:lstStyle/>
          <a:p>
            <a:fld id="{0DA940F4-2900-4377-A725-F8EBF631B80C}" type="slidenum">
              <a:rPr lang="el-GR" smtClean="0"/>
              <a:pPr/>
              <a:t>7</a:t>
            </a:fld>
            <a:endParaRPr lang="el-GR" dirty="0"/>
          </a:p>
        </p:txBody>
      </p:sp>
    </p:spTree>
    <p:extLst>
      <p:ext uri="{BB962C8B-B14F-4D97-AF65-F5344CB8AC3E}">
        <p14:creationId xmlns:p14="http://schemas.microsoft.com/office/powerpoint/2010/main" val="1346295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n-US" smtClean="0"/>
              <a:t>Τα οφέλη</a:t>
            </a:r>
            <a:endParaRPr lang="el-GR" altLang="en-US" dirty="0"/>
          </a:p>
        </p:txBody>
      </p:sp>
      <p:sp>
        <p:nvSpPr>
          <p:cNvPr id="3" name="Content Placeholder 2"/>
          <p:cNvSpPr>
            <a:spLocks noGrp="1"/>
          </p:cNvSpPr>
          <p:nvPr>
            <p:ph idx="1"/>
          </p:nvPr>
        </p:nvSpPr>
        <p:spPr/>
        <p:txBody>
          <a:bodyPr/>
          <a:lstStyle/>
          <a:p>
            <a:r>
              <a:rPr lang="el-GR" altLang="en-US" smtClean="0"/>
              <a:t>Αυξάνει το πλήθος του ακροατηρίου</a:t>
            </a:r>
          </a:p>
          <a:p>
            <a:pPr lvl="1"/>
            <a:r>
              <a:rPr lang="el-GR" altLang="en-US" smtClean="0"/>
              <a:t>Επιπλέον άτομα παρακολουθούν</a:t>
            </a:r>
          </a:p>
          <a:p>
            <a:pPr lvl="2"/>
            <a:r>
              <a:rPr lang="el-GR" altLang="en-US" smtClean="0"/>
              <a:t>Χωρίς φυσική παρουσία από απόσταση</a:t>
            </a:r>
          </a:p>
          <a:p>
            <a:pPr lvl="2"/>
            <a:r>
              <a:rPr lang="el-GR" altLang="en-US" smtClean="0"/>
              <a:t>Άλλη στιγμή, εάν είναι καταγεγραμμένο </a:t>
            </a:r>
          </a:p>
          <a:p>
            <a:pPr lvl="1"/>
            <a:r>
              <a:rPr lang="el-GR" altLang="en-US" smtClean="0"/>
              <a:t>Νέοι κοινωνοί του περιεχομένου</a:t>
            </a:r>
          </a:p>
          <a:p>
            <a:endParaRPr lang="el-GR" dirty="0"/>
          </a:p>
        </p:txBody>
      </p:sp>
      <p:sp>
        <p:nvSpPr>
          <p:cNvPr id="4" name="Slide Number Placeholder 3"/>
          <p:cNvSpPr>
            <a:spLocks noGrp="1"/>
          </p:cNvSpPr>
          <p:nvPr>
            <p:ph type="sldNum" sz="quarter" idx="10"/>
          </p:nvPr>
        </p:nvSpPr>
        <p:spPr/>
        <p:txBody>
          <a:bodyPr/>
          <a:lstStyle/>
          <a:p>
            <a:fld id="{0DA940F4-2900-4377-A725-F8EBF631B80C}" type="slidenum">
              <a:rPr lang="el-GR" smtClean="0"/>
              <a:pPr/>
              <a:t>8</a:t>
            </a:fld>
            <a:endParaRPr lang="el-GR" dirty="0"/>
          </a:p>
        </p:txBody>
      </p:sp>
    </p:spTree>
    <p:extLst>
      <p:ext uri="{BB962C8B-B14F-4D97-AF65-F5344CB8AC3E}">
        <p14:creationId xmlns:p14="http://schemas.microsoft.com/office/powerpoint/2010/main" val="34959541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l-GR" altLang="en-US" smtClean="0"/>
              <a:t>Τεχνολογίες μετάδοσης ροών</a:t>
            </a:r>
            <a:endParaRPr lang="el-GR" altLang="en-US" dirty="0"/>
          </a:p>
        </p:txBody>
      </p:sp>
      <p:sp>
        <p:nvSpPr>
          <p:cNvPr id="8" name="Subtitle 7"/>
          <p:cNvSpPr>
            <a:spLocks noGrp="1"/>
          </p:cNvSpPr>
          <p:nvPr>
            <p:ph type="subTitle" idx="1"/>
          </p:nvPr>
        </p:nvSpPr>
        <p:spPr/>
        <p:txBody>
          <a:bodyPr/>
          <a:lstStyle/>
          <a:p>
            <a:endParaRPr lang="en-US"/>
          </a:p>
        </p:txBody>
      </p:sp>
      <p:sp>
        <p:nvSpPr>
          <p:cNvPr id="4" name="Slide Number Placeholder 3"/>
          <p:cNvSpPr>
            <a:spLocks noGrp="1"/>
          </p:cNvSpPr>
          <p:nvPr>
            <p:ph type="sldNum" sz="quarter" idx="4294967295"/>
          </p:nvPr>
        </p:nvSpPr>
        <p:spPr>
          <a:xfrm>
            <a:off x="0" y="6381750"/>
            <a:ext cx="8928100" cy="365125"/>
          </a:xfrm>
        </p:spPr>
        <p:txBody>
          <a:bodyPr/>
          <a:lstStyle/>
          <a:p>
            <a:pPr>
              <a:defRPr/>
            </a:pPr>
            <a:fld id="{0DA940F4-2900-4377-A725-F8EBF631B80C}" type="slidenum">
              <a:rPr lang="el-GR" smtClean="0"/>
              <a:pPr>
                <a:defRPr/>
              </a:pPr>
              <a:t>9</a:t>
            </a:fld>
            <a:endParaRPr lang="el-GR" dirty="0"/>
          </a:p>
        </p:txBody>
      </p:sp>
    </p:spTree>
    <p:extLst>
      <p:ext uri="{BB962C8B-B14F-4D97-AF65-F5344CB8AC3E}">
        <p14:creationId xmlns:p14="http://schemas.microsoft.com/office/powerpoint/2010/main" val="3874186142"/>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4027</TotalTime>
  <Words>5256</Words>
  <Application>Microsoft Office PowerPoint</Application>
  <PresentationFormat>On-screen Show (4:3)</PresentationFormat>
  <Paragraphs>528</Paragraphs>
  <Slides>52</Slides>
  <Notes>52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52</vt:i4>
      </vt:variant>
    </vt:vector>
  </HeadingPairs>
  <TitlesOfParts>
    <vt:vector size="60" baseType="lpstr">
      <vt:lpstr>ＭＳ Ｐゴシック</vt:lpstr>
      <vt:lpstr>SimSun</vt:lpstr>
      <vt:lpstr>Arial</vt:lpstr>
      <vt:lpstr>Calibri</vt:lpstr>
      <vt:lpstr>Segoe UI</vt:lpstr>
      <vt:lpstr>Times New Roman</vt:lpstr>
      <vt:lpstr>Wingdings</vt:lpstr>
      <vt:lpstr>Θέμα του Office</vt:lpstr>
      <vt:lpstr>PowerPoint Presentation</vt:lpstr>
      <vt:lpstr>Σημείωμα Αδειοδότησης</vt:lpstr>
      <vt:lpstr>Χρηματοδότηση</vt:lpstr>
      <vt:lpstr>Εισαγωγή</vt:lpstr>
      <vt:lpstr>Θέματα Παρουσίασης</vt:lpstr>
      <vt:lpstr>Γενικά </vt:lpstr>
      <vt:lpstr>Οι δυνατότητες</vt:lpstr>
      <vt:lpstr>Τα οφέλη</vt:lpstr>
      <vt:lpstr>Τεχνολογίες μετάδοσης ροών</vt:lpstr>
      <vt:lpstr>Τι είναι οι πολυμεσικές ροές</vt:lpstr>
      <vt:lpstr>Είδη μετάδοσης</vt:lpstr>
      <vt:lpstr>Μετάδοση σε μη πραγματικό χρόνο </vt:lpstr>
      <vt:lpstr>Τεχνολογίες μετάδοσης ροών</vt:lpstr>
      <vt:lpstr>Διευθύνσεις ροών</vt:lpstr>
      <vt:lpstr>Τα πρωτόκολλα</vt:lpstr>
      <vt:lpstr>Ζωντανή μετάδοση </vt:lpstr>
      <vt:lpstr>Τι είναι η ζωντανή μετάδοση ροών</vt:lpstr>
      <vt:lpstr>Απαιτούμενη υποδομή (1/5)</vt:lpstr>
      <vt:lpstr>Απαιτούμενη υποδομή (2/5)</vt:lpstr>
      <vt:lpstr>Απαιτούμενη υποδομή (3/5)</vt:lpstr>
      <vt:lpstr>Απαιτούμενη υποδομή (4/5)</vt:lpstr>
      <vt:lpstr>Απαιτούμενη υποδομή (5/5)</vt:lpstr>
      <vt:lpstr>Δικτυακή διασύνδεση</vt:lpstr>
      <vt:lpstr>Μικρόφωνο</vt:lpstr>
      <vt:lpstr>Βιντεοκάμερα</vt:lpstr>
      <vt:lpstr>Σύστημα παραγωγής ροής </vt:lpstr>
      <vt:lpstr>Λογισμικό παραγωγής ροής (1/2)</vt:lpstr>
      <vt:lpstr>Λογισμικό παραγωγής ροής (2/2)</vt:lpstr>
      <vt:lpstr>Εξυπηρετητής μετάδοσης ροών</vt:lpstr>
      <vt:lpstr>Λογισμικό αναπαραγωγής ροών</vt:lpstr>
      <vt:lpstr>Mετάδοση διαφανειών</vt:lpstr>
      <vt:lpstr>Mετάδοση διαφανειών ως σήμα βίντεο</vt:lpstr>
      <vt:lpstr>Μετάδοση διαφανειών ψηφιακά 1ος τρόπος:  ως διακριτή εικονοροή</vt:lpstr>
      <vt:lpstr>1ος τρόπος</vt:lpstr>
      <vt:lpstr>Μετάδοση διαφανειών ψηφιακά 2ος τρόπος: Εμπορική εφαρμογή</vt:lpstr>
      <vt:lpstr>2ος τρόπος</vt:lpstr>
      <vt:lpstr>2ος τρόπος (2/6)</vt:lpstr>
      <vt:lpstr>2ος τρόπος (3/6)</vt:lpstr>
      <vt:lpstr>2ος τρόπος (4/6)</vt:lpstr>
      <vt:lpstr>2ος τρόπος (5/6)</vt:lpstr>
      <vt:lpstr>2ος τρόπος (6/6)</vt:lpstr>
      <vt:lpstr>Καταγραφή ζωντανής μετάδοσης </vt:lpstr>
      <vt:lpstr>Μετάδοση κατά απαίτηση</vt:lpstr>
      <vt:lpstr>Τι είναι η μετάδοση κατά απαίτηση</vt:lpstr>
      <vt:lpstr>Πηγές πολυμεσικού υλικού</vt:lpstr>
      <vt:lpstr>Δημοσιοποίηση περιεχομένου</vt:lpstr>
      <vt:lpstr>Αναζήτηση περιεχομένου</vt:lpstr>
      <vt:lpstr>Συγχρονισμός αρχείων βίντεο με διαφάνειες</vt:lpstr>
      <vt:lpstr>Συγχρονισμός αρχείων βίντεο με διαφάνειες</vt:lpstr>
      <vt:lpstr>Ευχαριστώ !</vt:lpstr>
      <vt:lpstr>Σημειώματα (1 από 2)</vt:lpstr>
      <vt:lpstr>Σημειώματα (2 από 2)</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pantelis</cp:lastModifiedBy>
  <cp:revision>841</cp:revision>
  <cp:lastPrinted>2013-08-28T09:06:34Z</cp:lastPrinted>
  <dcterms:created xsi:type="dcterms:W3CDTF">2012-09-06T09:03:05Z</dcterms:created>
  <dcterms:modified xsi:type="dcterms:W3CDTF">2014-02-10T11:39:23Z</dcterms:modified>
</cp:coreProperties>
</file>