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7"/>
  </p:notesMasterIdLst>
  <p:sldIdLst>
    <p:sldId id="476" r:id="rId2"/>
    <p:sldId id="256" r:id="rId3"/>
    <p:sldId id="326" r:id="rId4"/>
    <p:sldId id="325" r:id="rId5"/>
    <p:sldId id="429" r:id="rId6"/>
    <p:sldId id="415" r:id="rId7"/>
    <p:sldId id="419" r:id="rId8"/>
    <p:sldId id="480" r:id="rId9"/>
    <p:sldId id="416" r:id="rId10"/>
    <p:sldId id="420" r:id="rId11"/>
    <p:sldId id="417" r:id="rId12"/>
    <p:sldId id="422" r:id="rId13"/>
    <p:sldId id="423" r:id="rId14"/>
    <p:sldId id="421" r:id="rId15"/>
    <p:sldId id="424" r:id="rId16"/>
    <p:sldId id="426" r:id="rId17"/>
    <p:sldId id="425" r:id="rId18"/>
    <p:sldId id="430" r:id="rId19"/>
    <p:sldId id="428" r:id="rId20"/>
    <p:sldId id="433" r:id="rId21"/>
    <p:sldId id="432" r:id="rId22"/>
    <p:sldId id="431" r:id="rId23"/>
    <p:sldId id="434" r:id="rId24"/>
    <p:sldId id="435" r:id="rId25"/>
    <p:sldId id="436" r:id="rId26"/>
    <p:sldId id="437" r:id="rId27"/>
    <p:sldId id="438" r:id="rId28"/>
    <p:sldId id="439" r:id="rId29"/>
    <p:sldId id="440" r:id="rId30"/>
    <p:sldId id="441" r:id="rId31"/>
    <p:sldId id="442" r:id="rId32"/>
    <p:sldId id="445" r:id="rId33"/>
    <p:sldId id="443" r:id="rId34"/>
    <p:sldId id="446" r:id="rId35"/>
    <p:sldId id="447" r:id="rId36"/>
    <p:sldId id="448" r:id="rId37"/>
    <p:sldId id="449" r:id="rId38"/>
    <p:sldId id="450" r:id="rId39"/>
    <p:sldId id="451" r:id="rId40"/>
    <p:sldId id="452" r:id="rId41"/>
    <p:sldId id="454" r:id="rId42"/>
    <p:sldId id="455" r:id="rId43"/>
    <p:sldId id="453" r:id="rId44"/>
    <p:sldId id="456" r:id="rId45"/>
    <p:sldId id="457" r:id="rId46"/>
    <p:sldId id="458" r:id="rId47"/>
    <p:sldId id="459" r:id="rId48"/>
    <p:sldId id="460" r:id="rId49"/>
    <p:sldId id="461" r:id="rId50"/>
    <p:sldId id="462" r:id="rId51"/>
    <p:sldId id="463" r:id="rId52"/>
    <p:sldId id="465" r:id="rId53"/>
    <p:sldId id="479" r:id="rId54"/>
    <p:sldId id="466" r:id="rId55"/>
    <p:sldId id="322" r:id="rId56"/>
  </p:sldIdLst>
  <p:sldSz cx="9144000" cy="6858000" type="screen4x3"/>
  <p:notesSz cx="6858000" cy="9144000"/>
  <p:defaultTextStyle>
    <a:defPPr>
      <a:defRPr lang="el-G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DF4"/>
    <a:srgbClr val="0089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Μεσαίο στυλ 1 - Έμφαση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BC89EF96-8CEA-46FF-86C4-4CE0E7609802}" styleName="Φωτεινό στυλ 3 - Έμφαση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Φωτεινό στυλ 2 - Έμφαση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855" autoAdjust="0"/>
    <p:restoredTop sz="91166" autoAdjust="0"/>
  </p:normalViewPr>
  <p:slideViewPr>
    <p:cSldViewPr>
      <p:cViewPr varScale="1">
        <p:scale>
          <a:sx n="96" d="100"/>
          <a:sy n="96" d="100"/>
        </p:scale>
        <p:origin x="996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101" d="100"/>
          <a:sy n="101" d="100"/>
        </p:scale>
        <p:origin x="-196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3AFF294-1C5B-44EB-9626-6EE0355BE805}" type="datetimeFigureOut">
              <a:rPr lang="el-GR"/>
              <a:pPr>
                <a:defRPr/>
              </a:pPr>
              <a:t>10/2/2014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l-GR" noProof="0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noProof="0" smtClean="0"/>
              <a:t>Στυλ υποδείγματος κειμένου</a:t>
            </a:r>
          </a:p>
          <a:p>
            <a:pPr lvl="1"/>
            <a:r>
              <a:rPr lang="el-GR" noProof="0" smtClean="0"/>
              <a:t>Δεύτερου επιπέδου</a:t>
            </a:r>
          </a:p>
          <a:p>
            <a:pPr lvl="2"/>
            <a:r>
              <a:rPr lang="el-GR" noProof="0" smtClean="0"/>
              <a:t>Τρίτου επιπέδου</a:t>
            </a:r>
          </a:p>
          <a:p>
            <a:pPr lvl="3"/>
            <a:r>
              <a:rPr lang="el-GR" noProof="0" smtClean="0"/>
              <a:t>Τέταρτου επιπέδου</a:t>
            </a:r>
          </a:p>
          <a:p>
            <a:pPr lvl="4"/>
            <a:r>
              <a:rPr lang="el-GR" noProof="0" smtClean="0"/>
              <a:t>Πέμπτου επιπέδου</a:t>
            </a:r>
            <a:endParaRPr lang="el-GR" noProof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213FB35-C205-4F4A-A448-5F8FE2799ED4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3369810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13FB35-C205-4F4A-A448-5F8FE2799ED4}" type="slidenum">
              <a:rPr lang="el-GR" smtClean="0"/>
              <a:pPr>
                <a:defRPr/>
              </a:pPr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209457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Θέση σημειώσεων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l-GR" smtClean="0"/>
          </a:p>
        </p:txBody>
      </p:sp>
      <p:sp>
        <p:nvSpPr>
          <p:cNvPr id="25604" name="Θέση αριθμού διαφάνειας 3"/>
          <p:cNvSpPr>
            <a:spLocks noGrp="1"/>
          </p:cNvSpPr>
          <p:nvPr>
            <p:ph type="sldNum" sz="quarter" idx="5"/>
          </p:nvPr>
        </p:nvSpPr>
        <p:spPr bwMode="auto">
          <a:extLst/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0BF4CC5-EC99-4C3F-ADA6-3A451B77028F}" type="slidenum">
              <a:rPr lang="el-G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l-GR" smtClean="0"/>
          </a:p>
        </p:txBody>
      </p:sp>
    </p:spTree>
    <p:extLst>
      <p:ext uri="{BB962C8B-B14F-4D97-AF65-F5344CB8AC3E}">
        <p14:creationId xmlns:p14="http://schemas.microsoft.com/office/powerpoint/2010/main" val="35182232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Θέση σημειώσεων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l-GR" smtClean="0"/>
          </a:p>
        </p:txBody>
      </p:sp>
      <p:sp>
        <p:nvSpPr>
          <p:cNvPr id="26628" name="Θέση αριθμού διαφάνειας 3"/>
          <p:cNvSpPr>
            <a:spLocks noGrp="1"/>
          </p:cNvSpPr>
          <p:nvPr>
            <p:ph type="sldNum" sz="quarter" idx="5"/>
          </p:nvPr>
        </p:nvSpPr>
        <p:spPr bwMode="auto">
          <a:extLst/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E3C7318-1032-4C88-90AD-382FBF76A212}" type="slidenum">
              <a:rPr lang="el-G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l-GR" smtClean="0"/>
          </a:p>
        </p:txBody>
      </p:sp>
    </p:spTree>
    <p:extLst>
      <p:ext uri="{BB962C8B-B14F-4D97-AF65-F5344CB8AC3E}">
        <p14:creationId xmlns:p14="http://schemas.microsoft.com/office/powerpoint/2010/main" val="21408969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Θέση σημειώσεων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l-GR" smtClean="0"/>
          </a:p>
        </p:txBody>
      </p:sp>
      <p:sp>
        <p:nvSpPr>
          <p:cNvPr id="27652" name="Θέση αριθμού διαφάνειας 3"/>
          <p:cNvSpPr>
            <a:spLocks noGrp="1"/>
          </p:cNvSpPr>
          <p:nvPr>
            <p:ph type="sldNum" sz="quarter" idx="5"/>
          </p:nvPr>
        </p:nvSpPr>
        <p:spPr bwMode="auto">
          <a:extLst/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7F9BCDB-1621-4206-BC12-A6AC264810D2}" type="slidenum">
              <a:rPr lang="el-G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l-GR" smtClean="0"/>
          </a:p>
        </p:txBody>
      </p:sp>
    </p:spTree>
    <p:extLst>
      <p:ext uri="{BB962C8B-B14F-4D97-AF65-F5344CB8AC3E}">
        <p14:creationId xmlns:p14="http://schemas.microsoft.com/office/powerpoint/2010/main" val="19774070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13FB35-C205-4F4A-A448-5F8FE2799ED4}" type="slidenum">
              <a:rPr lang="el-GR" smtClean="0"/>
              <a:pPr>
                <a:defRPr/>
              </a:pPr>
              <a:t>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924088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13FB35-C205-4F4A-A448-5F8FE2799ED4}" type="slidenum">
              <a:rPr lang="el-GR" smtClean="0"/>
              <a:pPr>
                <a:defRPr/>
              </a:pPr>
              <a:t>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731227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13FB35-C205-4F4A-A448-5F8FE2799ED4}" type="slidenum">
              <a:rPr lang="el-GR" smtClean="0"/>
              <a:pPr>
                <a:defRPr/>
              </a:pPr>
              <a:t>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924088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13FB35-C205-4F4A-A448-5F8FE2799ED4}" type="slidenum">
              <a:rPr lang="el-GR" smtClean="0"/>
              <a:pPr>
                <a:defRPr/>
              </a:pPr>
              <a:t>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252872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13FB35-C205-4F4A-A448-5F8FE2799ED4}" type="slidenum">
              <a:rPr lang="el-GR" smtClean="0"/>
              <a:pPr>
                <a:defRPr/>
              </a:pPr>
              <a:t>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656732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13FB35-C205-4F4A-A448-5F8FE2799ED4}" type="slidenum">
              <a:rPr lang="el-GR" smtClean="0"/>
              <a:pPr>
                <a:defRPr/>
              </a:pPr>
              <a:t>10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062141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13FB35-C205-4F4A-A448-5F8FE2799ED4}" type="slidenum">
              <a:rPr lang="el-GR" smtClean="0"/>
              <a:pPr>
                <a:defRPr/>
              </a:pPr>
              <a:t>11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656732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13FB35-C205-4F4A-A448-5F8FE2799ED4}" type="slidenum">
              <a:rPr lang="el-GR" smtClean="0"/>
              <a:pPr>
                <a:defRPr/>
              </a:pPr>
              <a:t>12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656732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13FB35-C205-4F4A-A448-5F8FE2799ED4}" type="slidenum">
              <a:rPr lang="el-GR" smtClean="0"/>
              <a:pPr>
                <a:defRPr/>
              </a:pPr>
              <a:t>13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534702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13FB35-C205-4F4A-A448-5F8FE2799ED4}" type="slidenum">
              <a:rPr lang="el-GR" smtClean="0"/>
              <a:pPr>
                <a:defRPr/>
              </a:pPr>
              <a:t>14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475736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13FB35-C205-4F4A-A448-5F8FE2799ED4}" type="slidenum">
              <a:rPr lang="el-GR" smtClean="0"/>
              <a:pPr>
                <a:defRPr/>
              </a:pPr>
              <a:t>15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393065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13FB35-C205-4F4A-A448-5F8FE2799ED4}" type="slidenum">
              <a:rPr lang="el-GR" smtClean="0"/>
              <a:pPr>
                <a:defRPr/>
              </a:pPr>
              <a:t>16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3930652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13FB35-C205-4F4A-A448-5F8FE2799ED4}" type="slidenum">
              <a:rPr lang="el-GR" smtClean="0"/>
              <a:pPr>
                <a:defRPr/>
              </a:pPr>
              <a:t>17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3930652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13FB35-C205-4F4A-A448-5F8FE2799ED4}" type="slidenum">
              <a:rPr lang="el-GR" smtClean="0"/>
              <a:pPr>
                <a:defRPr/>
              </a:pPr>
              <a:t>18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9240885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Θέση σημειώσεων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l-GR" smtClean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3420829-2EA4-422E-A06F-579B703FF1D2}" type="slidenum">
              <a:rPr lang="el-GR" smtClean="0"/>
              <a:pPr>
                <a:defRPr/>
              </a:pPr>
              <a:t>19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9592155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1" name="Θέση σημειώσεων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l-GR" smtClean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34DEB91-8C06-4A79-8F68-FCF196F498C3}" type="slidenum">
              <a:rPr lang="el-GR" smtClean="0"/>
              <a:pPr>
                <a:defRPr/>
              </a:pPr>
              <a:t>20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6799301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13FB35-C205-4F4A-A448-5F8FE2799ED4}" type="slidenum">
              <a:rPr lang="el-GR" smtClean="0"/>
              <a:pPr>
                <a:defRPr/>
              </a:pPr>
              <a:t>21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9240885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Θέση σημειώσεων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l-GR" smtClean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E363044-55DE-4DC3-BBF7-44516506CB79}" type="slidenum">
              <a:rPr lang="el-GR" smtClean="0"/>
              <a:pPr>
                <a:defRPr/>
              </a:pPr>
              <a:t>22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773777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13FB35-C205-4F4A-A448-5F8FE2799ED4}" type="slidenum">
              <a:rPr lang="el-GR" smtClean="0"/>
              <a:pPr>
                <a:defRPr/>
              </a:pPr>
              <a:t>23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9240885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13FB35-C205-4F4A-A448-5F8FE2799ED4}" type="slidenum">
              <a:rPr lang="el-GR" smtClean="0"/>
              <a:pPr>
                <a:defRPr/>
              </a:pPr>
              <a:t>24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6942991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13FB35-C205-4F4A-A448-5F8FE2799ED4}" type="slidenum">
              <a:rPr lang="el-GR" smtClean="0"/>
              <a:pPr>
                <a:defRPr/>
              </a:pPr>
              <a:t>25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3314029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13FB35-C205-4F4A-A448-5F8FE2799ED4}" type="slidenum">
              <a:rPr lang="el-GR" smtClean="0"/>
              <a:pPr>
                <a:defRPr/>
              </a:pPr>
              <a:t>26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3314029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13FB35-C205-4F4A-A448-5F8FE2799ED4}" type="slidenum">
              <a:rPr lang="el-GR" smtClean="0"/>
              <a:pPr>
                <a:defRPr/>
              </a:pPr>
              <a:t>27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9179319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13FB35-C205-4F4A-A448-5F8FE2799ED4}" type="slidenum">
              <a:rPr lang="el-GR" smtClean="0"/>
              <a:pPr>
                <a:defRPr/>
              </a:pPr>
              <a:t>28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9179319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13FB35-C205-4F4A-A448-5F8FE2799ED4}" type="slidenum">
              <a:rPr lang="el-GR" smtClean="0"/>
              <a:pPr>
                <a:defRPr/>
              </a:pPr>
              <a:t>29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5800708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13FB35-C205-4F4A-A448-5F8FE2799ED4}" type="slidenum">
              <a:rPr lang="el-GR" smtClean="0"/>
              <a:pPr>
                <a:defRPr/>
              </a:pPr>
              <a:t>30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0036780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13FB35-C205-4F4A-A448-5F8FE2799ED4}" type="slidenum">
              <a:rPr lang="el-GR" smtClean="0"/>
              <a:pPr>
                <a:defRPr/>
              </a:pPr>
              <a:t>31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1793211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13FB35-C205-4F4A-A448-5F8FE2799ED4}" type="slidenum">
              <a:rPr lang="el-GR" smtClean="0"/>
              <a:pPr>
                <a:defRPr/>
              </a:pPr>
              <a:t>32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9240885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13FB35-C205-4F4A-A448-5F8FE2799ED4}" type="slidenum">
              <a:rPr lang="el-GR" smtClean="0"/>
              <a:pPr>
                <a:defRPr/>
              </a:pPr>
              <a:t>33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6492873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13FB35-C205-4F4A-A448-5F8FE2799ED4}" type="slidenum">
              <a:rPr lang="el-GR" smtClean="0"/>
              <a:pPr>
                <a:defRPr/>
              </a:pPr>
              <a:t>34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6492873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13FB35-C205-4F4A-A448-5F8FE2799ED4}" type="slidenum">
              <a:rPr lang="el-GR" smtClean="0"/>
              <a:pPr>
                <a:defRPr/>
              </a:pPr>
              <a:t>35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1689387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13FB35-C205-4F4A-A448-5F8FE2799ED4}" type="slidenum">
              <a:rPr lang="el-GR" smtClean="0"/>
              <a:pPr>
                <a:defRPr/>
              </a:pPr>
              <a:t>36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1689387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13FB35-C205-4F4A-A448-5F8FE2799ED4}" type="slidenum">
              <a:rPr lang="el-GR" smtClean="0"/>
              <a:pPr>
                <a:defRPr/>
              </a:pPr>
              <a:t>37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0593437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13FB35-C205-4F4A-A448-5F8FE2799ED4}" type="slidenum">
              <a:rPr lang="el-GR" smtClean="0"/>
              <a:pPr>
                <a:defRPr/>
              </a:pPr>
              <a:t>38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0593437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13FB35-C205-4F4A-A448-5F8FE2799ED4}" type="slidenum">
              <a:rPr lang="el-GR" smtClean="0"/>
              <a:pPr>
                <a:defRPr/>
              </a:pPr>
              <a:t>39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0593437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13FB35-C205-4F4A-A448-5F8FE2799ED4}" type="slidenum">
              <a:rPr lang="el-GR" smtClean="0"/>
              <a:pPr>
                <a:defRPr/>
              </a:pPr>
              <a:t>40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7786871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13FB35-C205-4F4A-A448-5F8FE2799ED4}" type="slidenum">
              <a:rPr lang="el-GR" smtClean="0"/>
              <a:pPr>
                <a:defRPr/>
              </a:pPr>
              <a:t>41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6716629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13FB35-C205-4F4A-A448-5F8FE2799ED4}" type="slidenum">
              <a:rPr lang="el-GR" smtClean="0"/>
              <a:pPr>
                <a:defRPr/>
              </a:pPr>
              <a:t>42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6716629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13FB35-C205-4F4A-A448-5F8FE2799ED4}" type="slidenum">
              <a:rPr lang="el-GR" smtClean="0"/>
              <a:pPr>
                <a:defRPr/>
              </a:pPr>
              <a:t>43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6716629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13FB35-C205-4F4A-A448-5F8FE2799ED4}" type="slidenum">
              <a:rPr lang="el-GR" smtClean="0"/>
              <a:pPr>
                <a:defRPr/>
              </a:pPr>
              <a:t>44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6716629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13FB35-C205-4F4A-A448-5F8FE2799ED4}" type="slidenum">
              <a:rPr lang="el-GR" smtClean="0"/>
              <a:pPr>
                <a:defRPr/>
              </a:pPr>
              <a:t>45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9240885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13FB35-C205-4F4A-A448-5F8FE2799ED4}" type="slidenum">
              <a:rPr lang="el-GR" smtClean="0"/>
              <a:pPr>
                <a:defRPr/>
              </a:pPr>
              <a:t>46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8711264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13FB35-C205-4F4A-A448-5F8FE2799ED4}" type="slidenum">
              <a:rPr lang="el-GR" smtClean="0"/>
              <a:pPr>
                <a:defRPr/>
              </a:pPr>
              <a:t>47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87112643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13FB35-C205-4F4A-A448-5F8FE2799ED4}" type="slidenum">
              <a:rPr lang="el-GR" smtClean="0"/>
              <a:pPr>
                <a:defRPr/>
              </a:pPr>
              <a:t>48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88520485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13FB35-C205-4F4A-A448-5F8FE2799ED4}" type="slidenum">
              <a:rPr lang="el-GR" smtClean="0"/>
              <a:pPr>
                <a:defRPr/>
              </a:pPr>
              <a:t>49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27216800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13FB35-C205-4F4A-A448-5F8FE2799ED4}" type="slidenum">
              <a:rPr lang="el-GR" smtClean="0"/>
              <a:pPr>
                <a:defRPr/>
              </a:pPr>
              <a:t>50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27216800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13FB35-C205-4F4A-A448-5F8FE2799ED4}" type="slidenum">
              <a:rPr lang="el-GR" smtClean="0"/>
              <a:pPr>
                <a:defRPr/>
              </a:pPr>
              <a:t>51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62764639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13FB35-C205-4F4A-A448-5F8FE2799ED4}" type="slidenum">
              <a:rPr lang="el-GR" smtClean="0"/>
              <a:pPr>
                <a:defRPr/>
              </a:pPr>
              <a:t>52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93837073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13FB35-C205-4F4A-A448-5F8FE2799ED4}" type="slidenum">
              <a:rPr lang="el-GR" smtClean="0"/>
              <a:pPr>
                <a:defRPr/>
              </a:pPr>
              <a:t>53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11980339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13FB35-C205-4F4A-A448-5F8FE2799ED4}" type="slidenum">
              <a:rPr lang="el-GR" smtClean="0"/>
              <a:pPr>
                <a:defRPr/>
              </a:pPr>
              <a:t>54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11980339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7" name="Θέση σημειώσεων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l-GR" smtClean="0"/>
          </a:p>
        </p:txBody>
      </p:sp>
      <p:sp>
        <p:nvSpPr>
          <p:cNvPr id="44036" name="Θέση αριθμού διαφάνειας 3"/>
          <p:cNvSpPr>
            <a:spLocks noGrp="1"/>
          </p:cNvSpPr>
          <p:nvPr>
            <p:ph type="sldNum" sz="quarter" idx="5"/>
          </p:nvPr>
        </p:nvSpPr>
        <p:spPr bwMode="auto">
          <a:extLst/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8F86D43-C2B7-4643-BAE5-E596C87CAE0D}" type="slidenum">
              <a:rPr lang="el-G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55</a:t>
            </a:fld>
            <a:endParaRPr lang="el-GR" smtClean="0"/>
          </a:p>
        </p:txBody>
      </p:sp>
    </p:spTree>
    <p:extLst>
      <p:ext uri="{BB962C8B-B14F-4D97-AF65-F5344CB8AC3E}">
        <p14:creationId xmlns:p14="http://schemas.microsoft.com/office/powerpoint/2010/main" val="3507274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0089D0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886200"/>
            <a:ext cx="7776864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Στυλ κύριου υπότιτλου</a:t>
            </a:r>
            <a:endParaRPr lang="el-G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10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6140450"/>
            <a:ext cx="720725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200"/>
              </a:spcBef>
              <a:buClr>
                <a:srgbClr val="0089D0"/>
              </a:buClr>
              <a:defRPr/>
            </a:lvl1pPr>
            <a:lvl2pPr>
              <a:spcBef>
                <a:spcPts val="1200"/>
              </a:spcBef>
              <a:buClr>
                <a:srgbClr val="0089D0"/>
              </a:buClr>
              <a:defRPr/>
            </a:lvl2pPr>
            <a:lvl3pPr>
              <a:spcBef>
                <a:spcPts val="1200"/>
              </a:spcBef>
              <a:buClr>
                <a:srgbClr val="0089D0"/>
              </a:buClr>
              <a:defRPr/>
            </a:lvl3pPr>
            <a:lvl4pPr>
              <a:spcBef>
                <a:spcPts val="1200"/>
              </a:spcBef>
              <a:buClr>
                <a:srgbClr val="0089D0"/>
              </a:buClr>
              <a:defRPr/>
            </a:lvl4pPr>
            <a:lvl5pPr>
              <a:spcBef>
                <a:spcPts val="1200"/>
              </a:spcBef>
              <a:buClr>
                <a:srgbClr val="0089D0"/>
              </a:buClr>
              <a:defRPr/>
            </a:lvl5pPr>
          </a:lstStyle>
          <a:p>
            <a:pPr lvl="0"/>
            <a:r>
              <a:rPr lang="el-GR" dirty="0" smtClean="0"/>
              <a:t>Στυλ υποδείγματος κειμένου</a:t>
            </a:r>
          </a:p>
          <a:p>
            <a:pPr lvl="1"/>
            <a:r>
              <a:rPr lang="el-GR" dirty="0" smtClean="0"/>
              <a:t>Δεύτερου επιπέδου</a:t>
            </a:r>
          </a:p>
          <a:p>
            <a:pPr lvl="2"/>
            <a:r>
              <a:rPr lang="el-GR" dirty="0" smtClean="0"/>
              <a:t>Τρίτου επιπέδου</a:t>
            </a:r>
          </a:p>
          <a:p>
            <a:pPr lvl="3"/>
            <a:r>
              <a:rPr lang="el-GR" dirty="0" smtClean="0"/>
              <a:t>Τέταρτου επιπέδου</a:t>
            </a:r>
          </a:p>
          <a:p>
            <a:pPr lvl="4"/>
            <a:r>
              <a:rPr lang="el-GR" dirty="0" smtClean="0"/>
              <a:t>Πέμπτου επιπέδου</a:t>
            </a:r>
            <a:endParaRPr lang="el-GR" dirty="0"/>
          </a:p>
        </p:txBody>
      </p:sp>
      <p:sp>
        <p:nvSpPr>
          <p:cNvPr id="5" name="Θέση αριθμού διαφάνειας 5"/>
          <p:cNvSpPr>
            <a:spLocks noGrp="1"/>
          </p:cNvSpPr>
          <p:nvPr>
            <p:ph type="sldNum" sz="quarter" idx="10"/>
          </p:nvPr>
        </p:nvSpPr>
        <p:spPr>
          <a:xfrm>
            <a:off x="107504" y="6381328"/>
            <a:ext cx="8928992" cy="365125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0DA940F4-2900-4377-A725-F8EBF631B80C}" type="slidenum">
              <a:rPr lang="el-GR" smtClean="0"/>
              <a:pPr>
                <a:defRPr/>
              </a:pPr>
              <a:t>‹#›</a:t>
            </a:fld>
            <a:endParaRPr lang="el-GR" dirty="0"/>
          </a:p>
        </p:txBody>
      </p:sp>
      <p:pic>
        <p:nvPicPr>
          <p:cNvPr id="7" name="Εικόνα 6"/>
          <p:cNvPicPr/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90538" y="6279964"/>
            <a:ext cx="764729" cy="47463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7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67774" y="1076571"/>
            <a:ext cx="4816475" cy="3817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971600" y="116632"/>
            <a:ext cx="7772400" cy="1362075"/>
          </a:xfrm>
        </p:spPr>
        <p:txBody>
          <a:bodyPr anchor="t"/>
          <a:lstStyle>
            <a:lvl1pPr algn="ctr">
              <a:defRPr sz="4000" b="1" cap="none" baseline="0"/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pic>
        <p:nvPicPr>
          <p:cNvPr id="4" name="Picture 3" descr="Λογότυπο - 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9872" y="6238352"/>
            <a:ext cx="2520280" cy="600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buClr>
                <a:srgbClr val="0089D0"/>
              </a:buClr>
              <a:defRPr sz="2800"/>
            </a:lvl1pPr>
            <a:lvl2pPr>
              <a:buClr>
                <a:srgbClr val="0089D0"/>
              </a:buClr>
              <a:defRPr sz="2400"/>
            </a:lvl2pPr>
            <a:lvl3pPr>
              <a:buClr>
                <a:srgbClr val="0089D0"/>
              </a:buClr>
              <a:defRPr sz="2000"/>
            </a:lvl3pPr>
            <a:lvl4pPr>
              <a:buClr>
                <a:srgbClr val="0089D0"/>
              </a:buClr>
              <a:defRPr sz="1800"/>
            </a:lvl4pPr>
            <a:lvl5pPr>
              <a:buClr>
                <a:srgbClr val="0089D0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  <a:p>
            <a:pPr lvl="1"/>
            <a:r>
              <a:rPr lang="el-GR" dirty="0" smtClean="0"/>
              <a:t>Δεύτερου επιπέδου</a:t>
            </a:r>
          </a:p>
          <a:p>
            <a:pPr lvl="2"/>
            <a:r>
              <a:rPr lang="el-GR" dirty="0" smtClean="0"/>
              <a:t>Τρίτου επιπέδου</a:t>
            </a:r>
          </a:p>
          <a:p>
            <a:pPr lvl="3"/>
            <a:r>
              <a:rPr lang="el-GR" dirty="0" smtClean="0"/>
              <a:t>Τέταρτου επιπέδου</a:t>
            </a:r>
          </a:p>
          <a:p>
            <a:pPr lvl="4"/>
            <a:r>
              <a:rPr lang="el-GR" dirty="0" smtClean="0"/>
              <a:t>Πέμπτου επιπέδου</a:t>
            </a:r>
            <a:endParaRPr lang="el-GR" dirty="0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buClr>
                <a:srgbClr val="0089D0"/>
              </a:buClr>
              <a:defRPr sz="2800"/>
            </a:lvl1pPr>
            <a:lvl2pPr>
              <a:buClr>
                <a:srgbClr val="0089D0"/>
              </a:buClr>
              <a:defRPr sz="2400"/>
            </a:lvl2pPr>
            <a:lvl3pPr>
              <a:buClr>
                <a:srgbClr val="0089D0"/>
              </a:buClr>
              <a:defRPr sz="2000"/>
            </a:lvl3pPr>
            <a:lvl4pPr>
              <a:buClr>
                <a:srgbClr val="0089D0"/>
              </a:buClr>
              <a:defRPr sz="1800"/>
            </a:lvl4pPr>
            <a:lvl5pPr>
              <a:buClr>
                <a:srgbClr val="0089D0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  <a:p>
            <a:pPr lvl="1"/>
            <a:r>
              <a:rPr lang="el-GR" dirty="0" smtClean="0"/>
              <a:t>Δεύτερου επιπέδου</a:t>
            </a:r>
          </a:p>
          <a:p>
            <a:pPr lvl="2"/>
            <a:r>
              <a:rPr lang="el-GR" dirty="0" smtClean="0"/>
              <a:t>Τρίτου επιπέδου</a:t>
            </a:r>
          </a:p>
          <a:p>
            <a:pPr lvl="3"/>
            <a:r>
              <a:rPr lang="el-GR" dirty="0" smtClean="0"/>
              <a:t>Τέταρτου επιπέδου</a:t>
            </a:r>
          </a:p>
          <a:p>
            <a:pPr lvl="4"/>
            <a:r>
              <a:rPr lang="el-GR" dirty="0" smtClean="0"/>
              <a:t>Πέμπτου επιπέδου</a:t>
            </a:r>
            <a:endParaRPr lang="el-GR" dirty="0"/>
          </a:p>
        </p:txBody>
      </p:sp>
      <p:sp>
        <p:nvSpPr>
          <p:cNvPr id="5" name="Θέση αριθμού διαφάνειας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6035FB-7540-4429-82BD-70348707035E}" type="slidenum">
              <a:rPr lang="el-GR"/>
              <a:pPr>
                <a:defRPr/>
              </a:pPr>
              <a:t>‹#›</a:t>
            </a:fld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7425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214016"/>
            <a:ext cx="4040188" cy="3879280"/>
          </a:xfrm>
        </p:spPr>
        <p:txBody>
          <a:bodyPr/>
          <a:lstStyle>
            <a:lvl1pPr>
              <a:buClr>
                <a:srgbClr val="0089D0"/>
              </a:buClr>
              <a:defRPr sz="2400"/>
            </a:lvl1pPr>
            <a:lvl2pPr>
              <a:buClr>
                <a:srgbClr val="0089D0"/>
              </a:buClr>
              <a:defRPr sz="2000"/>
            </a:lvl2pPr>
            <a:lvl3pPr>
              <a:buClr>
                <a:srgbClr val="0089D0"/>
              </a:buClr>
              <a:defRPr sz="1800"/>
            </a:lvl3pPr>
            <a:lvl4pPr>
              <a:buClr>
                <a:srgbClr val="0089D0"/>
              </a:buClr>
              <a:defRPr sz="1600"/>
            </a:lvl4pPr>
            <a:lvl5pPr>
              <a:buClr>
                <a:srgbClr val="0089D0"/>
              </a:buCl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  <a:p>
            <a:pPr lvl="1"/>
            <a:r>
              <a:rPr lang="el-GR" dirty="0" smtClean="0"/>
              <a:t>Δεύτερου επιπέδου</a:t>
            </a:r>
          </a:p>
          <a:p>
            <a:pPr lvl="2"/>
            <a:r>
              <a:rPr lang="el-GR" dirty="0" smtClean="0"/>
              <a:t>Τρίτου επιπέδου</a:t>
            </a:r>
          </a:p>
          <a:p>
            <a:pPr lvl="3"/>
            <a:r>
              <a:rPr lang="el-GR" dirty="0" smtClean="0"/>
              <a:t>Τέταρτου επιπέδου</a:t>
            </a:r>
          </a:p>
          <a:p>
            <a:pPr lvl="4"/>
            <a:r>
              <a:rPr lang="el-GR" dirty="0" smtClean="0"/>
              <a:t>Πέμπτου επιπέδου</a:t>
            </a:r>
            <a:endParaRPr lang="el-GR" dirty="0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7425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214016"/>
            <a:ext cx="4041775" cy="3879280"/>
          </a:xfrm>
        </p:spPr>
        <p:txBody>
          <a:bodyPr/>
          <a:lstStyle>
            <a:lvl1pPr>
              <a:buClr>
                <a:srgbClr val="0089D0"/>
              </a:buClr>
              <a:defRPr sz="2400"/>
            </a:lvl1pPr>
            <a:lvl2pPr>
              <a:buClr>
                <a:srgbClr val="0089D0"/>
              </a:buClr>
              <a:defRPr sz="2000"/>
            </a:lvl2pPr>
            <a:lvl3pPr>
              <a:buClr>
                <a:srgbClr val="0089D0"/>
              </a:buClr>
              <a:defRPr sz="1800"/>
            </a:lvl3pPr>
            <a:lvl4pPr>
              <a:buClr>
                <a:srgbClr val="0089D0"/>
              </a:buClr>
              <a:defRPr sz="1600"/>
            </a:lvl4pPr>
            <a:lvl5pPr>
              <a:buClr>
                <a:srgbClr val="0089D0"/>
              </a:buCl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  <a:p>
            <a:pPr lvl="1"/>
            <a:r>
              <a:rPr lang="el-GR" dirty="0" smtClean="0"/>
              <a:t>Δεύτερου επιπέδου</a:t>
            </a:r>
          </a:p>
          <a:p>
            <a:pPr lvl="2"/>
            <a:r>
              <a:rPr lang="el-GR" dirty="0" smtClean="0"/>
              <a:t>Τρίτου επιπέδου</a:t>
            </a:r>
          </a:p>
          <a:p>
            <a:pPr lvl="3"/>
            <a:r>
              <a:rPr lang="el-GR" dirty="0" smtClean="0"/>
              <a:t>Τέταρτου επιπέδου</a:t>
            </a:r>
          </a:p>
          <a:p>
            <a:pPr lvl="4"/>
            <a:r>
              <a:rPr lang="el-GR" dirty="0" smtClean="0"/>
              <a:t>Πέμπτου επιπέδου</a:t>
            </a:r>
            <a:endParaRPr lang="el-GR" dirty="0"/>
          </a:p>
        </p:txBody>
      </p:sp>
      <p:sp>
        <p:nvSpPr>
          <p:cNvPr id="7" name="Θέση αριθμού διαφάνειας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4DEAEC-20EC-40BD-B5D4-AF59D1625347}" type="slidenum">
              <a:rPr lang="el-GR"/>
              <a:pPr>
                <a:defRPr/>
              </a:pPr>
              <a:t>‹#›</a:t>
            </a:fld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αριθμού διαφάνειας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D75A2F-9B5A-4DE0-8ACA-AC8FECE0AF54}" type="slidenum">
              <a:rPr lang="el-GR"/>
              <a:pPr>
                <a:defRPr/>
              </a:pPr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αριθμού διαφάνειας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8A465D-0F10-44BC-AB37-3C06BC245769}" type="slidenum">
              <a:rPr lang="el-GR"/>
              <a:pPr>
                <a:defRPr/>
              </a:pPr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1556792"/>
            <a:ext cx="5111750" cy="46085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556792"/>
            <a:ext cx="3008313" cy="460851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25" name="Τίτλο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5" name="Θέση αριθμού διαφάνειας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D67664-C06E-4B48-A5FE-B8B88E8CD926}" type="slidenum">
              <a:rPr lang="el-GR"/>
              <a:pPr>
                <a:defRPr/>
              </a:pPr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1556792"/>
            <a:ext cx="5486400" cy="3456384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l-GR" noProof="0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157192"/>
            <a:ext cx="5486400" cy="101500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25" name="Τίτλο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9283AC-174C-4C30-923C-393CCC8CFD9C}" type="slidenum">
              <a:rPr lang="el-GR"/>
              <a:pPr>
                <a:defRPr/>
              </a:pPr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αριθμού διαφάνειας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FB85C9-ABCA-4B35-951C-02984117C707}" type="slidenum">
              <a:rPr lang="el-GR"/>
              <a:pPr>
                <a:defRPr/>
              </a:pPr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αριθμού διαφάνειας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587AE8-D38C-4567-B158-3483FCE40B4F}" type="slidenum">
              <a:rPr lang="el-GR"/>
              <a:pPr>
                <a:defRPr/>
              </a:pPr>
              <a:t>‹#›</a:t>
            </a:fld>
            <a:endParaRPr lang="el-GR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1_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5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506413"/>
            <a:ext cx="4602163" cy="1150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none" baseline="0"/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4"/>
          <p:cNvSpPr txBox="1">
            <a:spLocks/>
          </p:cNvSpPr>
          <p:nvPr userDrawn="1"/>
        </p:nvSpPr>
        <p:spPr>
          <a:xfrm>
            <a:off x="0" y="6453188"/>
            <a:ext cx="533400" cy="2444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anchor="ctr">
            <a:normAutofit fontScale="85000" lnSpcReduction="20000"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fld id="{EBD64411-0C6E-47CF-A390-D2878C7AD301}" type="slidenum">
              <a:rPr lang="en-US" sz="1400" b="1" smtClean="0">
                <a:latin typeface="+mn-lt"/>
                <a:cs typeface="+mn-cs"/>
              </a:rPr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sz="1400" b="1" dirty="0">
              <a:latin typeface="+mn-lt"/>
              <a:cs typeface="+mn-cs"/>
            </a:endParaRPr>
          </a:p>
        </p:txBody>
      </p:sp>
      <p:sp>
        <p:nvSpPr>
          <p:cNvPr id="2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noProof="1" smtClean="0"/>
              <a:t>Kλικ για επεξεργασία του τίτλου</a:t>
            </a:r>
            <a:endParaRPr lang="en-US" dirty="0"/>
          </a:p>
        </p:txBody>
      </p:sp>
      <p:sp>
        <p:nvSpPr>
          <p:cNvPr id="12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l-GR" noProof="1" smtClean="0"/>
              <a:t>Kλικ για επεξεργασία των στυλ του υποδείγματος</a:t>
            </a:r>
          </a:p>
          <a:p>
            <a:pPr lvl="1"/>
            <a:r>
              <a:rPr lang="el-GR" noProof="1" smtClean="0"/>
              <a:t>Δεύτερου επιπέδου</a:t>
            </a:r>
          </a:p>
          <a:p>
            <a:pPr lvl="2"/>
            <a:r>
              <a:rPr lang="el-GR" noProof="1" smtClean="0"/>
              <a:t>Τρίτου επιπέδου</a:t>
            </a:r>
          </a:p>
          <a:p>
            <a:pPr lvl="3"/>
            <a:r>
              <a:rPr lang="el-GR" noProof="1" smtClean="0"/>
              <a:t>Τέταρτου επιπέδου</a:t>
            </a:r>
          </a:p>
          <a:p>
            <a:pPr lvl="4"/>
            <a:r>
              <a:rPr lang="el-GR" noProof="1" smtClean="0"/>
              <a:t>Πέμπτου επιπέδου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Θέση τίτλου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l-GR" smtClean="0"/>
              <a:t>Στυλ κύριου τίτλου</a:t>
            </a:r>
          </a:p>
        </p:txBody>
      </p:sp>
      <p:sp>
        <p:nvSpPr>
          <p:cNvPr id="1027" name="Θέση κειμένου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333A10B-CB89-4F94-923E-773C67437070}" type="slidenum">
              <a:rPr lang="el-GR"/>
              <a:pPr>
                <a:defRPr/>
              </a:pPr>
              <a:t>‹#›</a:t>
            </a:fld>
            <a:endParaRPr lang="el-G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9" r:id="rId1"/>
    <p:sldLayoutId id="2147483900" r:id="rId2"/>
    <p:sldLayoutId id="2147483901" r:id="rId3"/>
    <p:sldLayoutId id="2147483891" r:id="rId4"/>
    <p:sldLayoutId id="2147483892" r:id="rId5"/>
    <p:sldLayoutId id="2147483893" r:id="rId6"/>
    <p:sldLayoutId id="2147483894" r:id="rId7"/>
    <p:sldLayoutId id="2147483895" r:id="rId8"/>
    <p:sldLayoutId id="2147483896" r:id="rId9"/>
    <p:sldLayoutId id="2147483897" r:id="rId10"/>
    <p:sldLayoutId id="2147483898" r:id="rId11"/>
    <p:sldLayoutId id="2147483902" r:id="rId12"/>
    <p:sldLayoutId id="2147483903" r:id="rId13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rgbClr val="0089D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89D0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89D0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89D0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89D0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rgbClr val="0089D0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rgbClr val="0089D0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rgbClr val="0089D0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rgbClr val="0089D0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lll.gr/?p=18331" TargetMode="External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332656"/>
            <a:ext cx="6021288" cy="6021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684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9036496" cy="1362075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l-GR" dirty="0" smtClean="0"/>
              <a:t>Κεντρικό Μητρώο Ελληνικών Ανοικτών Μαθημάτων</a:t>
            </a:r>
            <a:endParaRPr lang="el-GR" dirty="0"/>
          </a:p>
        </p:txBody>
      </p:sp>
      <p:sp>
        <p:nvSpPr>
          <p:cNvPr id="6147" name="Υπότιτλος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9144000" cy="4525963"/>
          </a:xfrm>
        </p:spPr>
        <p:txBody>
          <a:bodyPr/>
          <a:lstStyle/>
          <a:p>
            <a:pPr marL="0" indent="0" algn="r" eaLnBrk="1" hangingPunct="1">
              <a:buFont typeface="Arial" charset="0"/>
              <a:buNone/>
            </a:pPr>
            <a:endParaRPr lang="en-US" sz="1800" i="1" dirty="0" smtClean="0"/>
          </a:p>
          <a:p>
            <a:pPr marL="0" indent="0" algn="r" eaLnBrk="1" hangingPunct="1">
              <a:buFont typeface="Arial" charset="0"/>
              <a:buNone/>
            </a:pPr>
            <a:endParaRPr lang="en-US" sz="1800" i="1" dirty="0" smtClean="0"/>
          </a:p>
          <a:p>
            <a:pPr marL="0" indent="0" algn="r" eaLnBrk="1" hangingPunct="1">
              <a:buFont typeface="Arial" charset="0"/>
              <a:buNone/>
            </a:pPr>
            <a:endParaRPr lang="en-US" sz="1800" i="1" dirty="0" smtClean="0"/>
          </a:p>
          <a:p>
            <a:pPr marL="0" indent="0" algn="r" eaLnBrk="1" hangingPunct="1">
              <a:buFont typeface="Arial" charset="0"/>
              <a:buNone/>
            </a:pPr>
            <a:endParaRPr lang="en-US" sz="1800" i="1" dirty="0" smtClean="0"/>
          </a:p>
          <a:p>
            <a:pPr marL="0" indent="0" algn="r" eaLnBrk="1" hangingPunct="1">
              <a:buFont typeface="Arial" charset="0"/>
              <a:buNone/>
            </a:pPr>
            <a:endParaRPr lang="en-US" sz="1800" i="1" dirty="0" smtClean="0"/>
          </a:p>
        </p:txBody>
      </p:sp>
      <p:sp>
        <p:nvSpPr>
          <p:cNvPr id="3" name="Ορθογώνιο 2"/>
          <p:cNvSpPr/>
          <p:nvPr/>
        </p:nvSpPr>
        <p:spPr>
          <a:xfrm>
            <a:off x="1133596" y="4979320"/>
            <a:ext cx="6840760" cy="8027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ctr" eaLnBrk="1" hangingPunct="1">
              <a:spcBef>
                <a:spcPts val="500"/>
              </a:spcBef>
              <a:buFont typeface="Arial" charset="0"/>
              <a:buNone/>
            </a:pPr>
            <a:r>
              <a:rPr lang="el-GR" sz="2400" b="1" dirty="0" smtClean="0"/>
              <a:t>Προδιαγραφές Ανοικτών Μαθημάτων </a:t>
            </a:r>
            <a:r>
              <a:rPr lang="en-US" sz="2400" b="1" dirty="0" smtClean="0"/>
              <a:t>v1.0 </a:t>
            </a:r>
          </a:p>
          <a:p>
            <a:pPr marL="0" indent="0" algn="ctr" eaLnBrk="1" hangingPunct="1">
              <a:spcBef>
                <a:spcPts val="500"/>
              </a:spcBef>
              <a:buFont typeface="Arial" charset="0"/>
              <a:buNone/>
            </a:pPr>
            <a:r>
              <a:rPr lang="el-GR" i="1" dirty="0" smtClean="0"/>
              <a:t>Δρ</a:t>
            </a:r>
            <a:r>
              <a:rPr lang="el-GR" i="1" dirty="0"/>
              <a:t>. Παντελής </a:t>
            </a:r>
            <a:r>
              <a:rPr lang="el-GR" i="1" dirty="0" err="1"/>
              <a:t>Μπαλαούρας</a:t>
            </a:r>
            <a:r>
              <a:rPr lang="el-GR" i="1" dirty="0"/>
              <a:t>, </a:t>
            </a:r>
            <a:r>
              <a:rPr lang="el-GR" i="1" dirty="0" smtClean="0"/>
              <a:t>Καθ. Λάζαρος </a:t>
            </a:r>
            <a:r>
              <a:rPr lang="el-GR" i="1" dirty="0" err="1" smtClean="0"/>
              <a:t>Μεράκος</a:t>
            </a:r>
            <a:endParaRPr lang="el-GR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sz="4000" dirty="0" smtClean="0"/>
              <a:t>Άδεια Χρήσης</a:t>
            </a:r>
          </a:p>
        </p:txBody>
      </p:sp>
      <p:sp>
        <p:nvSpPr>
          <p:cNvPr id="7171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 eaLnBrk="1" hangingPunct="1">
              <a:buNone/>
            </a:pPr>
            <a:r>
              <a:rPr lang="el-GR" dirty="0" smtClean="0"/>
              <a:t>Το παρόν υλικό υπόκειται σε</a:t>
            </a:r>
            <a:r>
              <a:rPr lang="en-US" dirty="0" smtClean="0"/>
              <a:t> </a:t>
            </a:r>
            <a:r>
              <a:rPr lang="el-GR" dirty="0" smtClean="0"/>
              <a:t>άδεια χρήσης </a:t>
            </a:r>
            <a:r>
              <a:rPr lang="en-US" dirty="0" smtClean="0"/>
              <a:t>Creative Commons</a:t>
            </a:r>
            <a:r>
              <a:rPr lang="el-GR" dirty="0" smtClean="0"/>
              <a:t> </a:t>
            </a:r>
          </a:p>
          <a:p>
            <a:pPr eaLnBrk="1" hangingPunct="1">
              <a:buNone/>
            </a:pPr>
            <a:r>
              <a:rPr lang="el-GR" dirty="0" smtClean="0"/>
              <a:t>	</a:t>
            </a:r>
          </a:p>
        </p:txBody>
      </p:sp>
      <p:sp>
        <p:nvSpPr>
          <p:cNvPr id="6148" name="Θέση αριθμού διαφάνειας 3"/>
          <p:cNvSpPr>
            <a:spLocks noGrp="1"/>
          </p:cNvSpPr>
          <p:nvPr>
            <p:ph type="sldNum" sz="quarter" idx="10"/>
          </p:nvPr>
        </p:nvSpPr>
        <p:spPr bwMode="auto">
          <a:extLst/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3E644AF-667D-4C10-ACFF-59D3F332D9E9}" type="slidenum">
              <a:rPr lang="el-G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l-GR" smtClean="0"/>
          </a:p>
        </p:txBody>
      </p:sp>
      <p:pic>
        <p:nvPicPr>
          <p:cNvPr id="6" name="Picture 1" descr="C:\Users\Administrator\Desktop\88x3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7904" y="4077072"/>
            <a:ext cx="1430869" cy="5040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sz="4000" smtClean="0"/>
              <a:t>Χρηματοδότηση</a:t>
            </a:r>
          </a:p>
        </p:txBody>
      </p:sp>
      <p:sp>
        <p:nvSpPr>
          <p:cNvPr id="8195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eaLnBrk="1" hangingPunct="1">
              <a:buNone/>
            </a:pPr>
            <a:r>
              <a:rPr lang="el-GR" dirty="0" smtClean="0"/>
              <a:t>	Το έργο υλοποιείται στο πλαίσιο του Επιχειρησιακού Προγράμματος «Εκπαίδευση και Δια Βίου Μάθηση»</a:t>
            </a:r>
            <a:endParaRPr lang="en-US" dirty="0" smtClean="0"/>
          </a:p>
          <a:p>
            <a:pPr algn="ctr" eaLnBrk="1" hangingPunct="1">
              <a:buNone/>
            </a:pPr>
            <a:r>
              <a:rPr lang="el-GR" dirty="0" smtClean="0"/>
              <a:t> και συγχρηματοδοτείται από την Ευρωπαϊκή</a:t>
            </a:r>
            <a:r>
              <a:rPr lang="en-US" dirty="0" smtClean="0"/>
              <a:t> </a:t>
            </a:r>
            <a:r>
              <a:rPr lang="el-GR" dirty="0" smtClean="0"/>
              <a:t>Ένωση (Ευρωπαϊκό Κοινωνικό Ταμείο) και από εθνικούς πόρους.</a:t>
            </a:r>
          </a:p>
          <a:p>
            <a:pPr eaLnBrk="1" hangingPunct="1"/>
            <a:endParaRPr lang="el-GR" dirty="0" smtClean="0"/>
          </a:p>
        </p:txBody>
      </p:sp>
      <p:sp>
        <p:nvSpPr>
          <p:cNvPr id="7172" name="Θέση αριθμού διαφάνειας 3"/>
          <p:cNvSpPr>
            <a:spLocks noGrp="1"/>
          </p:cNvSpPr>
          <p:nvPr>
            <p:ph type="sldNum" sz="quarter" idx="10"/>
          </p:nvPr>
        </p:nvSpPr>
        <p:spPr bwMode="auto">
          <a:extLst/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DF46A4D-9959-4849-9633-E007A14B4B90}" type="slidenum">
              <a:rPr lang="el-GR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l-GR" smtClean="0"/>
          </a:p>
        </p:txBody>
      </p:sp>
      <p:pic>
        <p:nvPicPr>
          <p:cNvPr id="8197" name="Picture 3" descr="Λογότυπο - 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04938" y="4797425"/>
            <a:ext cx="6480175" cy="1541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67544" y="2420888"/>
            <a:ext cx="8229600" cy="1143000"/>
          </a:xfrm>
        </p:spPr>
        <p:txBody>
          <a:bodyPr/>
          <a:lstStyle/>
          <a:p>
            <a:r>
              <a:rPr lang="el-GR" dirty="0" smtClean="0"/>
              <a:t>1. Τι είναι το κείμενο </a:t>
            </a:r>
            <a:br>
              <a:rPr lang="el-GR" dirty="0" smtClean="0"/>
            </a:br>
            <a:r>
              <a:rPr lang="el-GR" dirty="0" smtClean="0"/>
              <a:t>«Προδιαγραφές Ανοικτών Μαθημάτων </a:t>
            </a:r>
            <a:r>
              <a:rPr lang="en-US" dirty="0" smtClean="0"/>
              <a:t>v1.0</a:t>
            </a:r>
            <a:r>
              <a:rPr lang="el-GR" dirty="0" smtClean="0"/>
              <a:t>» </a:t>
            </a:r>
            <a:r>
              <a:rPr lang="en-US" dirty="0" smtClean="0"/>
              <a:t>;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A940F4-2900-4377-A725-F8EBF631B80C}" type="slidenum">
              <a:rPr lang="el-GR" smtClean="0"/>
              <a:pPr>
                <a:defRPr/>
              </a:pPr>
              <a:t>5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212198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4000" dirty="0" smtClean="0"/>
              <a:t>Κείμενο «Προδιαγραφές Ανοικτών Μαθημάτων </a:t>
            </a:r>
            <a:r>
              <a:rPr lang="en-US" sz="4000" dirty="0" smtClean="0"/>
              <a:t>v</a:t>
            </a:r>
            <a:r>
              <a:rPr lang="el-GR" sz="4000" dirty="0" smtClean="0"/>
              <a:t>1.0»</a:t>
            </a:r>
            <a:endParaRPr lang="el-GR" sz="4000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l-GR" sz="2800" dirty="0" smtClean="0"/>
              <a:t>εξειδικεύει </a:t>
            </a:r>
            <a:r>
              <a:rPr lang="el-GR" sz="2800" dirty="0"/>
              <a:t>τις προδιαγραφές των μαθημάτων όπως τις περιλάμβανε η Πρόσκληση 101 </a:t>
            </a:r>
            <a:r>
              <a:rPr lang="en-US" sz="2800" dirty="0" smtClean="0"/>
              <a:t>(</a:t>
            </a:r>
            <a:r>
              <a:rPr lang="el-GR" sz="2800" dirty="0" smtClean="0"/>
              <a:t>ανέφερε </a:t>
            </a:r>
            <a:r>
              <a:rPr lang="el-GR" sz="2800" dirty="0"/>
              <a:t>τους γενικούς </a:t>
            </a:r>
            <a:r>
              <a:rPr lang="el-GR" sz="2800" dirty="0" smtClean="0"/>
              <a:t>κανόνες</a:t>
            </a:r>
            <a:r>
              <a:rPr lang="en-US" sz="2800" dirty="0" smtClean="0"/>
              <a:t>)</a:t>
            </a:r>
          </a:p>
          <a:p>
            <a:pPr>
              <a:spcAft>
                <a:spcPts val="1200"/>
              </a:spcAft>
            </a:pPr>
            <a:r>
              <a:rPr lang="el-GR" sz="2800" dirty="0" smtClean="0"/>
              <a:t>αναλύονται και </a:t>
            </a:r>
            <a:r>
              <a:rPr lang="el-GR" sz="2800" dirty="0"/>
              <a:t>ορισμένες ειδικές περιπτώσεις, που έχουν εντοπιστεί από τα </a:t>
            </a:r>
            <a:r>
              <a:rPr lang="el-GR" sz="2800" dirty="0" smtClean="0"/>
              <a:t>Ιδρύματα</a:t>
            </a:r>
            <a:endParaRPr lang="el-GR" sz="2800" dirty="0"/>
          </a:p>
          <a:p>
            <a:pPr>
              <a:spcAft>
                <a:spcPts val="1200"/>
              </a:spcAft>
            </a:pPr>
            <a:endParaRPr lang="el-GR" sz="2800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A940F4-2900-4377-A725-F8EBF631B80C}" type="slidenum">
              <a:rPr lang="el-GR" smtClean="0"/>
              <a:pPr>
                <a:defRPr/>
              </a:pPr>
              <a:t>6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284393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67544" y="2420888"/>
            <a:ext cx="8229600" cy="1143000"/>
          </a:xfrm>
        </p:spPr>
        <p:txBody>
          <a:bodyPr/>
          <a:lstStyle/>
          <a:p>
            <a:r>
              <a:rPr lang="en-US" dirty="0"/>
              <a:t>2</a:t>
            </a:r>
            <a:r>
              <a:rPr lang="el-GR" dirty="0" smtClean="0"/>
              <a:t>. Τι </a:t>
            </a:r>
            <a:r>
              <a:rPr lang="el-GR" dirty="0"/>
              <a:t>μπορεί να αποτελέσει ένα Ανοικτό Ψηφιακό Μάθημα (ΑΨΜ</a:t>
            </a:r>
            <a:r>
              <a:rPr lang="el-GR" dirty="0" smtClean="0"/>
              <a:t>)</a:t>
            </a:r>
            <a:r>
              <a:rPr lang="en-US" dirty="0" smtClean="0"/>
              <a:t> ;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A940F4-2900-4377-A725-F8EBF631B80C}" type="slidenum">
              <a:rPr lang="el-GR" smtClean="0"/>
              <a:pPr>
                <a:defRPr/>
              </a:pPr>
              <a:t>7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268279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Κριτήρια	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l-GR" dirty="0" smtClean="0"/>
              <a:t>Αυτοτέλειας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 smtClean="0"/>
              <a:t>Κάλυψης της διδακτέας ύλης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A940F4-2900-4377-A725-F8EBF631B80C}" type="slidenum">
              <a:rPr lang="el-GR" smtClean="0"/>
              <a:pPr>
                <a:defRPr/>
              </a:pPr>
              <a:t>8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759576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3600" dirty="0"/>
              <a:t/>
            </a:r>
            <a:br>
              <a:rPr lang="el-GR" sz="3600" dirty="0"/>
            </a:br>
            <a:r>
              <a:rPr lang="el-GR" dirty="0"/>
              <a:t>κριτήριο αυτοτέλειας</a:t>
            </a:r>
            <a:r>
              <a:rPr lang="el-GR" sz="3600" dirty="0"/>
              <a:t/>
            </a:r>
            <a:br>
              <a:rPr lang="el-GR" sz="3600" dirty="0"/>
            </a:br>
            <a:endParaRPr lang="el-GR" sz="3600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1" indent="0" algn="ctr">
              <a:buNone/>
            </a:pPr>
            <a:endParaRPr lang="el-GR" sz="3600" dirty="0" smtClean="0"/>
          </a:p>
          <a:p>
            <a:pPr marL="457200" lvl="1" indent="0" algn="ctr">
              <a:buNone/>
            </a:pPr>
            <a:r>
              <a:rPr lang="el-GR" sz="3600" dirty="0" smtClean="0"/>
              <a:t>Το </a:t>
            </a:r>
            <a:r>
              <a:rPr lang="el-GR" sz="3600" dirty="0"/>
              <a:t>περιεχόμενο </a:t>
            </a:r>
            <a:r>
              <a:rPr lang="el-GR" sz="3600" dirty="0" smtClean="0"/>
              <a:t>ενός ΑΨΜ </a:t>
            </a:r>
            <a:r>
              <a:rPr lang="el-GR" sz="3600" dirty="0"/>
              <a:t>θα </a:t>
            </a:r>
            <a:r>
              <a:rPr lang="el-GR" sz="3600" dirty="0" smtClean="0"/>
              <a:t>πρέπει </a:t>
            </a:r>
          </a:p>
          <a:p>
            <a:pPr marL="457200" lvl="1" indent="0" algn="ctr">
              <a:buNone/>
            </a:pPr>
            <a:r>
              <a:rPr lang="el-GR" sz="3600" dirty="0" smtClean="0"/>
              <a:t> να είναι ολοκληρωμένο, επιτρέποντας </a:t>
            </a:r>
            <a:r>
              <a:rPr lang="el-GR" sz="3600" dirty="0"/>
              <a:t>την αυτοτελή μελέτη του </a:t>
            </a:r>
            <a:endParaRPr lang="el-GR" sz="3600" dirty="0" smtClean="0"/>
          </a:p>
          <a:p>
            <a:endParaRPr lang="el-GR" sz="4000" dirty="0"/>
          </a:p>
          <a:p>
            <a:endParaRPr lang="el-GR" sz="4000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A940F4-2900-4377-A725-F8EBF631B80C}" type="slidenum">
              <a:rPr lang="el-GR" smtClean="0"/>
              <a:pPr>
                <a:defRPr/>
              </a:pPr>
              <a:t>9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59439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ΑΨΜ εκτός ΠΣ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sz="2400" dirty="0" smtClean="0"/>
              <a:t>Ειδικές περιπτώσεις</a:t>
            </a:r>
          </a:p>
          <a:p>
            <a:pPr lvl="1">
              <a:buFont typeface="Wingdings" pitchFamily="2" charset="2"/>
              <a:buChar char="ü"/>
            </a:pPr>
            <a:r>
              <a:rPr lang="el-GR" sz="2400" dirty="0" smtClean="0"/>
              <a:t>Μάθημα </a:t>
            </a:r>
            <a:r>
              <a:rPr lang="el-GR" sz="2400" dirty="0"/>
              <a:t>που δεν εντάσσεται σε </a:t>
            </a:r>
            <a:r>
              <a:rPr lang="el-GR" sz="2400" dirty="0" smtClean="0"/>
              <a:t>ΠΣ</a:t>
            </a:r>
          </a:p>
          <a:p>
            <a:r>
              <a:rPr lang="el-GR" sz="2400" dirty="0"/>
              <a:t>Τ</a:t>
            </a:r>
            <a:r>
              <a:rPr lang="el-GR" sz="2400" dirty="0" smtClean="0"/>
              <a:t>ο </a:t>
            </a:r>
            <a:r>
              <a:rPr lang="el-GR" sz="2400" dirty="0"/>
              <a:t>εκπαιδευτικό υλικό </a:t>
            </a:r>
            <a:r>
              <a:rPr lang="el-GR" sz="2400" dirty="0" smtClean="0"/>
              <a:t>να προέρχεται </a:t>
            </a:r>
            <a:r>
              <a:rPr lang="el-GR" sz="2400" dirty="0"/>
              <a:t>από τις εκπαιδευτικές διαδικασίες </a:t>
            </a:r>
            <a:r>
              <a:rPr lang="el-GR" sz="2400" dirty="0" smtClean="0"/>
              <a:t>και δραστηριότητες </a:t>
            </a:r>
            <a:r>
              <a:rPr lang="el-GR" sz="2400" dirty="0"/>
              <a:t>του </a:t>
            </a:r>
            <a:r>
              <a:rPr lang="el-GR" sz="2400" dirty="0" smtClean="0"/>
              <a:t>Ιδρύματος</a:t>
            </a:r>
          </a:p>
          <a:p>
            <a:r>
              <a:rPr lang="el-GR" sz="2400" dirty="0"/>
              <a:t>Π</a:t>
            </a:r>
            <a:r>
              <a:rPr lang="el-GR" sz="2400" dirty="0" smtClean="0"/>
              <a:t>αραδείγματα:</a:t>
            </a:r>
          </a:p>
          <a:p>
            <a:pPr lvl="1"/>
            <a:r>
              <a:rPr lang="el-GR" sz="2400" dirty="0" smtClean="0"/>
              <a:t>ένα </a:t>
            </a:r>
            <a:r>
              <a:rPr lang="el-GR" sz="2400" dirty="0"/>
              <a:t>μάθημα που εισάγει πρωτοετείς </a:t>
            </a:r>
            <a:r>
              <a:rPr lang="el-GR" sz="2400" dirty="0" smtClean="0"/>
              <a:t>φοιτητές / σπουδαστές </a:t>
            </a:r>
            <a:r>
              <a:rPr lang="el-GR" sz="2400" dirty="0"/>
              <a:t>στην ακαδημαϊκή κουλτούρα και τις υπηρεσίες </a:t>
            </a:r>
            <a:r>
              <a:rPr lang="el-GR" sz="2400" dirty="0" smtClean="0"/>
              <a:t>ενός </a:t>
            </a:r>
            <a:r>
              <a:rPr lang="el-GR" sz="2400" dirty="0"/>
              <a:t>Ιδρύματος </a:t>
            </a:r>
            <a:endParaRPr lang="el-GR" sz="2400" dirty="0" smtClean="0"/>
          </a:p>
          <a:p>
            <a:pPr lvl="1"/>
            <a:r>
              <a:rPr lang="el-GR" sz="2400" dirty="0" smtClean="0"/>
              <a:t>ένα </a:t>
            </a:r>
            <a:r>
              <a:rPr lang="el-GR" sz="2400" dirty="0"/>
              <a:t>μάθημα που απευθύνεται προς τους </a:t>
            </a:r>
            <a:r>
              <a:rPr lang="el-GR" sz="2400" dirty="0" smtClean="0"/>
              <a:t> </a:t>
            </a:r>
            <a:r>
              <a:rPr lang="el-GR" sz="2400" dirty="0"/>
              <a:t>υποψήφιους φοιτητές </a:t>
            </a:r>
            <a:r>
              <a:rPr lang="el-GR" sz="2400" dirty="0" smtClean="0"/>
              <a:t>και </a:t>
            </a:r>
            <a:r>
              <a:rPr lang="el-GR" sz="2400" dirty="0"/>
              <a:t>αναλύει συγκεκριμένα </a:t>
            </a:r>
            <a:r>
              <a:rPr lang="el-GR" sz="2400" dirty="0" smtClean="0"/>
              <a:t>ΠΣ</a:t>
            </a:r>
            <a:endParaRPr lang="el-GR" sz="2400" dirty="0"/>
          </a:p>
          <a:p>
            <a:endParaRPr lang="el-GR" sz="2400" dirty="0"/>
          </a:p>
          <a:p>
            <a:endParaRPr lang="el-GR" sz="2400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A940F4-2900-4377-A725-F8EBF631B80C}" type="slidenum">
              <a:rPr lang="el-GR" smtClean="0"/>
              <a:pPr>
                <a:defRPr/>
              </a:pPr>
              <a:t>10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085076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l-GR" dirty="0"/>
              <a:t>Μάθημα ΠΣ ως ΑΨΜ</a:t>
            </a:r>
            <a:br>
              <a:rPr lang="el-GR" dirty="0"/>
            </a:b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Aft>
                <a:spcPts val="1200"/>
              </a:spcAft>
              <a:buNone/>
            </a:pPr>
            <a:r>
              <a:rPr lang="el-GR" sz="2800" dirty="0" smtClean="0"/>
              <a:t>Οποιοδήποτε </a:t>
            </a:r>
            <a:r>
              <a:rPr lang="el-GR" sz="2800" b="1" dirty="0" smtClean="0"/>
              <a:t>πλήρες</a:t>
            </a:r>
            <a:r>
              <a:rPr lang="el-GR" sz="2800" dirty="0" smtClean="0"/>
              <a:t> μάθημα ενός </a:t>
            </a:r>
            <a:r>
              <a:rPr lang="el-GR" sz="2800" dirty="0"/>
              <a:t>Προγράμματος Σπουδών (</a:t>
            </a:r>
            <a:r>
              <a:rPr lang="el-GR" sz="2800" dirty="0" smtClean="0"/>
              <a:t>ΠΣ)</a:t>
            </a:r>
          </a:p>
          <a:p>
            <a:pPr>
              <a:spcAft>
                <a:spcPts val="1200"/>
              </a:spcAft>
              <a:buFont typeface="Wingdings" pitchFamily="2" charset="2"/>
              <a:buChar char="ü"/>
            </a:pPr>
            <a:r>
              <a:rPr lang="el-GR" sz="2800" dirty="0" smtClean="0"/>
              <a:t>1</a:t>
            </a:r>
            <a:r>
              <a:rPr lang="el-GR" sz="2800" baseline="30000" dirty="0" smtClean="0"/>
              <a:t>ου</a:t>
            </a:r>
            <a:r>
              <a:rPr lang="el-GR" sz="2800" dirty="0" smtClean="0"/>
              <a:t>κύκλου </a:t>
            </a:r>
            <a:r>
              <a:rPr lang="el-GR" sz="2800" dirty="0"/>
              <a:t>σπουδών</a:t>
            </a:r>
          </a:p>
          <a:p>
            <a:pPr>
              <a:spcAft>
                <a:spcPts val="1200"/>
              </a:spcAft>
              <a:buFont typeface="Wingdings" pitchFamily="2" charset="2"/>
              <a:buChar char="ü"/>
            </a:pPr>
            <a:r>
              <a:rPr lang="el-GR" sz="2800" dirty="0" smtClean="0"/>
              <a:t>2</a:t>
            </a:r>
            <a:r>
              <a:rPr lang="el-GR" sz="2800" baseline="30000" dirty="0" smtClean="0"/>
              <a:t>ου</a:t>
            </a:r>
            <a:r>
              <a:rPr lang="el-GR" sz="2800" dirty="0" smtClean="0"/>
              <a:t> κύκλου σπουδών</a:t>
            </a:r>
          </a:p>
          <a:p>
            <a:pPr marL="0" indent="0">
              <a:spcAft>
                <a:spcPts val="1200"/>
              </a:spcAft>
              <a:buNone/>
            </a:pPr>
            <a:endParaRPr lang="el-GR" sz="2800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A940F4-2900-4377-A725-F8EBF631B80C}" type="slidenum">
              <a:rPr lang="el-GR" smtClean="0"/>
              <a:pPr>
                <a:defRPr/>
              </a:pPr>
              <a:t>11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080599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sz="3600" dirty="0" smtClean="0"/>
              <a:t>Y</a:t>
            </a:r>
            <a:r>
              <a:rPr lang="el-GR" sz="3600" dirty="0" err="1" smtClean="0"/>
              <a:t>ποσύνολο</a:t>
            </a:r>
            <a:r>
              <a:rPr lang="el-GR" sz="3600" dirty="0" smtClean="0"/>
              <a:t> Μαθήματος ΠΣ ως ΑΨΜ (1/2)</a:t>
            </a:r>
            <a:endParaRPr lang="el-GR" sz="3600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Aft>
                <a:spcPts val="1200"/>
              </a:spcAft>
              <a:buNone/>
            </a:pPr>
            <a:r>
              <a:rPr lang="el-GR" sz="2800" dirty="0"/>
              <a:t>Έ</a:t>
            </a:r>
            <a:r>
              <a:rPr lang="el-GR" sz="2800" dirty="0" smtClean="0"/>
              <a:t>να </a:t>
            </a:r>
            <a:r>
              <a:rPr lang="el-GR" sz="2800" dirty="0"/>
              <a:t>υποσύνολο των θεματικών ενοτήτων </a:t>
            </a:r>
            <a:r>
              <a:rPr lang="el-GR" sz="2800" dirty="0" smtClean="0"/>
              <a:t>ενός </a:t>
            </a:r>
            <a:r>
              <a:rPr lang="el-GR" sz="2800" dirty="0"/>
              <a:t>μαθήματος του </a:t>
            </a:r>
            <a:r>
              <a:rPr lang="el-GR" sz="2800" dirty="0" smtClean="0"/>
              <a:t>ΠΣ</a:t>
            </a:r>
            <a:r>
              <a:rPr lang="el-GR" sz="2800" dirty="0"/>
              <a:t> </a:t>
            </a:r>
            <a:r>
              <a:rPr lang="el-GR" sz="2800" b="1" i="1" dirty="0" smtClean="0"/>
              <a:t>που </a:t>
            </a:r>
            <a:r>
              <a:rPr lang="el-GR" sz="2800" b="1" i="1" dirty="0"/>
              <a:t>πληροί το κριτήριο της </a:t>
            </a:r>
            <a:r>
              <a:rPr lang="el-GR" sz="2800" b="1" i="1" dirty="0" smtClean="0"/>
              <a:t>αυτοτέλειας</a:t>
            </a:r>
            <a:r>
              <a:rPr lang="el-GR" sz="2800" i="1" dirty="0" smtClean="0"/>
              <a:t>, </a:t>
            </a:r>
            <a:r>
              <a:rPr lang="el-GR" sz="2800" dirty="0" smtClean="0"/>
              <a:t>π.χ. </a:t>
            </a:r>
          </a:p>
          <a:p>
            <a:pPr>
              <a:spcAft>
                <a:spcPts val="1200"/>
              </a:spcAft>
            </a:pPr>
            <a:r>
              <a:rPr lang="el-GR" sz="2800" dirty="0" smtClean="0"/>
              <a:t>συνδιδασκαλίες με διαφορετικά διακριτά αντικείμενα (σύνηθες στις Ιατρικές Σχολές)</a:t>
            </a:r>
          </a:p>
          <a:p>
            <a:pPr>
              <a:spcAft>
                <a:spcPts val="1200"/>
              </a:spcAft>
            </a:pPr>
            <a:r>
              <a:rPr lang="el-GR" sz="2800" dirty="0"/>
              <a:t>εισαγωγικά ή συνοπτικά ή εξειδικευμένα μέρη μαθημάτων, </a:t>
            </a:r>
            <a:r>
              <a:rPr lang="el-GR" sz="2800" dirty="0" smtClean="0"/>
              <a:t>ένα </a:t>
            </a:r>
            <a:r>
              <a:rPr lang="el-GR" sz="2800" dirty="0"/>
              <a:t>συνεχές υποσύνολο ενός ικανού αριθμού διδακτικών ωρών </a:t>
            </a:r>
            <a:endParaRPr lang="el-GR" sz="2800" i="1" dirty="0" smtClean="0"/>
          </a:p>
          <a:p>
            <a:pPr marL="0" indent="0">
              <a:spcAft>
                <a:spcPts val="1200"/>
              </a:spcAft>
              <a:buNone/>
            </a:pPr>
            <a:endParaRPr lang="el-GR" sz="2800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A940F4-2900-4377-A725-F8EBF631B80C}" type="slidenum">
              <a:rPr lang="el-GR" smtClean="0"/>
              <a:pPr>
                <a:defRPr/>
              </a:pPr>
              <a:t>12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280991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Y</a:t>
            </a:r>
            <a:r>
              <a:rPr lang="el-GR" sz="3600" dirty="0" err="1"/>
              <a:t>ποσύνολο</a:t>
            </a:r>
            <a:r>
              <a:rPr lang="el-GR" sz="3600" dirty="0"/>
              <a:t> Μαθήματος ΠΣ ως </a:t>
            </a:r>
            <a:r>
              <a:rPr lang="el-GR" sz="3600" dirty="0" smtClean="0"/>
              <a:t>ΑΨΜ (2/2)</a:t>
            </a:r>
            <a:endParaRPr lang="el-GR" sz="3600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sz="2800" dirty="0" smtClean="0"/>
              <a:t>είναι </a:t>
            </a:r>
            <a:r>
              <a:rPr lang="el-GR" sz="2800" dirty="0"/>
              <a:t>αποδεκτός ένας μικρότερος αριθμός διδακτικών </a:t>
            </a:r>
            <a:r>
              <a:rPr lang="el-GR" sz="2800" dirty="0" smtClean="0"/>
              <a:t>ωρών</a:t>
            </a:r>
            <a:endParaRPr lang="el-GR" sz="2800" dirty="0"/>
          </a:p>
          <a:p>
            <a:r>
              <a:rPr lang="el-GR" sz="2800" dirty="0" smtClean="0"/>
              <a:t>θα </a:t>
            </a:r>
            <a:r>
              <a:rPr lang="el-GR" sz="2800" dirty="0"/>
              <a:t>πρέπει να τεκμηριωθεί από το μέλος ΔΕΠ/ΕΠ η αυτοτέλεια του ΑΨΜ </a:t>
            </a:r>
            <a:endParaRPr lang="el-GR" sz="2800" dirty="0" smtClean="0"/>
          </a:p>
          <a:p>
            <a:pPr lvl="1"/>
            <a:r>
              <a:rPr lang="el-GR" sz="2400" dirty="0"/>
              <a:t>π</a:t>
            </a:r>
            <a:r>
              <a:rPr lang="el-GR" sz="2400" dirty="0" smtClean="0"/>
              <a:t>.χ. αποτελεί </a:t>
            </a:r>
            <a:r>
              <a:rPr lang="el-GR" sz="2400" dirty="0"/>
              <a:t>αυτοτελές μάθημα σε άλλα ΠΣ της χώρας ή της </a:t>
            </a:r>
            <a:r>
              <a:rPr lang="el-GR" sz="2400" dirty="0" smtClean="0"/>
              <a:t>αλλοδαπής</a:t>
            </a:r>
          </a:p>
          <a:p>
            <a:r>
              <a:rPr lang="el-GR" sz="2800" dirty="0" smtClean="0"/>
              <a:t>μικρό </a:t>
            </a:r>
            <a:r>
              <a:rPr lang="el-GR" sz="2800" dirty="0"/>
              <a:t>ποσοστό του συνόλου των ΑΨΜ που θα </a:t>
            </a:r>
            <a:r>
              <a:rPr lang="el-GR" sz="2800" dirty="0" smtClean="0"/>
              <a:t>αναπτυχθούν</a:t>
            </a:r>
            <a:endParaRPr lang="el-GR" sz="2800" dirty="0"/>
          </a:p>
          <a:p>
            <a:endParaRPr lang="el-GR" sz="2800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A940F4-2900-4377-A725-F8EBF631B80C}" type="slidenum">
              <a:rPr lang="el-GR" smtClean="0"/>
              <a:pPr>
                <a:defRPr/>
              </a:pPr>
              <a:t>13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683170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Πολύγλωσσες εκδόσεις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l-GR" sz="2800" dirty="0" smtClean="0"/>
              <a:t>Ελληνόγλωσσο </a:t>
            </a:r>
            <a:r>
              <a:rPr lang="el-GR" sz="2800" dirty="0"/>
              <a:t>ΑΨΜ </a:t>
            </a:r>
            <a:endParaRPr lang="el-GR" sz="2800" dirty="0" smtClean="0"/>
          </a:p>
          <a:p>
            <a:pPr lvl="1">
              <a:spcAft>
                <a:spcPts val="1200"/>
              </a:spcAft>
              <a:buFont typeface="Wingdings" pitchFamily="2" charset="2"/>
              <a:buChar char="ü"/>
            </a:pPr>
            <a:r>
              <a:rPr lang="el-GR" sz="2400" dirty="0" smtClean="0"/>
              <a:t>Ξενόγλωσση </a:t>
            </a:r>
            <a:r>
              <a:rPr lang="el-GR" sz="2400" dirty="0"/>
              <a:t>έκδοσή του, ως διακριτό ΑΨΜ</a:t>
            </a:r>
            <a:r>
              <a:rPr lang="el-GR" sz="2400" dirty="0" smtClean="0"/>
              <a:t>.</a:t>
            </a:r>
          </a:p>
          <a:p>
            <a:pPr>
              <a:spcAft>
                <a:spcPts val="1200"/>
              </a:spcAft>
            </a:pPr>
            <a:r>
              <a:rPr lang="el-GR" sz="2800" dirty="0" smtClean="0"/>
              <a:t>ΑΨΜ τμημάτων </a:t>
            </a:r>
            <a:r>
              <a:rPr lang="el-GR" sz="2800" dirty="0"/>
              <a:t>ξένων γλωσσών και </a:t>
            </a:r>
            <a:r>
              <a:rPr lang="el-GR" sz="2800" dirty="0" smtClean="0"/>
              <a:t>φιλολογίας</a:t>
            </a:r>
          </a:p>
          <a:p>
            <a:pPr lvl="1">
              <a:spcAft>
                <a:spcPts val="1200"/>
              </a:spcAft>
              <a:buFont typeface="Wingdings" pitchFamily="2" charset="2"/>
              <a:buChar char="ü"/>
            </a:pPr>
            <a:r>
              <a:rPr lang="el-GR" sz="2400" dirty="0" smtClean="0"/>
              <a:t>μόνο </a:t>
            </a:r>
            <a:r>
              <a:rPr lang="el-GR" sz="2400" dirty="0"/>
              <a:t>στην ξενόγλωσση ή </a:t>
            </a:r>
            <a:endParaRPr lang="el-GR" sz="2400" dirty="0" smtClean="0"/>
          </a:p>
          <a:p>
            <a:pPr lvl="1">
              <a:spcAft>
                <a:spcPts val="1200"/>
              </a:spcAft>
              <a:buFont typeface="Wingdings" pitchFamily="2" charset="2"/>
              <a:buChar char="ü"/>
            </a:pPr>
            <a:r>
              <a:rPr lang="el-GR" sz="2400" dirty="0" smtClean="0"/>
              <a:t>μικτή </a:t>
            </a:r>
            <a:r>
              <a:rPr lang="el-GR" sz="2400" dirty="0"/>
              <a:t>έκδοσή </a:t>
            </a:r>
            <a:r>
              <a:rPr lang="el-GR" sz="2400" dirty="0" smtClean="0"/>
              <a:t>τους</a:t>
            </a:r>
            <a:endParaRPr lang="el-GR" sz="2400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A940F4-2900-4377-A725-F8EBF631B80C}" type="slidenum">
              <a:rPr lang="el-GR" smtClean="0"/>
              <a:pPr>
                <a:defRPr/>
              </a:pPr>
              <a:t>14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581007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/>
            <a:r>
              <a:rPr lang="el-GR" dirty="0"/>
              <a:t>Εργαστήρια 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l-GR" sz="2800" dirty="0" smtClean="0"/>
              <a:t>Οι </a:t>
            </a:r>
            <a:r>
              <a:rPr lang="el-GR" sz="2800" dirty="0"/>
              <a:t>εργαστηριακές ή φροντιστηριακές ασκήσεις </a:t>
            </a:r>
            <a:endParaRPr lang="el-GR" sz="2800" dirty="0" smtClean="0"/>
          </a:p>
          <a:p>
            <a:pPr lvl="1">
              <a:spcAft>
                <a:spcPts val="1200"/>
              </a:spcAft>
            </a:pPr>
            <a:r>
              <a:rPr lang="el-GR" sz="2400" dirty="0" smtClean="0"/>
              <a:t>μέρος </a:t>
            </a:r>
            <a:r>
              <a:rPr lang="el-GR" sz="2400" dirty="0"/>
              <a:t>ενός ΑΨΜ </a:t>
            </a:r>
            <a:r>
              <a:rPr lang="el-GR" sz="2400" dirty="0" smtClean="0"/>
              <a:t>ή</a:t>
            </a:r>
          </a:p>
          <a:p>
            <a:pPr lvl="1">
              <a:spcAft>
                <a:spcPts val="1200"/>
              </a:spcAft>
            </a:pPr>
            <a:r>
              <a:rPr lang="el-GR" sz="2400" dirty="0" smtClean="0"/>
              <a:t>διακριτό </a:t>
            </a:r>
            <a:r>
              <a:rPr lang="el-GR" sz="2400" dirty="0"/>
              <a:t>ΑΨΜ, </a:t>
            </a:r>
            <a:r>
              <a:rPr lang="el-GR" sz="2400" dirty="0" smtClean="0"/>
              <a:t> </a:t>
            </a:r>
          </a:p>
          <a:p>
            <a:pPr marL="457200" lvl="1" indent="0">
              <a:spcAft>
                <a:spcPts val="1200"/>
              </a:spcAft>
              <a:buNone/>
            </a:pPr>
            <a:r>
              <a:rPr lang="el-GR" sz="2400" dirty="0" smtClean="0"/>
              <a:t>ανάλογα με το σχετικό </a:t>
            </a:r>
            <a:r>
              <a:rPr lang="el-GR" sz="2400" dirty="0"/>
              <a:t>ΠΣ του τμήματος ή με το κριτήριο </a:t>
            </a:r>
            <a:r>
              <a:rPr lang="el-GR" sz="2400" dirty="0" smtClean="0"/>
              <a:t>της αυτοτέλειας</a:t>
            </a:r>
          </a:p>
          <a:p>
            <a:pPr>
              <a:spcAft>
                <a:spcPts val="1200"/>
              </a:spcAft>
            </a:pPr>
            <a:r>
              <a:rPr lang="el-GR" sz="2800" dirty="0" smtClean="0"/>
              <a:t>Η συμπερίληψη στο ΑΨΜ είναι προαιρετική </a:t>
            </a:r>
            <a:endParaRPr lang="el-GR" sz="2800" dirty="0"/>
          </a:p>
        </p:txBody>
      </p:sp>
    </p:spTree>
    <p:extLst>
      <p:ext uri="{BB962C8B-B14F-4D97-AF65-F5344CB8AC3E}">
        <p14:creationId xmlns:p14="http://schemas.microsoft.com/office/powerpoint/2010/main" val="2135675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/>
            <a:r>
              <a:rPr lang="el-GR" dirty="0"/>
              <a:t>Εργαστήρια 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Όταν δεν </a:t>
            </a:r>
            <a:r>
              <a:rPr lang="el-GR" dirty="0"/>
              <a:t>συμπεριλαμβάνεται στο </a:t>
            </a:r>
            <a:r>
              <a:rPr lang="el-GR" dirty="0" smtClean="0"/>
              <a:t>ΑΨΜ </a:t>
            </a:r>
          </a:p>
          <a:p>
            <a:pPr lvl="1"/>
            <a:r>
              <a:rPr lang="el-GR" dirty="0" smtClean="0"/>
              <a:t>οι </a:t>
            </a:r>
            <a:r>
              <a:rPr lang="el-GR" dirty="0"/>
              <a:t>απαιτούμενες </a:t>
            </a:r>
            <a:r>
              <a:rPr lang="el-GR" b="1" dirty="0"/>
              <a:t>διδακτικές ώρες </a:t>
            </a:r>
            <a:r>
              <a:rPr lang="el-GR" dirty="0" smtClean="0"/>
              <a:t>προκύπτουν </a:t>
            </a:r>
            <a:r>
              <a:rPr lang="el-GR" dirty="0"/>
              <a:t>από τις ώρες που προβλέπει το ΠΣ </a:t>
            </a:r>
            <a:r>
              <a:rPr lang="el-GR" b="1" dirty="0"/>
              <a:t>για το τμήμα της </a:t>
            </a:r>
            <a:r>
              <a:rPr lang="el-GR" b="1" dirty="0" smtClean="0"/>
              <a:t>θεωρίας</a:t>
            </a:r>
            <a:endParaRPr lang="el-GR" b="1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A940F4-2900-4377-A725-F8EBF631B80C}" type="slidenum">
              <a:rPr lang="el-GR" smtClean="0"/>
              <a:pPr>
                <a:defRPr/>
              </a:pPr>
              <a:t>16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300318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/>
            <a:r>
              <a:rPr lang="el-GR" dirty="0"/>
              <a:t>Εργαστήρια 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sz="2800" dirty="0" smtClean="0"/>
              <a:t>Η </a:t>
            </a:r>
            <a:r>
              <a:rPr lang="el-GR" sz="2800" dirty="0"/>
              <a:t>ανάπτυξη </a:t>
            </a:r>
            <a:r>
              <a:rPr lang="el-GR" sz="2800" dirty="0" err="1"/>
              <a:t>πολυμεσικού</a:t>
            </a:r>
            <a:r>
              <a:rPr lang="el-GR" sz="2800" dirty="0"/>
              <a:t> υλικού θα </a:t>
            </a:r>
            <a:r>
              <a:rPr lang="el-GR" sz="2800" dirty="0" smtClean="0"/>
              <a:t>πρέπει:</a:t>
            </a:r>
          </a:p>
          <a:p>
            <a:r>
              <a:rPr lang="el-GR" sz="2800" dirty="0" smtClean="0"/>
              <a:t>να </a:t>
            </a:r>
            <a:r>
              <a:rPr lang="el-GR" sz="2800" dirty="0"/>
              <a:t>έχει εκπαιδευτικό νόημα στο πλαίσιο ενός ψηφιακού μαθήματος, </a:t>
            </a:r>
            <a:r>
              <a:rPr lang="el-GR" sz="2800" dirty="0" smtClean="0"/>
              <a:t>και </a:t>
            </a:r>
            <a:r>
              <a:rPr lang="el-GR" sz="2800" dirty="0"/>
              <a:t>γενικά </a:t>
            </a:r>
            <a:endParaRPr lang="el-GR" sz="2800" dirty="0" smtClean="0"/>
          </a:p>
          <a:p>
            <a:r>
              <a:rPr lang="el-GR" sz="2800" dirty="0" smtClean="0"/>
              <a:t>να </a:t>
            </a:r>
            <a:r>
              <a:rPr lang="el-GR" sz="2800" dirty="0"/>
              <a:t>καλύπτει τη διδακτέα ύλη του εργαστηρίου ή φροντιστηρίου</a:t>
            </a:r>
            <a:r>
              <a:rPr lang="el-GR" sz="2800" dirty="0" smtClean="0"/>
              <a:t>,</a:t>
            </a:r>
          </a:p>
          <a:p>
            <a:pPr marL="0" indent="0">
              <a:buNone/>
            </a:pPr>
            <a:r>
              <a:rPr lang="el-GR" sz="2800" b="1" dirty="0" smtClean="0"/>
              <a:t>χωρίς </a:t>
            </a:r>
            <a:r>
              <a:rPr lang="el-GR" sz="2800" b="1" dirty="0"/>
              <a:t>απαραίτητα η διάρκεια του </a:t>
            </a:r>
            <a:r>
              <a:rPr lang="el-GR" sz="2800" b="1" dirty="0" err="1"/>
              <a:t>πολυμεσικού</a:t>
            </a:r>
            <a:r>
              <a:rPr lang="el-GR" sz="2800" b="1" dirty="0"/>
              <a:t> υλικού να ισούται </a:t>
            </a:r>
            <a:r>
              <a:rPr lang="el-GR" sz="2800" dirty="0"/>
              <a:t>με τις αντίστοιχες διδακτικές ώρες του εργαστηρίου</a:t>
            </a: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A940F4-2900-4377-A725-F8EBF631B80C}" type="slidenum">
              <a:rPr lang="el-GR" smtClean="0"/>
              <a:pPr>
                <a:defRPr/>
              </a:pPr>
              <a:t>17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095853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67544" y="2420888"/>
            <a:ext cx="8229600" cy="1143000"/>
          </a:xfrm>
        </p:spPr>
        <p:txBody>
          <a:bodyPr/>
          <a:lstStyle/>
          <a:p>
            <a:r>
              <a:rPr lang="en-US" dirty="0" smtClean="0"/>
              <a:t>3</a:t>
            </a:r>
            <a:r>
              <a:rPr lang="el-GR" dirty="0" smtClean="0"/>
              <a:t>. Προέλευση εκπαιδευτικού υλικού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A940F4-2900-4377-A725-F8EBF631B80C}" type="slidenum">
              <a:rPr lang="el-GR" smtClean="0"/>
              <a:pPr>
                <a:defRPr/>
              </a:pPr>
              <a:t>18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212198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4000" smtClean="0"/>
              <a:t>Εκπαιδευτικό υλικό Ανοικτού Μαθήματος </a:t>
            </a:r>
          </a:p>
        </p:txBody>
      </p:sp>
      <p:sp>
        <p:nvSpPr>
          <p:cNvPr id="13315" name="Θέση περιεχομένου 2"/>
          <p:cNvSpPr>
            <a:spLocks noGrp="1"/>
          </p:cNvSpPr>
          <p:nvPr>
            <p:ph idx="1"/>
          </p:nvPr>
        </p:nvSpPr>
        <p:spPr>
          <a:xfrm>
            <a:off x="457200" y="1711325"/>
            <a:ext cx="8579296" cy="45259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  <a:defRPr/>
            </a:pPr>
            <a:r>
              <a:rPr lang="el-GR" sz="2200" dirty="0" smtClean="0"/>
              <a:t>Υπάρχον υλικό</a:t>
            </a:r>
          </a:p>
          <a:p>
            <a:pPr marL="857250" lvl="1" indent="-457200">
              <a:defRPr/>
            </a:pPr>
            <a:r>
              <a:rPr lang="el-GR" sz="2200" dirty="0" smtClean="0"/>
              <a:t>σε ψηφιακή μορφή: σημειώσεις, διαφάνειες, ασκήσεις, υποδείξεις λύσεων, λογισμικό, οδηγίες και λοιπό υλικό … </a:t>
            </a:r>
          </a:p>
          <a:p>
            <a:pPr marL="857250" lvl="1" indent="-457200">
              <a:defRPr/>
            </a:pPr>
            <a:r>
              <a:rPr lang="el-GR" sz="2200" dirty="0"/>
              <a:t>ψ</a:t>
            </a:r>
            <a:r>
              <a:rPr lang="el-GR" sz="2200" dirty="0" smtClean="0"/>
              <a:t>ηφιοποίηση υπάρχοντος υλικού</a:t>
            </a:r>
          </a:p>
          <a:p>
            <a:pPr marL="514350" indent="-514350">
              <a:spcBef>
                <a:spcPts val="1800"/>
              </a:spcBef>
              <a:spcAft>
                <a:spcPts val="600"/>
              </a:spcAft>
              <a:buFont typeface="+mj-lt"/>
              <a:buAutoNum type="arabicPeriod"/>
              <a:defRPr/>
            </a:pPr>
            <a:r>
              <a:rPr lang="el-GR" sz="2200" dirty="0" smtClean="0"/>
              <a:t>Νέο εκπαιδευτικό υλικό (π.χ., νέες διαφάνειες νέες σημειώσεις, κ.α.)</a:t>
            </a:r>
          </a:p>
          <a:p>
            <a:pPr marL="514350" indent="-514350">
              <a:spcBef>
                <a:spcPts val="1800"/>
              </a:spcBef>
              <a:spcAft>
                <a:spcPts val="600"/>
              </a:spcAft>
              <a:buFont typeface="+mj-lt"/>
              <a:buAutoNum type="arabicPeriod"/>
              <a:defRPr/>
            </a:pPr>
            <a:r>
              <a:rPr lang="el-GR" sz="2200" dirty="0"/>
              <a:t>Προσαρμογή του εκπαιδευτικού υλικού στις ειδικές απαιτήσεις προσβασιμότητας</a:t>
            </a:r>
            <a:endParaRPr lang="el-GR" sz="2200" b="1" dirty="0">
              <a:latin typeface="Arial" pitchFamily="34" charset="0"/>
              <a:cs typeface="Arial" pitchFamily="34" charset="0"/>
            </a:endParaRPr>
          </a:p>
          <a:p>
            <a:pPr marL="514350" indent="-514350">
              <a:spcBef>
                <a:spcPts val="1800"/>
              </a:spcBef>
              <a:spcAft>
                <a:spcPts val="600"/>
              </a:spcAft>
              <a:buFont typeface="+mj-lt"/>
              <a:buAutoNum type="arabicPeriod"/>
              <a:defRPr/>
            </a:pPr>
            <a:r>
              <a:rPr lang="el-GR" sz="2200" dirty="0" smtClean="0"/>
              <a:t>Ανάπτυξη </a:t>
            </a:r>
            <a:r>
              <a:rPr lang="el-GR" sz="2200" dirty="0" err="1" smtClean="0"/>
              <a:t>πολυμεσικού</a:t>
            </a:r>
            <a:r>
              <a:rPr lang="el-GR" sz="2200" dirty="0" smtClean="0"/>
              <a:t> υλικού, π.χ. καταγραφή σε βίντεο συνιστωσών του μαθήματος</a:t>
            </a: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87843A1-4C22-4C42-A3C1-1848468D974A}" type="slidenum">
              <a:rPr lang="el-GR" smtClean="0"/>
              <a:pPr>
                <a:defRPr/>
              </a:pPr>
              <a:t>19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77666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4000" smtClean="0"/>
              <a:t>Πολυμεσικό Υλικό (Α+) </a:t>
            </a:r>
          </a:p>
        </p:txBody>
      </p:sp>
      <p:sp>
        <p:nvSpPr>
          <p:cNvPr id="16387" name="Θέση περιεχομένου 2"/>
          <p:cNvSpPr>
            <a:spLocks noGrp="1"/>
          </p:cNvSpPr>
          <p:nvPr>
            <p:ph idx="1"/>
          </p:nvPr>
        </p:nvSpPr>
        <p:spPr>
          <a:xfrm>
            <a:off x="457200" y="1484313"/>
            <a:ext cx="8435280" cy="4525962"/>
          </a:xfrm>
        </p:spPr>
        <p:txBody>
          <a:bodyPr/>
          <a:lstStyle/>
          <a:p>
            <a:r>
              <a:rPr lang="en-US" sz="2800" dirty="0" smtClean="0"/>
              <a:t>T</a:t>
            </a:r>
            <a:r>
              <a:rPr lang="el-GR" sz="2800" dirty="0" err="1" smtClean="0"/>
              <a:t>ύπος</a:t>
            </a:r>
            <a:r>
              <a:rPr lang="el-GR" sz="2800" dirty="0" smtClean="0"/>
              <a:t>: </a:t>
            </a:r>
            <a:r>
              <a:rPr lang="el-GR" sz="2800" dirty="0" err="1" smtClean="0"/>
              <a:t>Βιντεοδιαλέξεις</a:t>
            </a:r>
            <a:r>
              <a:rPr lang="el-GR" sz="2800" dirty="0" smtClean="0"/>
              <a:t> </a:t>
            </a:r>
          </a:p>
          <a:p>
            <a:r>
              <a:rPr lang="el-GR" sz="2800" dirty="0" smtClean="0"/>
              <a:t>Η παραγωγή και μετάδοση </a:t>
            </a:r>
            <a:r>
              <a:rPr lang="el-GR" sz="2800" dirty="0" err="1" smtClean="0"/>
              <a:t>πολυμεσικού</a:t>
            </a:r>
            <a:r>
              <a:rPr lang="el-GR" sz="2800" dirty="0" smtClean="0"/>
              <a:t> υλικού από</a:t>
            </a:r>
          </a:p>
          <a:p>
            <a:pPr lvl="1"/>
            <a:r>
              <a:rPr lang="el-GR" sz="2000" dirty="0" smtClean="0"/>
              <a:t> </a:t>
            </a:r>
            <a:r>
              <a:rPr lang="el-GR" sz="2200" dirty="0" smtClean="0"/>
              <a:t>διαλέξεις  στα αμφιθέατρα </a:t>
            </a:r>
          </a:p>
          <a:p>
            <a:pPr lvl="1"/>
            <a:r>
              <a:rPr lang="el-GR" sz="2200" dirty="0" smtClean="0"/>
              <a:t> δραστηριότητες υποστηρικτικές  της εκπαιδευτικής διαδικασίας </a:t>
            </a:r>
          </a:p>
          <a:p>
            <a:pPr lvl="2"/>
            <a:r>
              <a:rPr lang="el-GR" sz="2200" dirty="0" smtClean="0"/>
              <a:t>εργαστηριακές ασκήσεις</a:t>
            </a:r>
          </a:p>
          <a:p>
            <a:pPr lvl="2"/>
            <a:r>
              <a:rPr lang="el-GR" sz="2200" dirty="0" smtClean="0"/>
              <a:t>πρακτικές ασκήσεις (π.χ. θεατρικό παιχνίδι)</a:t>
            </a:r>
          </a:p>
          <a:p>
            <a:pPr lvl="2"/>
            <a:r>
              <a:rPr lang="el-GR" sz="2200" dirty="0" smtClean="0"/>
              <a:t>πράξεις «στο πεδίο» (ιατρικές επεμβάσεις και πρακτικές,…)</a:t>
            </a:r>
          </a:p>
          <a:p>
            <a:pPr lvl="1"/>
            <a:r>
              <a:rPr lang="el-GR" sz="2200" dirty="0" smtClean="0"/>
              <a:t>διαλέξεις, σεμινάρια, συνέδρια, πολιτιστικές και άλλες εκδηλώσεις που σχετίζονται με το αντικείμενο διδασκαλίας. </a:t>
            </a: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1C6E590-47D7-4949-B6BA-FA072FC7B99A}" type="slidenum">
              <a:rPr lang="el-GR" smtClean="0"/>
              <a:pPr>
                <a:defRPr/>
              </a:pPr>
              <a:t>20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771803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67544" y="2420888"/>
            <a:ext cx="8229600" cy="1143000"/>
          </a:xfrm>
        </p:spPr>
        <p:txBody>
          <a:bodyPr/>
          <a:lstStyle/>
          <a:p>
            <a:r>
              <a:rPr lang="el-GR" dirty="0"/>
              <a:t>4</a:t>
            </a:r>
            <a:r>
              <a:rPr lang="el-GR" dirty="0" smtClean="0"/>
              <a:t>. Κατηγορίες ΑΨΜ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A940F4-2900-4377-A725-F8EBF631B80C}" type="slidenum">
              <a:rPr lang="el-GR" smtClean="0"/>
              <a:pPr>
                <a:defRPr/>
              </a:pPr>
              <a:t>21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771120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4000" dirty="0" smtClean="0"/>
              <a:t>Κατηγορίες Ανοικτών Μαθημάτων</a:t>
            </a:r>
          </a:p>
        </p:txBody>
      </p:sp>
      <p:graphicFrame>
        <p:nvGraphicFramePr>
          <p:cNvPr id="5" name="Θέση περιεχομένου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0021929"/>
              </p:ext>
            </p:extLst>
          </p:nvPr>
        </p:nvGraphicFramePr>
        <p:xfrm>
          <a:off x="778828" y="1239882"/>
          <a:ext cx="7704856" cy="541717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256892"/>
                <a:gridCol w="791780"/>
                <a:gridCol w="792088"/>
                <a:gridCol w="864096"/>
              </a:tblGrid>
              <a:tr h="7204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1400" dirty="0" smtClean="0">
                          <a:effectLst/>
                        </a:rPr>
                        <a:t>Προδιαγραφές</a:t>
                      </a:r>
                      <a:endParaRPr lang="el-G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72" marR="554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1200" dirty="0">
                          <a:effectLst/>
                        </a:rPr>
                        <a:t>Ελάχιστες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1800" dirty="0">
                          <a:effectLst/>
                        </a:rPr>
                        <a:t>Α-</a:t>
                      </a:r>
                      <a:endParaRPr lang="el-G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72" marR="554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2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Podcast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8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A</a:t>
                      </a:r>
                      <a:endParaRPr lang="el-G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72" marR="554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1200" dirty="0" smtClean="0">
                          <a:effectLst/>
                        </a:rPr>
                        <a:t>Πλήρεις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1800" dirty="0" smtClean="0">
                          <a:effectLst/>
                        </a:rPr>
                        <a:t>Α</a:t>
                      </a:r>
                      <a:r>
                        <a:rPr lang="el-GR" sz="1800" dirty="0">
                          <a:effectLst/>
                        </a:rPr>
                        <a:t>+</a:t>
                      </a:r>
                      <a:endParaRPr lang="el-GR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72" marR="55472" marT="0" marB="0"/>
                </a:tc>
              </a:tr>
              <a:tr h="27704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1400" dirty="0">
                          <a:effectLst/>
                        </a:rPr>
                        <a:t>Αναλυτική περιγραφή μαθήματος (και στην αγγλική)</a:t>
                      </a:r>
                      <a:endParaRPr lang="el-G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72" marR="554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1600" dirty="0">
                          <a:effectLst/>
                        </a:rPr>
                        <a:t>√</a:t>
                      </a:r>
                      <a:endParaRPr lang="el-GR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72" marR="554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1600" dirty="0">
                          <a:effectLst/>
                        </a:rPr>
                        <a:t>√</a:t>
                      </a:r>
                      <a:endParaRPr lang="el-GR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72" marR="554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1600" dirty="0">
                          <a:effectLst/>
                        </a:rPr>
                        <a:t>√</a:t>
                      </a:r>
                      <a:endParaRPr lang="el-GR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72" marR="55472" marT="0" marB="0"/>
                </a:tc>
              </a:tr>
              <a:tr h="34000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1400" dirty="0">
                          <a:effectLst/>
                        </a:rPr>
                        <a:t>Αναλυτική περιγραφή στόχων μαθήματος (και στην αγγλική)</a:t>
                      </a:r>
                      <a:endParaRPr lang="el-G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72" marR="554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1600" dirty="0">
                          <a:effectLst/>
                        </a:rPr>
                        <a:t>√</a:t>
                      </a:r>
                      <a:endParaRPr lang="el-GR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72" marR="554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1600" dirty="0">
                          <a:effectLst/>
                        </a:rPr>
                        <a:t>√</a:t>
                      </a:r>
                      <a:endParaRPr lang="el-GR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72" marR="554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1600">
                          <a:effectLst/>
                        </a:rPr>
                        <a:t>√</a:t>
                      </a:r>
                      <a:endParaRPr lang="el-GR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72" marR="55472" marT="0" marB="0"/>
                </a:tc>
              </a:tr>
              <a:tr h="34000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1400">
                          <a:effectLst/>
                        </a:rPr>
                        <a:t>Λέξεις – κλειδιά, Βασικοί όροι μαθήματος (και στην αγγλική)</a:t>
                      </a:r>
                      <a:endParaRPr lang="el-G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72" marR="554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1600" dirty="0">
                          <a:effectLst/>
                        </a:rPr>
                        <a:t>√</a:t>
                      </a:r>
                      <a:endParaRPr lang="el-GR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72" marR="554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1600" dirty="0">
                          <a:effectLst/>
                        </a:rPr>
                        <a:t>√</a:t>
                      </a:r>
                      <a:endParaRPr lang="el-GR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72" marR="554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1600" dirty="0">
                          <a:effectLst/>
                        </a:rPr>
                        <a:t>√</a:t>
                      </a:r>
                      <a:endParaRPr lang="el-GR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72" marR="55472" marT="0" marB="0"/>
                </a:tc>
              </a:tr>
              <a:tr h="34000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1400" dirty="0">
                          <a:effectLst/>
                        </a:rPr>
                        <a:t>Οργάνωση υλικού σε θεματικές ενότητες ή ενότητες διαλέξεων</a:t>
                      </a:r>
                      <a:endParaRPr lang="el-G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72" marR="554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1600">
                          <a:effectLst/>
                        </a:rPr>
                        <a:t>√</a:t>
                      </a:r>
                      <a:endParaRPr lang="el-GR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72" marR="554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1600">
                          <a:effectLst/>
                        </a:rPr>
                        <a:t>√</a:t>
                      </a:r>
                      <a:endParaRPr lang="el-GR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72" marR="554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1600" dirty="0">
                          <a:effectLst/>
                        </a:rPr>
                        <a:t>√</a:t>
                      </a:r>
                      <a:endParaRPr lang="el-GR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72" marR="55472" marT="0" marB="0"/>
                </a:tc>
              </a:tr>
              <a:tr h="27704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1400" dirty="0">
                          <a:effectLst/>
                        </a:rPr>
                        <a:t>Αναλυτική περιγραφή στόχων ενοτήτων </a:t>
                      </a:r>
                      <a:endParaRPr lang="el-G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72" marR="554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1600">
                          <a:effectLst/>
                        </a:rPr>
                        <a:t>√</a:t>
                      </a:r>
                      <a:endParaRPr lang="el-GR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72" marR="554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1600">
                          <a:effectLst/>
                        </a:rPr>
                        <a:t>√</a:t>
                      </a:r>
                      <a:endParaRPr lang="el-GR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72" marR="554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1600" dirty="0">
                          <a:effectLst/>
                        </a:rPr>
                        <a:t>√</a:t>
                      </a:r>
                      <a:endParaRPr lang="el-GR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72" marR="55472" marT="0" marB="0"/>
                </a:tc>
              </a:tr>
              <a:tr h="34000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1400" dirty="0">
                          <a:effectLst/>
                        </a:rPr>
                        <a:t>Λέξεις – κλειδιά, βασικοί όροι ανά ενότητα / ενότητα διαλέξεων </a:t>
                      </a:r>
                      <a:endParaRPr lang="el-G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72" marR="554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1600">
                          <a:effectLst/>
                        </a:rPr>
                        <a:t>√</a:t>
                      </a:r>
                      <a:endParaRPr lang="el-GR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72" marR="554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1600">
                          <a:effectLst/>
                        </a:rPr>
                        <a:t>√</a:t>
                      </a:r>
                      <a:endParaRPr lang="el-GR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72" marR="554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1600" dirty="0">
                          <a:effectLst/>
                        </a:rPr>
                        <a:t>√</a:t>
                      </a:r>
                      <a:endParaRPr lang="el-GR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72" marR="55472" marT="0" marB="0"/>
                </a:tc>
              </a:tr>
              <a:tr h="48483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1400" dirty="0">
                          <a:effectLst/>
                        </a:rPr>
                        <a:t>Σημειώσεις, διαφάνειες και λοιπό υποστηρικτικό υλικό ανά </a:t>
                      </a:r>
                      <a:r>
                        <a:rPr lang="el-GR" sz="1400" dirty="0" smtClean="0">
                          <a:effectLst/>
                        </a:rPr>
                        <a:t>διάλεξη</a:t>
                      </a:r>
                      <a:r>
                        <a:rPr lang="en-US" sz="1400" dirty="0" smtClean="0">
                          <a:effectLst/>
                        </a:rPr>
                        <a:t> </a:t>
                      </a:r>
                      <a:r>
                        <a:rPr lang="el-GR" sz="1400" dirty="0" smtClean="0">
                          <a:solidFill>
                            <a:srgbClr val="FFFF00"/>
                          </a:solidFill>
                          <a:effectLst/>
                        </a:rPr>
                        <a:t>ή ενότητα διαλέξεων </a:t>
                      </a:r>
                      <a:endParaRPr lang="el-GR" sz="1400" dirty="0">
                        <a:solidFill>
                          <a:srgbClr val="FFFF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72" marR="554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1600">
                          <a:effectLst/>
                        </a:rPr>
                        <a:t>√</a:t>
                      </a:r>
                      <a:endParaRPr lang="el-GR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72" marR="554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1600">
                          <a:effectLst/>
                        </a:rPr>
                        <a:t>√</a:t>
                      </a:r>
                      <a:endParaRPr lang="el-GR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72" marR="554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1600" dirty="0">
                          <a:effectLst/>
                        </a:rPr>
                        <a:t>√</a:t>
                      </a:r>
                      <a:endParaRPr lang="el-GR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72" marR="55472" marT="0" marB="0"/>
                </a:tc>
              </a:tr>
              <a:tr h="27704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1400" dirty="0">
                          <a:effectLst/>
                        </a:rPr>
                        <a:t>Αναφορά βιβλιογραφίας</a:t>
                      </a:r>
                      <a:endParaRPr lang="el-G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72" marR="554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1600" dirty="0">
                          <a:effectLst/>
                        </a:rPr>
                        <a:t>√</a:t>
                      </a:r>
                      <a:endParaRPr lang="el-GR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72" marR="554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1600" dirty="0">
                          <a:effectLst/>
                        </a:rPr>
                        <a:t>√</a:t>
                      </a:r>
                      <a:endParaRPr lang="el-GR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72" marR="554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1600" dirty="0">
                          <a:effectLst/>
                        </a:rPr>
                        <a:t>√</a:t>
                      </a:r>
                      <a:endParaRPr lang="el-GR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72" marR="55472" marT="0" marB="0"/>
                </a:tc>
              </a:tr>
              <a:tr h="27704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1400" dirty="0">
                          <a:effectLst/>
                        </a:rPr>
                        <a:t>Ασκήσεις</a:t>
                      </a:r>
                      <a:endParaRPr lang="el-G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72" marR="55472" marT="0" marB="0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l-GR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72" marR="554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l-GR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72" marR="554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1600" dirty="0">
                          <a:effectLst/>
                        </a:rPr>
                        <a:t>√</a:t>
                      </a:r>
                      <a:endParaRPr lang="el-GR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72" marR="55472" marT="0" marB="0"/>
                </a:tc>
              </a:tr>
              <a:tr h="34000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1400" dirty="0">
                          <a:effectLst/>
                        </a:rPr>
                        <a:t>Χρήση ηλεκτρονικών πηγών που διαθέτουν οι βιβλιοθήκες των ιδρυμάτων</a:t>
                      </a:r>
                      <a:endParaRPr lang="el-G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72" marR="55472" marT="0" marB="0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l-GR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72" marR="554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l-GR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72" marR="554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1600" dirty="0">
                          <a:effectLst/>
                        </a:rPr>
                        <a:t>√</a:t>
                      </a:r>
                      <a:endParaRPr lang="el-GR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72" marR="55472" marT="0" marB="0"/>
                </a:tc>
              </a:tr>
              <a:tr h="123359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l-GR" sz="1400" dirty="0" err="1">
                          <a:effectLst/>
                        </a:rPr>
                        <a:t>Πολυμεσικό</a:t>
                      </a:r>
                      <a:r>
                        <a:rPr lang="el-GR" sz="1400" dirty="0">
                          <a:effectLst/>
                        </a:rPr>
                        <a:t> υλικό όπως: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romanLcParenR"/>
                      </a:pPr>
                      <a:r>
                        <a:rPr lang="el-GR" sz="1400" dirty="0">
                          <a:effectLst/>
                        </a:rPr>
                        <a:t> καταγεγραμμένες </a:t>
                      </a:r>
                      <a:r>
                        <a:rPr lang="el-GR" sz="1400" dirty="0" err="1">
                          <a:effectLst/>
                        </a:rPr>
                        <a:t>βιντεο</a:t>
                      </a:r>
                      <a:r>
                        <a:rPr lang="el-GR" sz="1400" dirty="0">
                          <a:effectLst/>
                        </a:rPr>
                        <a:t>-διαλέξεις 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romanLcParenR"/>
                      </a:pPr>
                      <a:r>
                        <a:rPr lang="el-GR" sz="1400" dirty="0">
                          <a:effectLst/>
                        </a:rPr>
                        <a:t>καταγεγραμμένες </a:t>
                      </a:r>
                      <a:r>
                        <a:rPr lang="el-GR" sz="1400" dirty="0" err="1">
                          <a:effectLst/>
                        </a:rPr>
                        <a:t>βιντεο</a:t>
                      </a:r>
                      <a:r>
                        <a:rPr lang="el-GR" sz="1400" dirty="0">
                          <a:effectLst/>
                        </a:rPr>
                        <a:t>-διαλέξεις συνδυασμένες ή συγχρονισμένες με </a:t>
                      </a:r>
                      <a:r>
                        <a:rPr lang="el-GR" sz="1400" dirty="0" smtClean="0">
                          <a:effectLst/>
                        </a:rPr>
                        <a:t>διαφάνειες</a:t>
                      </a:r>
                      <a:endParaRPr lang="en-US" sz="1400" dirty="0" smtClean="0">
                        <a:effectLst/>
                      </a:endParaRP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romanLcParenR"/>
                      </a:pPr>
                      <a:r>
                        <a:rPr lang="en-US" sz="1400" dirty="0" smtClean="0">
                          <a:effectLst/>
                        </a:rPr>
                        <a:t>Podcast, </a:t>
                      </a:r>
                      <a:r>
                        <a:rPr lang="el-GR" sz="1400" dirty="0" smtClean="0">
                          <a:effectLst/>
                        </a:rPr>
                        <a:t>εκφωνήσεις στις διαφάνειες</a:t>
                      </a:r>
                      <a:endParaRPr lang="el-GR" sz="1400" dirty="0">
                        <a:effectLst/>
                      </a:endParaRPr>
                    </a:p>
                  </a:txBody>
                  <a:tcPr marL="55472" marR="55472" marT="0" marB="0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l-GR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72" marR="55472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l-GR" sz="1600" dirty="0" smtClean="0">
                        <a:effectLst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l-GR" sz="1600" dirty="0" smtClean="0">
                        <a:effectLst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600" dirty="0" smtClean="0">
                          <a:effectLst/>
                        </a:rPr>
                        <a:t>√</a:t>
                      </a:r>
                      <a:endParaRPr lang="el-GR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5472" marR="5547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1600" dirty="0" smtClean="0">
                          <a:effectLst/>
                        </a:rPr>
                        <a:t>√</a:t>
                      </a:r>
                      <a:endParaRPr lang="el-GR" sz="16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l-GR" sz="1600" dirty="0">
                          <a:effectLst/>
                        </a:rPr>
                        <a:t> </a:t>
                      </a:r>
                      <a:r>
                        <a:rPr lang="el-GR" sz="1600" dirty="0" smtClean="0">
                          <a:effectLst/>
                        </a:rPr>
                        <a:t>√</a:t>
                      </a:r>
                      <a:endParaRPr lang="el-GR" sz="1600" dirty="0">
                        <a:effectLst/>
                      </a:endParaRPr>
                    </a:p>
                  </a:txBody>
                  <a:tcPr marL="55472" marR="55472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753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67544" y="2420888"/>
            <a:ext cx="8229600" cy="1143000"/>
          </a:xfrm>
        </p:spPr>
        <p:txBody>
          <a:bodyPr/>
          <a:lstStyle/>
          <a:p>
            <a:r>
              <a:rPr lang="el-GR" dirty="0" smtClean="0"/>
              <a:t>5. Προδιαγραφές ΑΨΜ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A940F4-2900-4377-A725-F8EBF631B80C}" type="slidenum">
              <a:rPr lang="el-GR" smtClean="0"/>
              <a:pPr>
                <a:defRPr/>
              </a:pPr>
              <a:t>23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620682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/>
            <a:r>
              <a:rPr lang="el-GR" dirty="0"/>
              <a:t>Πληροφορίες </a:t>
            </a:r>
            <a:r>
              <a:rPr lang="el-GR" dirty="0" smtClean="0"/>
              <a:t>μαθήματος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l-GR" dirty="0" smtClean="0"/>
              <a:t>«</a:t>
            </a:r>
            <a:r>
              <a:rPr lang="el-GR" b="1" dirty="0"/>
              <a:t>Έντυπο Καταγραφής Πληροφοριών και Συγκέντρωσης Εκπαιδευτικού Υλικού για τα Ανοικτά Μαθήματα</a:t>
            </a:r>
            <a:r>
              <a:rPr lang="el-GR" dirty="0"/>
              <a:t>» </a:t>
            </a:r>
            <a:endParaRPr lang="el-GR" dirty="0" smtClean="0"/>
          </a:p>
          <a:p>
            <a:pPr marL="0" indent="0">
              <a:buNone/>
            </a:pPr>
            <a:endParaRPr lang="el-GR" dirty="0" smtClean="0"/>
          </a:p>
          <a:p>
            <a:pPr marL="0" indent="0">
              <a:buNone/>
            </a:pPr>
            <a:r>
              <a:rPr lang="el-GR" dirty="0" smtClean="0"/>
              <a:t>παρουσιάζονται οι</a:t>
            </a:r>
          </a:p>
          <a:p>
            <a:r>
              <a:rPr lang="el-GR" dirty="0"/>
              <a:t>υποχρεωτικές πληροφορίες</a:t>
            </a:r>
          </a:p>
          <a:p>
            <a:r>
              <a:rPr lang="el-GR" dirty="0" smtClean="0"/>
              <a:t>προαιρετικές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A940F4-2900-4377-A725-F8EBF631B80C}" type="slidenum">
              <a:rPr lang="el-GR" smtClean="0"/>
              <a:pPr>
                <a:defRPr/>
              </a:pPr>
              <a:t>24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116279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Οργάνωση υλικού (1/2)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57200" y="1600200"/>
            <a:ext cx="8363272" cy="4525963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el-GR" dirty="0"/>
              <a:t>Είναι </a:t>
            </a:r>
            <a:r>
              <a:rPr lang="el-GR" b="1" dirty="0"/>
              <a:t>υποχρεωτική </a:t>
            </a:r>
            <a:r>
              <a:rPr lang="el-GR" dirty="0"/>
              <a:t>η οργάνωση του </a:t>
            </a:r>
            <a:r>
              <a:rPr lang="el-GR" dirty="0" smtClean="0"/>
              <a:t>υλικού σε:</a:t>
            </a:r>
          </a:p>
          <a:p>
            <a:pPr lvl="1">
              <a:spcAft>
                <a:spcPts val="1200"/>
              </a:spcAft>
            </a:pPr>
            <a:r>
              <a:rPr lang="el-GR" dirty="0" smtClean="0"/>
              <a:t>θεματικές </a:t>
            </a:r>
            <a:r>
              <a:rPr lang="el-GR" dirty="0"/>
              <a:t>ενότητες (π.χ., κεφάλαια) ή </a:t>
            </a:r>
            <a:endParaRPr lang="el-GR" dirty="0" smtClean="0"/>
          </a:p>
          <a:p>
            <a:pPr lvl="1">
              <a:spcAft>
                <a:spcPts val="1200"/>
              </a:spcAft>
            </a:pPr>
            <a:r>
              <a:rPr lang="el-GR" dirty="0" smtClean="0"/>
              <a:t>ενότητες διαλέξεων</a:t>
            </a:r>
          </a:p>
          <a:p>
            <a:pPr>
              <a:spcAft>
                <a:spcPts val="1200"/>
              </a:spcAft>
            </a:pPr>
            <a:r>
              <a:rPr lang="el-GR" b="1" dirty="0" smtClean="0"/>
              <a:t>Προαιρετικός</a:t>
            </a:r>
            <a:r>
              <a:rPr lang="el-GR" dirty="0" smtClean="0"/>
              <a:t> ο ορισμός μονοπατιού μάθησης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A940F4-2900-4377-A725-F8EBF631B80C}" type="slidenum">
              <a:rPr lang="el-GR" smtClean="0"/>
              <a:pPr>
                <a:defRPr/>
              </a:pPr>
              <a:t>25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314188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Οργάνωση υλικού (2/2)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57200" y="1600200"/>
            <a:ext cx="8363272" cy="4525963"/>
          </a:xfrm>
        </p:spPr>
        <p:txBody>
          <a:bodyPr/>
          <a:lstStyle/>
          <a:p>
            <a:pPr marL="0" indent="0">
              <a:buNone/>
            </a:pPr>
            <a:r>
              <a:rPr lang="el-GR" sz="2800" dirty="0" smtClean="0"/>
              <a:t>Κάθε </a:t>
            </a:r>
            <a:r>
              <a:rPr lang="el-GR" sz="2800" dirty="0"/>
              <a:t>θεματική ενότητα ή ενότητα διαλέξεων </a:t>
            </a:r>
            <a:r>
              <a:rPr lang="el-GR" sz="2800" b="1" dirty="0"/>
              <a:t>θα πρέπει </a:t>
            </a:r>
            <a:r>
              <a:rPr lang="el-GR" sz="2800" dirty="0"/>
              <a:t>να συνοδεύεται </a:t>
            </a:r>
            <a:r>
              <a:rPr lang="el-GR" sz="2800" dirty="0" smtClean="0"/>
              <a:t>από:</a:t>
            </a:r>
          </a:p>
          <a:p>
            <a:r>
              <a:rPr lang="el-GR" sz="2800" dirty="0" smtClean="0"/>
              <a:t>αναλυτική </a:t>
            </a:r>
            <a:r>
              <a:rPr lang="el-GR" sz="2800" dirty="0"/>
              <a:t>περιγραφή </a:t>
            </a:r>
            <a:r>
              <a:rPr lang="el-GR" sz="2800" dirty="0" smtClean="0"/>
              <a:t>στόχων</a:t>
            </a:r>
          </a:p>
          <a:p>
            <a:r>
              <a:rPr lang="el-GR" sz="2800" dirty="0" smtClean="0"/>
              <a:t>λέξεις </a:t>
            </a:r>
            <a:r>
              <a:rPr lang="el-GR" sz="2800" dirty="0"/>
              <a:t>κλειδιά ή βασικούς </a:t>
            </a:r>
            <a:r>
              <a:rPr lang="el-GR" sz="2800" dirty="0" smtClean="0"/>
              <a:t>όρους </a:t>
            </a:r>
          </a:p>
          <a:p>
            <a:r>
              <a:rPr lang="el-GR" sz="2800" dirty="0" smtClean="0"/>
              <a:t>σημειώσεις </a:t>
            </a:r>
          </a:p>
          <a:p>
            <a:r>
              <a:rPr lang="el-GR" sz="2800" dirty="0" smtClean="0"/>
              <a:t>διαφάνειες </a:t>
            </a:r>
          </a:p>
          <a:p>
            <a:r>
              <a:rPr lang="el-GR" sz="2800" dirty="0" smtClean="0"/>
              <a:t>λοιπό </a:t>
            </a:r>
            <a:r>
              <a:rPr lang="el-GR" sz="2800" dirty="0"/>
              <a:t>υποστηρικτικό υλικό </a:t>
            </a:r>
            <a:endParaRPr lang="el-GR" sz="2800" dirty="0" smtClean="0"/>
          </a:p>
          <a:p>
            <a:r>
              <a:rPr lang="el-GR" sz="2800" dirty="0" smtClean="0"/>
              <a:t>αναφορές </a:t>
            </a:r>
            <a:r>
              <a:rPr lang="el-GR" sz="2800" dirty="0"/>
              <a:t>βιβλιογραφίας ή </a:t>
            </a:r>
            <a:r>
              <a:rPr lang="el-GR" sz="2800" dirty="0" smtClean="0"/>
              <a:t>ασκήσεις </a:t>
            </a:r>
            <a:endParaRPr lang="el-GR" sz="2800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A940F4-2900-4377-A725-F8EBF631B80C}" type="slidenum">
              <a:rPr lang="el-GR" smtClean="0"/>
              <a:pPr>
                <a:defRPr/>
              </a:pPr>
              <a:t>26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760622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Συνοδευτικό εκπαιδευτικό υλικό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57200" y="1600200"/>
            <a:ext cx="8507288" cy="4525963"/>
          </a:xfrm>
        </p:spPr>
        <p:txBody>
          <a:bodyPr/>
          <a:lstStyle/>
          <a:p>
            <a:pPr marL="0" indent="0">
              <a:buNone/>
            </a:pPr>
            <a:r>
              <a:rPr lang="el-GR" sz="2700" dirty="0"/>
              <a:t>Είναι </a:t>
            </a:r>
            <a:r>
              <a:rPr lang="el-GR" sz="2700" b="1" dirty="0"/>
              <a:t>επιθυμητό </a:t>
            </a:r>
            <a:r>
              <a:rPr lang="el-GR" sz="2700" dirty="0"/>
              <a:t>τα μαθήματα </a:t>
            </a:r>
            <a:r>
              <a:rPr lang="el-GR" sz="2700" dirty="0" smtClean="0"/>
              <a:t>να συνοδεύονται </a:t>
            </a:r>
            <a:r>
              <a:rPr lang="el-GR" sz="2700" dirty="0"/>
              <a:t>με όσο το δυνατόν περισσότερο υποστηρικτικό </a:t>
            </a:r>
            <a:r>
              <a:rPr lang="el-GR" sz="2700" dirty="0" smtClean="0"/>
              <a:t>υλικό</a:t>
            </a:r>
            <a:endParaRPr lang="el-GR" sz="2700" b="1" dirty="0" smtClean="0"/>
          </a:p>
          <a:p>
            <a:r>
              <a:rPr lang="el-GR" sz="2700" dirty="0"/>
              <a:t>Ένα </a:t>
            </a:r>
            <a:r>
              <a:rPr lang="el-GR" sz="2700" b="1" dirty="0" smtClean="0"/>
              <a:t>Α-</a:t>
            </a:r>
            <a:r>
              <a:rPr lang="el-GR" sz="2700" dirty="0" smtClean="0"/>
              <a:t> ΑΨΜ θα </a:t>
            </a:r>
            <a:r>
              <a:rPr lang="el-GR" sz="2700" dirty="0"/>
              <a:t>πρέπει </a:t>
            </a:r>
            <a:r>
              <a:rPr lang="el-GR" sz="2700" dirty="0" smtClean="0"/>
              <a:t>να:</a:t>
            </a:r>
          </a:p>
          <a:p>
            <a:pPr lvl="1"/>
            <a:r>
              <a:rPr lang="el-GR" sz="2700" dirty="0" smtClean="0"/>
              <a:t>περιέχει </a:t>
            </a:r>
            <a:r>
              <a:rPr lang="el-GR" sz="2700" dirty="0"/>
              <a:t>τουλάχιστον τις διαφάνειες ή τις σημειώσεις ανά θεματική ενότητα ή ενότητα </a:t>
            </a:r>
            <a:r>
              <a:rPr lang="el-GR" sz="2700" dirty="0" smtClean="0"/>
              <a:t>διαλέξεων</a:t>
            </a:r>
            <a:endParaRPr lang="el-GR" sz="2700" dirty="0"/>
          </a:p>
          <a:p>
            <a:pPr lvl="1"/>
            <a:r>
              <a:rPr lang="el-GR" sz="2700" dirty="0" smtClean="0"/>
              <a:t>ιδανικό: διαφάνειες και σημειώσεις</a:t>
            </a:r>
          </a:p>
          <a:p>
            <a:r>
              <a:rPr lang="el-GR" sz="3100" dirty="0" smtClean="0"/>
              <a:t>κριτήριο αυτοτέλειας </a:t>
            </a:r>
          </a:p>
          <a:p>
            <a:r>
              <a:rPr lang="el-GR" sz="3100" dirty="0" smtClean="0"/>
              <a:t>κριτήριο κάλυψης της αντίστοιχης διδακτέας ύλης στο 100% </a:t>
            </a:r>
            <a:endParaRPr lang="el-GR" sz="3100" dirty="0"/>
          </a:p>
          <a:p>
            <a:endParaRPr lang="el-GR" sz="2700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A940F4-2900-4377-A725-F8EBF631B80C}" type="slidenum">
              <a:rPr lang="el-GR" smtClean="0"/>
              <a:pPr>
                <a:defRPr/>
              </a:pPr>
              <a:t>27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350009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Συνοδευτικό εκπαιδευτικό υλικό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57200" y="1600200"/>
            <a:ext cx="8507288" cy="4525963"/>
          </a:xfrm>
        </p:spPr>
        <p:txBody>
          <a:bodyPr/>
          <a:lstStyle/>
          <a:p>
            <a:r>
              <a:rPr lang="el-GR" sz="2200" dirty="0" smtClean="0"/>
              <a:t>Ένα </a:t>
            </a:r>
            <a:r>
              <a:rPr lang="el-GR" sz="2200" b="1" dirty="0" smtClean="0"/>
              <a:t>Α</a:t>
            </a:r>
            <a:r>
              <a:rPr lang="el-GR" sz="2200" dirty="0" smtClean="0"/>
              <a:t> ή </a:t>
            </a:r>
            <a:r>
              <a:rPr lang="el-GR" sz="2200" b="1" dirty="0" smtClean="0"/>
              <a:t>Α+</a:t>
            </a:r>
            <a:r>
              <a:rPr lang="el-GR" sz="2200" dirty="0" smtClean="0"/>
              <a:t> ΑΨΜ θα πρέπει να συνοδεύεται από: </a:t>
            </a:r>
          </a:p>
          <a:p>
            <a:pPr lvl="1"/>
            <a:r>
              <a:rPr lang="el-GR" sz="2200" dirty="0" smtClean="0"/>
              <a:t>διαφάνειες</a:t>
            </a:r>
            <a:r>
              <a:rPr lang="el-GR" sz="2200" dirty="0"/>
              <a:t>, εφόσον χρησιμοποιεί ο διδάσκων  στο συγκεκριμένο </a:t>
            </a:r>
            <a:r>
              <a:rPr lang="el-GR" sz="2200" dirty="0" smtClean="0"/>
              <a:t>μάθημα</a:t>
            </a:r>
            <a:endParaRPr lang="el-GR" sz="2200" dirty="0"/>
          </a:p>
          <a:p>
            <a:pPr lvl="1"/>
            <a:r>
              <a:rPr lang="el-GR" sz="2200" dirty="0"/>
              <a:t>σημειώσεις (</a:t>
            </a:r>
            <a:r>
              <a:rPr lang="en-US" sz="2200" dirty="0"/>
              <a:t>lecture notes</a:t>
            </a:r>
            <a:r>
              <a:rPr lang="el-GR" sz="2200" dirty="0"/>
              <a:t>) του μαθήματος, εφόσον </a:t>
            </a:r>
            <a:r>
              <a:rPr lang="el-GR" sz="2200" dirty="0" smtClean="0"/>
              <a:t>υπάρχουν</a:t>
            </a:r>
            <a:endParaRPr lang="el-GR" sz="2200" dirty="0"/>
          </a:p>
          <a:p>
            <a:pPr lvl="1"/>
            <a:r>
              <a:rPr lang="el-GR" sz="2200" dirty="0"/>
              <a:t>αντίστοιχο </a:t>
            </a:r>
            <a:r>
              <a:rPr lang="el-GR" sz="2200" dirty="0" err="1"/>
              <a:t>πολυμεσικό</a:t>
            </a:r>
            <a:r>
              <a:rPr lang="el-GR" sz="2200" dirty="0"/>
              <a:t> </a:t>
            </a:r>
            <a:r>
              <a:rPr lang="el-GR" sz="2200" dirty="0" smtClean="0"/>
              <a:t>υλικό</a:t>
            </a:r>
          </a:p>
          <a:p>
            <a:pPr lvl="1"/>
            <a:r>
              <a:rPr lang="el-GR" sz="2200" dirty="0" smtClean="0"/>
              <a:t>ασκήσεις</a:t>
            </a:r>
          </a:p>
          <a:p>
            <a:pPr lvl="1"/>
            <a:r>
              <a:rPr lang="el-GR" sz="2200" dirty="0" smtClean="0"/>
              <a:t>ιδανικό</a:t>
            </a:r>
            <a:r>
              <a:rPr lang="el-GR" sz="2200" dirty="0"/>
              <a:t>: </a:t>
            </a:r>
            <a:r>
              <a:rPr lang="el-GR" sz="2200" dirty="0" smtClean="0"/>
              <a:t>όλα</a:t>
            </a:r>
          </a:p>
          <a:p>
            <a:r>
              <a:rPr lang="el-GR" sz="2200" dirty="0"/>
              <a:t>κριτήριο αυτοτέλειας </a:t>
            </a:r>
          </a:p>
          <a:p>
            <a:r>
              <a:rPr lang="el-GR" sz="2200" dirty="0"/>
              <a:t>κριτήριο κάλυψης </a:t>
            </a:r>
            <a:r>
              <a:rPr lang="el-GR" sz="2200" dirty="0" smtClean="0"/>
              <a:t>του πολ. υλικού της </a:t>
            </a:r>
            <a:r>
              <a:rPr lang="el-GR" sz="2200" b="1" dirty="0"/>
              <a:t>αντίστοιχης</a:t>
            </a:r>
            <a:r>
              <a:rPr lang="el-GR" sz="2200" dirty="0"/>
              <a:t> διδακτέας ύλης στο 8</a:t>
            </a:r>
            <a:r>
              <a:rPr lang="el-GR" sz="2200" dirty="0" smtClean="0"/>
              <a:t>0</a:t>
            </a:r>
            <a:r>
              <a:rPr lang="el-GR" sz="2200" dirty="0"/>
              <a:t>% </a:t>
            </a:r>
          </a:p>
          <a:p>
            <a:pPr lvl="1"/>
            <a:endParaRPr lang="el-GR" sz="2200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A940F4-2900-4377-A725-F8EBF631B80C}" type="slidenum">
              <a:rPr lang="el-GR" smtClean="0"/>
              <a:pPr>
                <a:defRPr/>
              </a:pPr>
              <a:t>28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428417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Ασκήσεις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57200" y="1600200"/>
            <a:ext cx="8579296" cy="4525963"/>
          </a:xfrm>
        </p:spPr>
        <p:txBody>
          <a:bodyPr/>
          <a:lstStyle/>
          <a:p>
            <a:r>
              <a:rPr lang="el-GR" sz="2600" b="1" dirty="0" smtClean="0"/>
              <a:t>Προαιρετικές</a:t>
            </a:r>
            <a:r>
              <a:rPr lang="el-GR" sz="2600" dirty="0" smtClean="0"/>
              <a:t> </a:t>
            </a:r>
            <a:r>
              <a:rPr lang="el-GR" sz="2600" dirty="0"/>
              <a:t>για τα μαθήματα </a:t>
            </a:r>
            <a:r>
              <a:rPr lang="el-GR" sz="2600" b="1" dirty="0"/>
              <a:t>Α-</a:t>
            </a:r>
            <a:r>
              <a:rPr lang="el-GR" sz="2600" dirty="0"/>
              <a:t> και </a:t>
            </a:r>
            <a:r>
              <a:rPr lang="el-GR" sz="2600" b="1" dirty="0" smtClean="0"/>
              <a:t>Α</a:t>
            </a:r>
          </a:p>
          <a:p>
            <a:r>
              <a:rPr lang="el-GR" sz="2600" b="1" dirty="0" smtClean="0"/>
              <a:t>Υποχρεωτικές </a:t>
            </a:r>
            <a:r>
              <a:rPr lang="el-GR" sz="2600" dirty="0"/>
              <a:t>για τα μαθήματα </a:t>
            </a:r>
            <a:r>
              <a:rPr lang="el-GR" sz="2600" b="1" dirty="0"/>
              <a:t>Α</a:t>
            </a:r>
            <a:r>
              <a:rPr lang="el-GR" sz="2600" b="1" dirty="0" smtClean="0"/>
              <a:t>+</a:t>
            </a:r>
          </a:p>
          <a:p>
            <a:r>
              <a:rPr lang="el-GR" sz="2600" dirty="0" smtClean="0"/>
              <a:t>Περιλαμβάνουν:</a:t>
            </a:r>
          </a:p>
          <a:p>
            <a:pPr lvl="1"/>
            <a:r>
              <a:rPr lang="el-GR" sz="2600" dirty="0" err="1" smtClean="0"/>
              <a:t>on</a:t>
            </a:r>
            <a:r>
              <a:rPr lang="el-GR" sz="2600" dirty="0" smtClean="0"/>
              <a:t>-</a:t>
            </a:r>
            <a:r>
              <a:rPr lang="el-GR" sz="2600" dirty="0" err="1" smtClean="0"/>
              <a:t>line</a:t>
            </a:r>
            <a:r>
              <a:rPr lang="el-GR" sz="2600" dirty="0" smtClean="0"/>
              <a:t> </a:t>
            </a:r>
            <a:r>
              <a:rPr lang="el-GR" sz="2600" dirty="0"/>
              <a:t>ασκήσεις, </a:t>
            </a:r>
            <a:r>
              <a:rPr lang="el-GR" sz="2600" dirty="0" smtClean="0"/>
              <a:t>γενικές, ειδικές </a:t>
            </a:r>
            <a:r>
              <a:rPr lang="el-GR" sz="2600" dirty="0"/>
              <a:t>ή </a:t>
            </a:r>
            <a:r>
              <a:rPr lang="el-GR" sz="2600" dirty="0" err="1" smtClean="0"/>
              <a:t>αυτοαξιολόγησης</a:t>
            </a:r>
            <a:endParaRPr lang="el-GR" sz="2600" dirty="0" smtClean="0"/>
          </a:p>
          <a:p>
            <a:r>
              <a:rPr lang="el-GR" sz="2600" dirty="0" smtClean="0"/>
              <a:t>Αξιοποιούν:</a:t>
            </a:r>
          </a:p>
          <a:p>
            <a:pPr lvl="1"/>
            <a:r>
              <a:rPr lang="el-GR" sz="2600" dirty="0" smtClean="0"/>
              <a:t>τις </a:t>
            </a:r>
            <a:r>
              <a:rPr lang="el-GR" sz="2600" dirty="0"/>
              <a:t>δυνατότητες της </a:t>
            </a:r>
            <a:r>
              <a:rPr lang="en-US" sz="2600" dirty="0" smtClean="0"/>
              <a:t>Open </a:t>
            </a:r>
            <a:r>
              <a:rPr lang="en-US" sz="2600" dirty="0" err="1" smtClean="0"/>
              <a:t>eClass</a:t>
            </a:r>
            <a:r>
              <a:rPr lang="en-US" sz="2600" dirty="0" smtClean="0"/>
              <a:t> </a:t>
            </a:r>
            <a:r>
              <a:rPr lang="el-GR" sz="2600" dirty="0" smtClean="0"/>
              <a:t>πλατφόρμας για την ανάπτυξη ασκήσεων</a:t>
            </a:r>
          </a:p>
          <a:p>
            <a:pPr lvl="1"/>
            <a:r>
              <a:rPr lang="el-GR" sz="2600" dirty="0" smtClean="0"/>
              <a:t>άλλο </a:t>
            </a:r>
            <a:r>
              <a:rPr lang="el-GR" sz="2600" dirty="0" err="1"/>
              <a:t>πολυμεσικό</a:t>
            </a:r>
            <a:r>
              <a:rPr lang="el-GR" sz="2600" dirty="0"/>
              <a:t>/</a:t>
            </a:r>
            <a:r>
              <a:rPr lang="el-GR" sz="2600" dirty="0" err="1"/>
              <a:t>διαδραστικό</a:t>
            </a:r>
            <a:r>
              <a:rPr lang="el-GR" sz="2600" dirty="0"/>
              <a:t> </a:t>
            </a:r>
            <a:r>
              <a:rPr lang="el-GR" sz="2600" dirty="0" smtClean="0"/>
              <a:t>υλικό  </a:t>
            </a:r>
            <a:endParaRPr lang="el-GR" sz="2600" dirty="0"/>
          </a:p>
          <a:p>
            <a:endParaRPr lang="el-GR" sz="2600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A940F4-2900-4377-A725-F8EBF631B80C}" type="slidenum">
              <a:rPr lang="el-GR" smtClean="0"/>
              <a:pPr>
                <a:defRPr/>
              </a:pPr>
              <a:t>29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812345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2"/>
            <a:r>
              <a:rPr lang="el-GR" dirty="0"/>
              <a:t>Αναφορά </a:t>
            </a:r>
            <a:r>
              <a:rPr lang="el-GR" dirty="0" smtClean="0"/>
              <a:t>βιβλιογραφίας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sz="2800" dirty="0" smtClean="0"/>
              <a:t>Η </a:t>
            </a:r>
            <a:r>
              <a:rPr lang="el-GR" sz="2800" dirty="0"/>
              <a:t>αναφορά βιβλιογραφίας περιλαμβάνει </a:t>
            </a:r>
            <a:endParaRPr lang="el-GR" sz="2800" dirty="0" smtClean="0"/>
          </a:p>
          <a:p>
            <a:pPr lvl="1"/>
            <a:r>
              <a:rPr lang="el-GR" sz="2400" b="1" dirty="0"/>
              <a:t>τ</a:t>
            </a:r>
            <a:r>
              <a:rPr lang="el-GR" sz="2400" b="1" dirty="0" smtClean="0"/>
              <a:t>ην αναφορά </a:t>
            </a:r>
            <a:r>
              <a:rPr lang="el-GR" sz="2400" dirty="0" smtClean="0"/>
              <a:t>των συγγραμμάτων </a:t>
            </a:r>
            <a:r>
              <a:rPr lang="el-GR" sz="2400" dirty="0"/>
              <a:t>(</a:t>
            </a:r>
            <a:r>
              <a:rPr lang="en-US" sz="2400" dirty="0"/>
              <a:t>text books</a:t>
            </a:r>
            <a:r>
              <a:rPr lang="el-GR" sz="2400" dirty="0"/>
              <a:t>) </a:t>
            </a:r>
            <a:endParaRPr lang="el-GR" sz="2400" dirty="0" smtClean="0"/>
          </a:p>
          <a:p>
            <a:pPr lvl="1"/>
            <a:r>
              <a:rPr lang="el-GR" sz="2400" dirty="0" smtClean="0"/>
              <a:t>άλλες </a:t>
            </a:r>
            <a:r>
              <a:rPr lang="el-GR" sz="2400" dirty="0"/>
              <a:t>πηγές διαθέσιμες στο </a:t>
            </a:r>
            <a:r>
              <a:rPr lang="el-GR" sz="2400" dirty="0" smtClean="0"/>
              <a:t>Διαδίκτυο</a:t>
            </a:r>
          </a:p>
          <a:p>
            <a:r>
              <a:rPr lang="el-GR" sz="2800" b="1" dirty="0" smtClean="0"/>
              <a:t>Θα </a:t>
            </a:r>
            <a:r>
              <a:rPr lang="el-GR" sz="2800" b="1" dirty="0"/>
              <a:t>πρέπει </a:t>
            </a:r>
            <a:r>
              <a:rPr lang="el-GR" sz="2800" dirty="0"/>
              <a:t>να υπάρχει σε </a:t>
            </a:r>
            <a:r>
              <a:rPr lang="el-GR" sz="2800" dirty="0" smtClean="0"/>
              <a:t>επίπεδο</a:t>
            </a:r>
          </a:p>
          <a:p>
            <a:pPr lvl="1"/>
            <a:r>
              <a:rPr lang="el-GR" sz="2400" dirty="0" smtClean="0"/>
              <a:t>μαθήματος </a:t>
            </a:r>
            <a:r>
              <a:rPr lang="el-GR" sz="2400" dirty="0"/>
              <a:t>ή </a:t>
            </a:r>
            <a:endParaRPr lang="el-GR" sz="2400" dirty="0" smtClean="0"/>
          </a:p>
          <a:p>
            <a:pPr lvl="1"/>
            <a:r>
              <a:rPr lang="el-GR" sz="2400" dirty="0" smtClean="0"/>
              <a:t>ενότητας </a:t>
            </a:r>
          </a:p>
          <a:p>
            <a:r>
              <a:rPr lang="el-GR" sz="2800" b="1" dirty="0" smtClean="0"/>
              <a:t>Συστήνεται </a:t>
            </a:r>
            <a:r>
              <a:rPr lang="el-GR" sz="2800" dirty="0"/>
              <a:t>να συνοδεύεται από σύντομο </a:t>
            </a:r>
            <a:r>
              <a:rPr lang="el-GR" sz="2800" dirty="0" smtClean="0"/>
              <a:t>σχολιασμό, με το περιεχόμενο βιβλιογραφίας </a:t>
            </a:r>
            <a:r>
              <a:rPr lang="el-GR" sz="2800" dirty="0"/>
              <a:t>ή/και πως είναι </a:t>
            </a:r>
            <a:r>
              <a:rPr lang="el-GR" sz="2800" dirty="0" smtClean="0"/>
              <a:t>χρήσιμη</a:t>
            </a:r>
            <a:endParaRPr lang="el-GR" sz="2800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A940F4-2900-4377-A725-F8EBF631B80C}" type="slidenum">
              <a:rPr lang="el-GR" smtClean="0"/>
              <a:pPr>
                <a:defRPr/>
              </a:pPr>
              <a:t>30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631698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2"/>
            <a:r>
              <a:rPr lang="el-GR" dirty="0"/>
              <a:t>Ηλεκτρονικές πηγές </a:t>
            </a:r>
            <a:r>
              <a:rPr lang="el-GR" dirty="0" smtClean="0"/>
              <a:t>βιβλιοθηκών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l-GR" sz="2800" dirty="0" smtClean="0"/>
              <a:t>Συστήνεται </a:t>
            </a:r>
            <a:r>
              <a:rPr lang="el-GR" sz="2800" dirty="0"/>
              <a:t>η όσο το δυνατόν πιο εκτεταμένη χρήση τους </a:t>
            </a:r>
            <a:r>
              <a:rPr lang="el-GR" sz="2800" dirty="0" smtClean="0"/>
              <a:t> </a:t>
            </a:r>
            <a:endParaRPr lang="el-GR" sz="2800" dirty="0"/>
          </a:p>
          <a:p>
            <a:pPr>
              <a:spcAft>
                <a:spcPts val="1200"/>
              </a:spcAft>
            </a:pPr>
            <a:r>
              <a:rPr lang="el-GR" sz="2800" dirty="0" smtClean="0"/>
              <a:t>Τα </a:t>
            </a:r>
            <a:r>
              <a:rPr lang="el-GR" sz="2800" dirty="0"/>
              <a:t>μαθήματα Α+ θα πρέπει </a:t>
            </a:r>
            <a:r>
              <a:rPr lang="el-GR" sz="2800" b="1" dirty="0"/>
              <a:t>υποχρεωτικά</a:t>
            </a:r>
            <a:r>
              <a:rPr lang="el-GR" sz="2800" dirty="0"/>
              <a:t> να κάνουν χρήση των ηλεκτρονικών πηγών που διαθέτουν οι βιβλιοθήκες των </a:t>
            </a:r>
            <a:r>
              <a:rPr lang="el-GR" sz="2800" dirty="0" smtClean="0"/>
              <a:t>ιδρυμάτων</a:t>
            </a:r>
          </a:p>
          <a:p>
            <a:pPr>
              <a:spcAft>
                <a:spcPts val="1200"/>
              </a:spcAft>
            </a:pPr>
            <a:r>
              <a:rPr lang="el-GR" sz="2800" dirty="0" smtClean="0"/>
              <a:t>Θα </a:t>
            </a:r>
            <a:r>
              <a:rPr lang="el-GR" sz="2800" dirty="0"/>
              <a:t>πρέπει σε επίπεδο μαθήματος ή ενότητας να υπάρχει αναφορά στη σχετική βιβλιογραφία για την περαιτέρω </a:t>
            </a:r>
            <a:r>
              <a:rPr lang="el-GR" sz="2800" dirty="0" smtClean="0"/>
              <a:t>μελέτη</a:t>
            </a:r>
            <a:endParaRPr lang="el-GR" sz="2800" dirty="0"/>
          </a:p>
          <a:p>
            <a:pPr>
              <a:spcAft>
                <a:spcPts val="1200"/>
              </a:spcAft>
            </a:pPr>
            <a:endParaRPr lang="el-GR" sz="2800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A940F4-2900-4377-A725-F8EBF631B80C}" type="slidenum">
              <a:rPr lang="el-GR" smtClean="0"/>
              <a:pPr>
                <a:defRPr/>
              </a:pPr>
              <a:t>31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807301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67544" y="2420888"/>
            <a:ext cx="8229600" cy="1143000"/>
          </a:xfrm>
        </p:spPr>
        <p:txBody>
          <a:bodyPr/>
          <a:lstStyle/>
          <a:p>
            <a:r>
              <a:rPr lang="el-GR" dirty="0" err="1" smtClean="0"/>
              <a:t>Πολυμεσικό</a:t>
            </a:r>
            <a:r>
              <a:rPr lang="el-GR" dirty="0" smtClean="0"/>
              <a:t> υλικό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A940F4-2900-4377-A725-F8EBF631B80C}" type="slidenum">
              <a:rPr lang="el-GR" smtClean="0"/>
              <a:pPr>
                <a:defRPr/>
              </a:pPr>
              <a:t>32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50235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4000" dirty="0"/>
              <a:t>Μαθήματα Α (</a:t>
            </a:r>
            <a:r>
              <a:rPr lang="en-US" sz="4000" dirty="0"/>
              <a:t>Podcast </a:t>
            </a:r>
            <a:r>
              <a:rPr lang="el-GR" sz="4000" dirty="0"/>
              <a:t>με υποστηρικτικό οπτικό υλικό</a:t>
            </a:r>
            <a:r>
              <a:rPr lang="el-GR" sz="4000" dirty="0" smtClean="0"/>
              <a:t>)</a:t>
            </a:r>
            <a:endParaRPr lang="el-GR" sz="4000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l-GR" dirty="0" smtClean="0"/>
              <a:t>Καταγραφή </a:t>
            </a:r>
            <a:r>
              <a:rPr lang="el-GR" dirty="0"/>
              <a:t>της </a:t>
            </a:r>
            <a:r>
              <a:rPr lang="el-GR" dirty="0" smtClean="0"/>
              <a:t>οθόνης </a:t>
            </a:r>
            <a:r>
              <a:rPr lang="el-GR" dirty="0"/>
              <a:t>υπολογιστή</a:t>
            </a:r>
          </a:p>
          <a:p>
            <a:pPr lvl="1">
              <a:spcAft>
                <a:spcPts val="1200"/>
              </a:spcAft>
            </a:pPr>
            <a:r>
              <a:rPr lang="el-GR" dirty="0" smtClean="0"/>
              <a:t>περιέχει τις διαφάνειες μιας διάλεξης</a:t>
            </a:r>
          </a:p>
          <a:p>
            <a:pPr lvl="1">
              <a:spcAft>
                <a:spcPts val="1200"/>
              </a:spcAft>
            </a:pPr>
            <a:r>
              <a:rPr lang="el-GR" dirty="0" smtClean="0"/>
              <a:t>άλλα εργαλεία </a:t>
            </a:r>
            <a:r>
              <a:rPr lang="el-GR" dirty="0"/>
              <a:t>λογισμικού που </a:t>
            </a:r>
            <a:r>
              <a:rPr lang="el-GR" dirty="0" smtClean="0"/>
              <a:t>χρησιμοποιήθηκαν</a:t>
            </a:r>
            <a:endParaRPr lang="el-GR" dirty="0"/>
          </a:p>
          <a:p>
            <a:pPr>
              <a:spcAft>
                <a:spcPts val="1200"/>
              </a:spcAft>
            </a:pPr>
            <a:r>
              <a:rPr lang="en-US" dirty="0"/>
              <a:t>M</a:t>
            </a:r>
            <a:r>
              <a:rPr lang="el-GR" dirty="0" err="1" smtClean="0"/>
              <a:t>ορφότυπος</a:t>
            </a:r>
            <a:r>
              <a:rPr lang="el-GR" dirty="0" smtClean="0"/>
              <a:t> </a:t>
            </a:r>
            <a:r>
              <a:rPr lang="en-US" dirty="0" smtClean="0"/>
              <a:t>(format) </a:t>
            </a:r>
          </a:p>
          <a:p>
            <a:pPr lvl="1">
              <a:spcAft>
                <a:spcPts val="1200"/>
              </a:spcAft>
            </a:pPr>
            <a:r>
              <a:rPr lang="el-GR" dirty="0" smtClean="0"/>
              <a:t>βίντεο</a:t>
            </a:r>
            <a:r>
              <a:rPr lang="el-GR" dirty="0"/>
              <a:t>, </a:t>
            </a:r>
            <a:r>
              <a:rPr lang="el-GR" dirty="0" smtClean="0"/>
              <a:t>εικόνες</a:t>
            </a:r>
            <a:r>
              <a:rPr lang="el-GR" dirty="0"/>
              <a:t>, </a:t>
            </a:r>
            <a:r>
              <a:rPr lang="en-US" dirty="0" smtClean="0"/>
              <a:t>html</a:t>
            </a:r>
          </a:p>
          <a:p>
            <a:pPr marL="0" indent="0">
              <a:spcAft>
                <a:spcPts val="1200"/>
              </a:spcAft>
              <a:buNone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A940F4-2900-4377-A725-F8EBF631B80C}" type="slidenum">
              <a:rPr lang="el-GR" smtClean="0"/>
              <a:pPr>
                <a:defRPr/>
              </a:pPr>
              <a:t>33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379421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4000" dirty="0"/>
              <a:t>Μαθήματα Α (</a:t>
            </a:r>
            <a:r>
              <a:rPr lang="en-US" sz="4000" dirty="0"/>
              <a:t>Podcast </a:t>
            </a:r>
            <a:r>
              <a:rPr lang="el-GR" sz="4000" dirty="0"/>
              <a:t>με υποστηρικτικό οπτικό υλικό</a:t>
            </a:r>
            <a:r>
              <a:rPr lang="el-GR" sz="4000" dirty="0" smtClean="0"/>
              <a:t>)</a:t>
            </a:r>
            <a:endParaRPr lang="el-GR" sz="4000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n-US" dirty="0" smtClean="0"/>
              <a:t>To </a:t>
            </a:r>
            <a:r>
              <a:rPr lang="el-GR" dirty="0"/>
              <a:t>περιεχόμενο  συνοδεύεται και συγχρονίζεται με τον ήχο της διάλεξης (η ομιλία του διδάσκοντα</a:t>
            </a:r>
            <a:r>
              <a:rPr lang="el-GR" dirty="0" smtClean="0"/>
              <a:t>)</a:t>
            </a:r>
            <a:endParaRPr lang="en-US" dirty="0" smtClean="0"/>
          </a:p>
          <a:p>
            <a:pPr>
              <a:spcAft>
                <a:spcPts val="1200"/>
              </a:spcAft>
            </a:pPr>
            <a:r>
              <a:rPr lang="el-GR" dirty="0" smtClean="0"/>
              <a:t>Η </a:t>
            </a:r>
            <a:r>
              <a:rPr lang="el-GR" dirty="0"/>
              <a:t>ομιλία είναι επεξηγηματική και επεκτείνεται </a:t>
            </a:r>
            <a:r>
              <a:rPr lang="el-GR" u="sng" dirty="0"/>
              <a:t>πέραν της απλής ανάγνωσης </a:t>
            </a:r>
            <a:r>
              <a:rPr lang="el-GR" dirty="0"/>
              <a:t>των περιεχομένων των </a:t>
            </a:r>
            <a:r>
              <a:rPr lang="el-GR" dirty="0" smtClean="0"/>
              <a:t>διαφανειών</a:t>
            </a:r>
            <a:endParaRPr lang="el-GR" dirty="0"/>
          </a:p>
          <a:p>
            <a:pPr>
              <a:spcAft>
                <a:spcPts val="1200"/>
              </a:spcAft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A940F4-2900-4377-A725-F8EBF631B80C}" type="slidenum">
              <a:rPr lang="el-GR" smtClean="0"/>
              <a:pPr>
                <a:defRPr/>
              </a:pPr>
              <a:t>34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251593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Μαθήματα Α</a:t>
            </a:r>
            <a:r>
              <a:rPr lang="el-GR" dirty="0" smtClean="0"/>
              <a:t>+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Ύπαρξη </a:t>
            </a:r>
            <a:r>
              <a:rPr lang="el-GR" dirty="0"/>
              <a:t>εικόνας δρώντων υποκειμένων </a:t>
            </a:r>
            <a:r>
              <a:rPr lang="el-GR" dirty="0" smtClean="0"/>
              <a:t>(των διδασκόντων)</a:t>
            </a:r>
          </a:p>
          <a:p>
            <a:r>
              <a:rPr lang="el-GR" dirty="0" smtClean="0"/>
              <a:t>Διαφορά με τα μαθήματα Α </a:t>
            </a:r>
          </a:p>
          <a:p>
            <a:pPr lvl="1"/>
            <a:r>
              <a:rPr lang="el-GR" dirty="0" smtClean="0"/>
              <a:t>η </a:t>
            </a:r>
            <a:r>
              <a:rPr lang="el-GR" dirty="0"/>
              <a:t>εικόνα αφορά την οθόνη του </a:t>
            </a:r>
            <a:r>
              <a:rPr lang="el-GR" dirty="0" smtClean="0"/>
              <a:t>υπολογιστή</a:t>
            </a:r>
            <a:endParaRPr lang="en-US" dirty="0" smtClean="0"/>
          </a:p>
          <a:p>
            <a:endParaRPr lang="el-GR" dirty="0"/>
          </a:p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A940F4-2900-4377-A725-F8EBF631B80C}" type="slidenum">
              <a:rPr lang="el-GR" smtClean="0"/>
              <a:pPr>
                <a:defRPr/>
              </a:pPr>
              <a:t>35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760596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Μαθήματα Α</a:t>
            </a:r>
            <a:r>
              <a:rPr lang="el-GR" dirty="0" smtClean="0"/>
              <a:t>+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Βίντεο από: </a:t>
            </a:r>
            <a:endParaRPr lang="en-US" dirty="0" smtClean="0"/>
          </a:p>
          <a:p>
            <a:pPr lvl="1"/>
            <a:r>
              <a:rPr lang="el-GR" dirty="0" smtClean="0"/>
              <a:t>εργαστηριακά </a:t>
            </a:r>
            <a:r>
              <a:rPr lang="el-GR" dirty="0"/>
              <a:t>μαθήματα (πρότυπα πειράματα), μελέτες και εργασίες πεδίου, ανασκαφές, θεατρικές παραστάσεις, χειρουργικές επεμβάσεις και ότι άλλο κρίνει ο διδάσκων, ανάλογα με το γνωστικό </a:t>
            </a:r>
            <a:r>
              <a:rPr lang="el-GR" dirty="0" smtClean="0"/>
              <a:t>αντικείμενο </a:t>
            </a:r>
            <a:endParaRPr lang="en-US" dirty="0" smtClean="0"/>
          </a:p>
          <a:p>
            <a:pPr lvl="1"/>
            <a:r>
              <a:rPr lang="el-GR" dirty="0" smtClean="0"/>
              <a:t>ή/και καταγραφή </a:t>
            </a:r>
            <a:r>
              <a:rPr lang="el-GR" dirty="0"/>
              <a:t>διαλέξεων </a:t>
            </a:r>
            <a:r>
              <a:rPr lang="el-GR" dirty="0" smtClean="0"/>
              <a:t> </a:t>
            </a:r>
            <a:endParaRPr lang="en-US" dirty="0" smtClean="0"/>
          </a:p>
          <a:p>
            <a:pPr lvl="2"/>
            <a:r>
              <a:rPr lang="el-GR" dirty="0"/>
              <a:t>μ</a:t>
            </a:r>
            <a:r>
              <a:rPr lang="el-GR" dirty="0" smtClean="0"/>
              <a:t>ε ακροατήριο </a:t>
            </a:r>
            <a:r>
              <a:rPr lang="el-GR" dirty="0"/>
              <a:t>ή χωρίς </a:t>
            </a:r>
            <a:r>
              <a:rPr lang="el-GR" dirty="0" smtClean="0"/>
              <a:t>ακροατήριο</a:t>
            </a:r>
          </a:p>
          <a:p>
            <a:pPr lvl="2"/>
            <a:r>
              <a:rPr lang="el-GR" dirty="0" smtClean="0"/>
              <a:t>το βίντεο συγχρονισμένο </a:t>
            </a:r>
            <a:r>
              <a:rPr lang="el-GR" dirty="0"/>
              <a:t>με διαφάνειες, εφόσον </a:t>
            </a:r>
            <a:r>
              <a:rPr lang="el-GR" dirty="0" smtClean="0"/>
              <a:t>χρησιμοποιούνται  </a:t>
            </a:r>
            <a:endParaRPr lang="el-GR" dirty="0"/>
          </a:p>
          <a:p>
            <a:endParaRPr lang="el-GR" dirty="0"/>
          </a:p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A940F4-2900-4377-A725-F8EBF631B80C}" type="slidenum">
              <a:rPr lang="el-GR" smtClean="0"/>
              <a:pPr>
                <a:defRPr/>
              </a:pPr>
              <a:t>36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519328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2"/>
            <a:r>
              <a:rPr lang="en-US" kern="1200" dirty="0">
                <a:latin typeface="+mj-lt"/>
                <a:ea typeface="+mj-ea"/>
                <a:cs typeface="+mj-cs"/>
              </a:rPr>
              <a:t>K</a:t>
            </a:r>
            <a:r>
              <a:rPr lang="el-GR" kern="1200" dirty="0" err="1">
                <a:latin typeface="+mj-lt"/>
                <a:ea typeface="+mj-ea"/>
                <a:cs typeface="+mj-cs"/>
              </a:rPr>
              <a:t>άλυψη</a:t>
            </a:r>
            <a:r>
              <a:rPr lang="el-GR" kern="1200" dirty="0">
                <a:latin typeface="+mj-lt"/>
                <a:ea typeface="+mj-ea"/>
                <a:cs typeface="+mj-cs"/>
              </a:rPr>
              <a:t> διδακτέας ύλης </a:t>
            </a:r>
            <a:r>
              <a:rPr lang="el-GR" kern="1200" dirty="0" smtClean="0">
                <a:latin typeface="+mj-lt"/>
                <a:ea typeface="+mj-ea"/>
                <a:cs typeface="+mj-cs"/>
              </a:rPr>
              <a:t>(Α,Α</a:t>
            </a:r>
            <a:r>
              <a:rPr lang="el-GR" kern="1200" dirty="0">
                <a:latin typeface="+mj-lt"/>
                <a:ea typeface="+mj-ea"/>
                <a:cs typeface="+mj-cs"/>
              </a:rPr>
              <a:t>+)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l-GR" b="1" dirty="0"/>
              <a:t>κριτήριο κάλυψης </a:t>
            </a:r>
            <a:r>
              <a:rPr lang="el-GR" b="1" dirty="0" smtClean="0"/>
              <a:t>ύλης</a:t>
            </a:r>
          </a:p>
          <a:p>
            <a:pPr marL="0" indent="0" algn="ctr">
              <a:spcBef>
                <a:spcPts val="2400"/>
              </a:spcBef>
              <a:buNone/>
            </a:pPr>
            <a:r>
              <a:rPr lang="el-GR" sz="2800" dirty="0" smtClean="0"/>
              <a:t>Για να </a:t>
            </a:r>
            <a:r>
              <a:rPr lang="el-GR" sz="2800" dirty="0"/>
              <a:t>χαρακτηριστεί </a:t>
            </a:r>
            <a:r>
              <a:rPr lang="el-GR" sz="2800" dirty="0" smtClean="0"/>
              <a:t>ένα </a:t>
            </a:r>
            <a:r>
              <a:rPr lang="en-US" sz="2800" dirty="0" smtClean="0"/>
              <a:t>A</a:t>
            </a:r>
            <a:r>
              <a:rPr lang="el-GR" sz="2800" dirty="0" smtClean="0"/>
              <a:t>ΨΜ ως </a:t>
            </a:r>
            <a:r>
              <a:rPr lang="el-GR" sz="2800" dirty="0"/>
              <a:t>Α ή Α+ </a:t>
            </a:r>
            <a:r>
              <a:rPr lang="el-GR" sz="2800" i="1" dirty="0" smtClean="0"/>
              <a:t>θα </a:t>
            </a:r>
            <a:r>
              <a:rPr lang="el-GR" sz="2800" i="1" dirty="0"/>
              <a:t>πρέπει </a:t>
            </a:r>
            <a:endParaRPr lang="el-GR" sz="2800" i="1" dirty="0" smtClean="0"/>
          </a:p>
          <a:p>
            <a:pPr marL="0" indent="0" algn="ctr">
              <a:buNone/>
            </a:pPr>
            <a:r>
              <a:rPr lang="el-GR" sz="2800" dirty="0" smtClean="0"/>
              <a:t>το </a:t>
            </a:r>
            <a:r>
              <a:rPr lang="el-GR" sz="2800" dirty="0" err="1" smtClean="0"/>
              <a:t>πολυμεσικό</a:t>
            </a:r>
            <a:r>
              <a:rPr lang="el-GR" sz="2800" dirty="0" smtClean="0"/>
              <a:t> </a:t>
            </a:r>
            <a:r>
              <a:rPr lang="el-GR" sz="2800" dirty="0"/>
              <a:t>υλικό να καλύπτει </a:t>
            </a:r>
            <a:r>
              <a:rPr lang="el-GR" sz="2800" b="1" dirty="0"/>
              <a:t>το 80 % της </a:t>
            </a:r>
            <a:r>
              <a:rPr lang="el-GR" sz="2800" b="1" dirty="0" smtClean="0"/>
              <a:t>αντίστοιχης διδακτέας ύλης  </a:t>
            </a:r>
          </a:p>
          <a:p>
            <a:pPr marL="0" indent="0">
              <a:buNone/>
            </a:pPr>
            <a:endParaRPr lang="el-GR" sz="2800" b="1" dirty="0" smtClean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A940F4-2900-4377-A725-F8EBF631B80C}" type="slidenum">
              <a:rPr lang="el-GR" smtClean="0"/>
              <a:pPr>
                <a:defRPr/>
              </a:pPr>
              <a:t>37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582873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2"/>
            <a:r>
              <a:rPr lang="en-US" kern="1200" dirty="0">
                <a:latin typeface="+mj-lt"/>
                <a:ea typeface="+mj-ea"/>
                <a:cs typeface="+mj-cs"/>
              </a:rPr>
              <a:t>K</a:t>
            </a:r>
            <a:r>
              <a:rPr lang="el-GR" kern="1200" dirty="0" err="1">
                <a:latin typeface="+mj-lt"/>
                <a:ea typeface="+mj-ea"/>
                <a:cs typeface="+mj-cs"/>
              </a:rPr>
              <a:t>άλυψη</a:t>
            </a:r>
            <a:r>
              <a:rPr lang="el-GR" kern="1200" dirty="0">
                <a:latin typeface="+mj-lt"/>
                <a:ea typeface="+mj-ea"/>
                <a:cs typeface="+mj-cs"/>
              </a:rPr>
              <a:t> διδακτέας ύλης (Α,Α+)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l-GR" sz="2400" dirty="0" smtClean="0"/>
              <a:t>Παράδειγμα</a:t>
            </a:r>
            <a:r>
              <a:rPr lang="el-GR" sz="2400" dirty="0"/>
              <a:t>, οι βιντεοδιαλέξεις ενός μαθήματος καλύπτουν το 80% των διδακτικών ωρών του </a:t>
            </a:r>
            <a:r>
              <a:rPr lang="el-GR" sz="2400" dirty="0" smtClean="0"/>
              <a:t>μαθήματος</a:t>
            </a:r>
          </a:p>
          <a:p>
            <a:pPr>
              <a:spcAft>
                <a:spcPts val="1200"/>
              </a:spcAft>
            </a:pPr>
            <a:r>
              <a:rPr lang="en-US" sz="2400" dirty="0" smtClean="0"/>
              <a:t>T</a:t>
            </a:r>
            <a:r>
              <a:rPr lang="el-GR" sz="2400" dirty="0" err="1" smtClean="0"/>
              <a:t>υπικό</a:t>
            </a:r>
            <a:r>
              <a:rPr lang="el-GR" sz="2400" dirty="0" smtClean="0"/>
              <a:t> μάθημα </a:t>
            </a:r>
            <a:r>
              <a:rPr lang="el-GR" sz="2400" dirty="0"/>
              <a:t>που διδάσκεται 4 ώρες </a:t>
            </a:r>
            <a:r>
              <a:rPr lang="en-US" sz="2400" dirty="0" smtClean="0"/>
              <a:t>X </a:t>
            </a:r>
            <a:r>
              <a:rPr lang="el-GR" sz="2400" dirty="0" smtClean="0"/>
              <a:t>13 </a:t>
            </a:r>
            <a:r>
              <a:rPr lang="el-GR" sz="2400" dirty="0"/>
              <a:t>εβδομάδες</a:t>
            </a:r>
            <a:r>
              <a:rPr lang="en-US" sz="2400" dirty="0" smtClean="0"/>
              <a:t>= 52</a:t>
            </a:r>
            <a:endParaRPr lang="en-US" sz="2400" dirty="0"/>
          </a:p>
          <a:p>
            <a:pPr lvl="1">
              <a:spcAft>
                <a:spcPts val="1200"/>
              </a:spcAft>
            </a:pPr>
            <a:r>
              <a:rPr lang="el-GR" sz="2000" dirty="0" smtClean="0"/>
              <a:t>το </a:t>
            </a:r>
            <a:r>
              <a:rPr lang="el-GR" sz="2000" dirty="0"/>
              <a:t>αντίστοιχο </a:t>
            </a:r>
            <a:r>
              <a:rPr lang="el-GR" sz="2000" dirty="0" err="1"/>
              <a:t>πολυμεσικό</a:t>
            </a:r>
            <a:r>
              <a:rPr lang="el-GR" sz="2000" dirty="0"/>
              <a:t> </a:t>
            </a:r>
            <a:r>
              <a:rPr lang="el-GR" sz="2000" dirty="0" smtClean="0"/>
              <a:t>υλικό,  </a:t>
            </a:r>
            <a:r>
              <a:rPr lang="el-GR" sz="2000" dirty="0"/>
              <a:t>πρέπει να καλύπτει τουλάχιστον</a:t>
            </a:r>
            <a:r>
              <a:rPr lang="el-GR" sz="2000" b="1" dirty="0"/>
              <a:t> 42 </a:t>
            </a:r>
            <a:r>
              <a:rPr lang="el-GR" sz="2000" dirty="0"/>
              <a:t>διδακτικές ώρες προκειμένου να χαρακτηριστεί ως μάθημα κατηγορίας Α</a:t>
            </a:r>
            <a:r>
              <a:rPr lang="el-GR" sz="2000" dirty="0" smtClean="0"/>
              <a:t>+</a:t>
            </a:r>
          </a:p>
          <a:p>
            <a:pPr>
              <a:spcAft>
                <a:spcPts val="1200"/>
              </a:spcAft>
            </a:pPr>
            <a:endParaRPr lang="el-GR" sz="2400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A940F4-2900-4377-A725-F8EBF631B80C}" type="slidenum">
              <a:rPr lang="el-GR" smtClean="0"/>
              <a:pPr>
                <a:defRPr/>
              </a:pPr>
              <a:t>38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29872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2"/>
            <a:r>
              <a:rPr lang="en-US" kern="1200" dirty="0">
                <a:latin typeface="+mj-lt"/>
                <a:ea typeface="+mj-ea"/>
                <a:cs typeface="+mj-cs"/>
              </a:rPr>
              <a:t>K</a:t>
            </a:r>
            <a:r>
              <a:rPr lang="el-GR" kern="1200" dirty="0" err="1">
                <a:latin typeface="+mj-lt"/>
                <a:ea typeface="+mj-ea"/>
                <a:cs typeface="+mj-cs"/>
              </a:rPr>
              <a:t>άλυψη</a:t>
            </a:r>
            <a:r>
              <a:rPr lang="el-GR" kern="1200" dirty="0">
                <a:latin typeface="+mj-lt"/>
                <a:ea typeface="+mj-ea"/>
                <a:cs typeface="+mj-cs"/>
              </a:rPr>
              <a:t> διδακτέας ύλης (Α,Α+)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sz="2800" b="1" dirty="0" smtClean="0"/>
              <a:t>Διευκρίνιση: </a:t>
            </a:r>
          </a:p>
          <a:p>
            <a:r>
              <a:rPr lang="el-GR" sz="2800" dirty="0" smtClean="0"/>
              <a:t>δεν </a:t>
            </a:r>
            <a:r>
              <a:rPr lang="el-GR" sz="2800" dirty="0"/>
              <a:t>σημαίνει απαραίτητα ότι η διάρκεια του βίντεο θα είναι 42 ώρες, αλλά ότι το βίντεο που παράγεται καλύπτει ύλη που αντιστοιχεί σε 42 ώρες διδασκαλίας. </a:t>
            </a:r>
            <a:endParaRPr lang="el-GR" sz="2800" dirty="0" smtClean="0"/>
          </a:p>
          <a:p>
            <a:r>
              <a:rPr lang="el-GR" sz="2800" dirty="0" smtClean="0"/>
              <a:t>Είναι </a:t>
            </a:r>
            <a:r>
              <a:rPr lang="el-GR" sz="2800" dirty="0"/>
              <a:t>στην κρίση του διδάσκοντος να αποφασίσει την ακριβή διάρκεια του υλικού σε ώρες </a:t>
            </a:r>
            <a:r>
              <a:rPr lang="el-GR" sz="2800" dirty="0" smtClean="0"/>
              <a:t>βίντεο </a:t>
            </a:r>
          </a:p>
          <a:p>
            <a:pPr lvl="1"/>
            <a:r>
              <a:rPr lang="el-GR" sz="2400" dirty="0" smtClean="0"/>
              <a:t>κριτήριο </a:t>
            </a:r>
            <a:r>
              <a:rPr lang="el-GR" sz="2400" dirty="0"/>
              <a:t>κάλυψης </a:t>
            </a:r>
            <a:r>
              <a:rPr lang="el-GR" sz="2400" dirty="0" smtClean="0"/>
              <a:t>ύλης</a:t>
            </a:r>
          </a:p>
          <a:p>
            <a:pPr lvl="1"/>
            <a:r>
              <a:rPr lang="el-GR" sz="2400" dirty="0" smtClean="0"/>
              <a:t>κριτήριο </a:t>
            </a:r>
            <a:r>
              <a:rPr lang="el-GR" sz="2400" dirty="0"/>
              <a:t>της </a:t>
            </a:r>
            <a:r>
              <a:rPr lang="el-GR" sz="2400" dirty="0" smtClean="0"/>
              <a:t>αυτοτέλειας</a:t>
            </a:r>
            <a:endParaRPr lang="el-GR" sz="2400" dirty="0"/>
          </a:p>
          <a:p>
            <a:endParaRPr lang="el-GR" sz="2800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A940F4-2900-4377-A725-F8EBF631B80C}" type="slidenum">
              <a:rPr lang="el-GR" smtClean="0"/>
              <a:pPr>
                <a:defRPr/>
              </a:pPr>
              <a:t>39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681629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2"/>
            <a:r>
              <a:rPr lang="el-GR" dirty="0"/>
              <a:t>Τεχνικές Προδιαγραφές </a:t>
            </a:r>
            <a:r>
              <a:rPr lang="el-GR" dirty="0" smtClean="0"/>
              <a:t>βίντεο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Η </a:t>
            </a:r>
            <a:r>
              <a:rPr lang="el-GR" dirty="0"/>
              <a:t>κωδικοποίηση των αρχείων </a:t>
            </a:r>
            <a:r>
              <a:rPr lang="el-GR" dirty="0" smtClean="0"/>
              <a:t>βίντεο</a:t>
            </a:r>
            <a:r>
              <a:rPr lang="en-US" dirty="0" smtClean="0"/>
              <a:t>:</a:t>
            </a:r>
          </a:p>
          <a:p>
            <a:pPr lvl="1"/>
            <a:r>
              <a:rPr lang="el-GR" dirty="0" smtClean="0"/>
              <a:t>Η.264/ΑΑ</a:t>
            </a:r>
            <a:r>
              <a:rPr lang="en-US" dirty="0"/>
              <a:t>C</a:t>
            </a:r>
            <a:r>
              <a:rPr lang="el-GR" dirty="0"/>
              <a:t> σε </a:t>
            </a:r>
            <a:r>
              <a:rPr lang="en-US" dirty="0"/>
              <a:t>container mpeg</a:t>
            </a:r>
            <a:r>
              <a:rPr lang="el-GR" dirty="0"/>
              <a:t>4. </a:t>
            </a:r>
            <a:endParaRPr lang="en-US" dirty="0" smtClean="0"/>
          </a:p>
          <a:p>
            <a:r>
              <a:rPr lang="el-GR" dirty="0" smtClean="0"/>
              <a:t>Συστήνεται ανάλυση 720</a:t>
            </a:r>
            <a:r>
              <a:rPr lang="en-US" dirty="0"/>
              <a:t>p</a:t>
            </a:r>
            <a:r>
              <a:rPr lang="el-GR" dirty="0" smtClean="0"/>
              <a:t>.</a:t>
            </a:r>
          </a:p>
          <a:p>
            <a:r>
              <a:rPr lang="el-GR" dirty="0" smtClean="0"/>
              <a:t>Ειδική </a:t>
            </a:r>
            <a:r>
              <a:rPr lang="el-GR" dirty="0"/>
              <a:t>ομάδα </a:t>
            </a:r>
            <a:r>
              <a:rPr lang="el-GR" dirty="0" smtClean="0"/>
              <a:t>θα οριστικοποιήσει:</a:t>
            </a:r>
          </a:p>
          <a:p>
            <a:pPr lvl="1"/>
            <a:r>
              <a:rPr lang="en-US" dirty="0" smtClean="0"/>
              <a:t>frame </a:t>
            </a:r>
            <a:r>
              <a:rPr lang="en-US" dirty="0"/>
              <a:t>rates</a:t>
            </a:r>
            <a:r>
              <a:rPr lang="el-GR" dirty="0"/>
              <a:t> (ελάχιστο 12 </a:t>
            </a:r>
            <a:r>
              <a:rPr lang="en-US" dirty="0"/>
              <a:t>fps</a:t>
            </a:r>
            <a:r>
              <a:rPr lang="el-GR" dirty="0"/>
              <a:t>) </a:t>
            </a:r>
            <a:endParaRPr lang="el-GR" dirty="0" smtClean="0"/>
          </a:p>
          <a:p>
            <a:pPr lvl="1"/>
            <a:r>
              <a:rPr lang="el-GR" dirty="0" smtClean="0"/>
              <a:t>ανάλυση βίντεο</a:t>
            </a:r>
          </a:p>
          <a:p>
            <a:pPr lvl="1"/>
            <a:r>
              <a:rPr lang="el-GR" dirty="0" smtClean="0"/>
              <a:t>Τύπο και ανάλυση εικόνων </a:t>
            </a:r>
            <a:r>
              <a:rPr lang="el-GR" dirty="0"/>
              <a:t>(</a:t>
            </a:r>
            <a:r>
              <a:rPr lang="en-US" dirty="0" smtClean="0"/>
              <a:t>jpeg</a:t>
            </a:r>
            <a:r>
              <a:rPr lang="el-GR" dirty="0" smtClean="0"/>
              <a:t>)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A940F4-2900-4377-A725-F8EBF631B80C}" type="slidenum">
              <a:rPr lang="el-GR" smtClean="0"/>
              <a:pPr>
                <a:defRPr/>
              </a:pPr>
              <a:t>40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105979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2"/>
            <a:r>
              <a:rPr lang="el-GR" dirty="0"/>
              <a:t>Προδιαγραφές για τις βιντεοδιαλέξεις των </a:t>
            </a:r>
            <a:r>
              <a:rPr lang="el-GR" dirty="0" smtClean="0"/>
              <a:t>μαθημάτων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1" indent="0">
              <a:buNone/>
            </a:pPr>
            <a:r>
              <a:rPr lang="el-GR" sz="2400" dirty="0" smtClean="0"/>
              <a:t>Ο </a:t>
            </a:r>
            <a:r>
              <a:rPr lang="el-GR" sz="2400" b="1" dirty="0"/>
              <a:t>επιθυμητός στόχος </a:t>
            </a:r>
            <a:endParaRPr lang="el-GR" sz="2400" b="1" dirty="0" smtClean="0"/>
          </a:p>
          <a:p>
            <a:pPr marL="342900" lvl="1" indent="-342900">
              <a:buFont typeface="Arial" charset="0"/>
              <a:buChar char="•"/>
            </a:pPr>
            <a:r>
              <a:rPr lang="el-GR" sz="2400" dirty="0" smtClean="0"/>
              <a:t>ο </a:t>
            </a:r>
            <a:r>
              <a:rPr lang="el-GR" sz="2400" dirty="0"/>
              <a:t>μεγαλύτερος δυνατός βαθμός αντιληπτικότητας της </a:t>
            </a:r>
            <a:r>
              <a:rPr lang="el-GR" sz="2400" dirty="0" err="1"/>
              <a:t>βιντεοδιάλεξης</a:t>
            </a:r>
            <a:r>
              <a:rPr lang="el-GR" sz="2400" dirty="0"/>
              <a:t> και του περιεχομένου </a:t>
            </a:r>
            <a:r>
              <a:rPr lang="el-GR" sz="2400" i="1" dirty="0"/>
              <a:t>με σειρά προτεραιότητας: </a:t>
            </a:r>
            <a:endParaRPr lang="el-GR" sz="2400" i="1" dirty="0" smtClean="0"/>
          </a:p>
          <a:p>
            <a:pPr marL="742950" lvl="2" indent="-342900">
              <a:buFont typeface="Courier New" pitchFamily="49" charset="0"/>
              <a:buChar char="o"/>
            </a:pPr>
            <a:r>
              <a:rPr lang="el-GR" dirty="0"/>
              <a:t>ήχος εκπαιδευτή</a:t>
            </a:r>
          </a:p>
          <a:p>
            <a:pPr marL="742950" lvl="2" indent="-342900">
              <a:buFont typeface="Courier New" pitchFamily="49" charset="0"/>
              <a:buChar char="o"/>
            </a:pPr>
            <a:r>
              <a:rPr lang="el-GR" dirty="0" smtClean="0"/>
              <a:t>περιεχόμενα πίνακα </a:t>
            </a:r>
            <a:r>
              <a:rPr lang="el-GR" dirty="0"/>
              <a:t>ή </a:t>
            </a:r>
            <a:r>
              <a:rPr lang="el-GR" dirty="0" smtClean="0"/>
              <a:t>διαφανειών</a:t>
            </a:r>
          </a:p>
          <a:p>
            <a:pPr marL="742950" lvl="2" indent="-342900">
              <a:buFont typeface="Courier New" pitchFamily="49" charset="0"/>
              <a:buChar char="o"/>
            </a:pPr>
            <a:r>
              <a:rPr lang="el-GR" dirty="0" smtClean="0"/>
              <a:t>βίντεο </a:t>
            </a:r>
            <a:r>
              <a:rPr lang="el-GR" dirty="0"/>
              <a:t>ομιλητή </a:t>
            </a:r>
            <a:endParaRPr lang="el-GR" dirty="0" smtClean="0"/>
          </a:p>
          <a:p>
            <a:pPr marL="1200150" lvl="3" indent="-342900"/>
            <a:r>
              <a:rPr lang="el-GR" sz="1800" dirty="0" smtClean="0"/>
              <a:t>π.χ. μακρινό </a:t>
            </a:r>
            <a:r>
              <a:rPr lang="el-GR" sz="1800" dirty="0"/>
              <a:t>πλάνο εάν χρησιμοποιείται πίνακας/διαφάνειες (τουλάχιστον 720</a:t>
            </a:r>
            <a:r>
              <a:rPr lang="en-US" sz="1800" dirty="0"/>
              <a:t>p</a:t>
            </a:r>
            <a:r>
              <a:rPr lang="el-GR" sz="1800" dirty="0" smtClean="0"/>
              <a:t>)</a:t>
            </a:r>
          </a:p>
          <a:p>
            <a:pPr marL="1200150" lvl="3" indent="-342900"/>
            <a:r>
              <a:rPr lang="el-GR" sz="1800" dirty="0" smtClean="0"/>
              <a:t>διαφορετικά </a:t>
            </a:r>
            <a:r>
              <a:rPr lang="el-GR" sz="1800" dirty="0"/>
              <a:t>κοντινό πλάνο (</a:t>
            </a:r>
            <a:r>
              <a:rPr lang="en-US" sz="1800" dirty="0"/>
              <a:t>standard definition</a:t>
            </a:r>
            <a:r>
              <a:rPr lang="el-GR" sz="1800" dirty="0" smtClean="0"/>
              <a:t>)</a:t>
            </a:r>
            <a:endParaRPr lang="el-GR" sz="1800" b="1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A940F4-2900-4377-A725-F8EBF631B80C}" type="slidenum">
              <a:rPr lang="el-GR" smtClean="0"/>
              <a:pPr>
                <a:defRPr/>
              </a:pPr>
              <a:t>41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560418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2"/>
            <a:r>
              <a:rPr lang="el-GR" dirty="0"/>
              <a:t>Προδιαγραφές για τις βιντεοδιαλέξεις των </a:t>
            </a:r>
            <a:r>
              <a:rPr lang="el-GR" dirty="0" smtClean="0"/>
              <a:t>μαθημάτων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Font typeface="Arial" charset="0"/>
              <a:buChar char="•"/>
            </a:pPr>
            <a:r>
              <a:rPr lang="el-GR" sz="3200" dirty="0" smtClean="0"/>
              <a:t>Τα περιεχόμενα θα </a:t>
            </a:r>
            <a:r>
              <a:rPr lang="el-GR" sz="3200" dirty="0"/>
              <a:t>πρέπει να είναι </a:t>
            </a:r>
            <a:r>
              <a:rPr lang="el-GR" sz="3200" dirty="0" smtClean="0"/>
              <a:t>ευδιάκριτα</a:t>
            </a:r>
          </a:p>
          <a:p>
            <a:pPr marL="742950" lvl="2" indent="-342900">
              <a:buFont typeface="Courier New" pitchFamily="49" charset="0"/>
              <a:buChar char="o"/>
            </a:pPr>
            <a:r>
              <a:rPr lang="el-GR" dirty="0" smtClean="0"/>
              <a:t>Παρουσιάσεις</a:t>
            </a:r>
            <a:r>
              <a:rPr lang="el-GR" dirty="0"/>
              <a:t>, </a:t>
            </a:r>
            <a:r>
              <a:rPr lang="el-GR" dirty="0" err="1"/>
              <a:t>λευκοπίνακες</a:t>
            </a:r>
            <a:r>
              <a:rPr lang="el-GR" dirty="0"/>
              <a:t> ή μαυροπίνακες</a:t>
            </a:r>
          </a:p>
          <a:p>
            <a:pPr lvl="2">
              <a:buFont typeface="Wingdings" pitchFamily="2" charset="2"/>
              <a:buChar char="§"/>
            </a:pPr>
            <a:r>
              <a:rPr lang="el-GR" dirty="0" smtClean="0"/>
              <a:t>Κείμενα</a:t>
            </a:r>
          </a:p>
          <a:p>
            <a:pPr lvl="2">
              <a:buFont typeface="Wingdings" pitchFamily="2" charset="2"/>
              <a:buChar char="§"/>
            </a:pPr>
            <a:r>
              <a:rPr lang="el-GR" dirty="0" smtClean="0"/>
              <a:t>σχήματα</a:t>
            </a:r>
          </a:p>
          <a:p>
            <a:pPr lvl="2">
              <a:buFont typeface="Wingdings" pitchFamily="2" charset="2"/>
              <a:buChar char="§"/>
            </a:pPr>
            <a:r>
              <a:rPr lang="el-GR" dirty="0" smtClean="0"/>
              <a:t>Εξισώσεις</a:t>
            </a:r>
          </a:p>
          <a:p>
            <a:r>
              <a:rPr lang="el-GR" dirty="0" smtClean="0"/>
              <a:t>βίντεο </a:t>
            </a:r>
            <a:r>
              <a:rPr lang="el-GR" dirty="0"/>
              <a:t>υψηλής ανάλυσης (τουλάχιστον 720p</a:t>
            </a:r>
            <a:r>
              <a:rPr lang="el-GR" dirty="0" smtClean="0"/>
              <a:t>)</a:t>
            </a:r>
          </a:p>
          <a:p>
            <a:pPr lvl="1"/>
            <a:r>
              <a:rPr lang="el-GR" dirty="0" smtClean="0"/>
              <a:t>μόνο </a:t>
            </a:r>
            <a:r>
              <a:rPr lang="el-GR" dirty="0"/>
              <a:t>ο </a:t>
            </a:r>
            <a:r>
              <a:rPr lang="el-GR" dirty="0" smtClean="0"/>
              <a:t>εκπαιδευτής  </a:t>
            </a:r>
            <a:r>
              <a:rPr lang="el-GR" dirty="0"/>
              <a:t>βίντεο </a:t>
            </a:r>
            <a:r>
              <a:rPr lang="en-US" dirty="0"/>
              <a:t>standard </a:t>
            </a:r>
            <a:r>
              <a:rPr lang="en-US" dirty="0" smtClean="0"/>
              <a:t>definition</a:t>
            </a:r>
            <a:endParaRPr lang="el-GR" dirty="0" smtClean="0"/>
          </a:p>
          <a:p>
            <a:pPr lvl="1"/>
            <a:endParaRPr lang="el-GR" sz="3200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A940F4-2900-4377-A725-F8EBF631B80C}" type="slidenum">
              <a:rPr lang="el-GR" smtClean="0"/>
              <a:pPr>
                <a:defRPr/>
              </a:pPr>
              <a:t>42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129697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2"/>
            <a:r>
              <a:rPr lang="el-GR" dirty="0"/>
              <a:t>Προδιαγραφές για τις βιντεοδιαλέξεις των </a:t>
            </a:r>
            <a:r>
              <a:rPr lang="el-GR" dirty="0" smtClean="0"/>
              <a:t>μαθημάτων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sz="2400" dirty="0" smtClean="0"/>
              <a:t>Οι </a:t>
            </a:r>
            <a:r>
              <a:rPr lang="el-GR" sz="2400" dirty="0"/>
              <a:t>βιντεοδιαλέξεις θα πρέπει να συνοδεύονται </a:t>
            </a:r>
            <a:r>
              <a:rPr lang="el-GR" sz="2400" dirty="0" smtClean="0"/>
              <a:t>από: </a:t>
            </a:r>
          </a:p>
          <a:p>
            <a:r>
              <a:rPr lang="el-GR" sz="2400" dirty="0" smtClean="0"/>
              <a:t>μία </a:t>
            </a:r>
            <a:r>
              <a:rPr lang="el-GR" sz="2400" dirty="0"/>
              <a:t>περιεκτική περιγραφή </a:t>
            </a:r>
          </a:p>
          <a:p>
            <a:r>
              <a:rPr lang="el-GR" sz="2400" dirty="0" smtClean="0"/>
              <a:t>από </a:t>
            </a:r>
            <a:r>
              <a:rPr lang="el-GR" sz="2400" dirty="0"/>
              <a:t>τις διαφάνειες </a:t>
            </a:r>
            <a:endParaRPr lang="el-GR" sz="2400" dirty="0" smtClean="0"/>
          </a:p>
          <a:p>
            <a:pPr lvl="1"/>
            <a:r>
              <a:rPr lang="el-GR" sz="2000" dirty="0" smtClean="0"/>
              <a:t>εφόσον </a:t>
            </a:r>
            <a:r>
              <a:rPr lang="el-GR" sz="2000" dirty="0"/>
              <a:t>χρησιμοποιούνται κατά τη </a:t>
            </a:r>
            <a:r>
              <a:rPr lang="el-GR" sz="2000" dirty="0" smtClean="0"/>
              <a:t>διάλεξη</a:t>
            </a:r>
          </a:p>
          <a:p>
            <a:pPr lvl="1"/>
            <a:r>
              <a:rPr lang="el-GR" sz="2000" dirty="0" smtClean="0"/>
              <a:t>ανεξάρτητα </a:t>
            </a:r>
            <a:r>
              <a:rPr lang="el-GR" sz="2000" dirty="0"/>
              <a:t>από το εάν εμπεριέχουν τις διαφάνειες ως μέρος του </a:t>
            </a:r>
            <a:r>
              <a:rPr lang="el-GR" sz="2000" dirty="0" smtClean="0"/>
              <a:t>βίντεο</a:t>
            </a:r>
          </a:p>
          <a:p>
            <a:r>
              <a:rPr lang="el-GR" sz="2400" dirty="0"/>
              <a:t>ο</a:t>
            </a:r>
            <a:r>
              <a:rPr lang="el-GR" sz="2400" dirty="0" smtClean="0"/>
              <a:t>ι </a:t>
            </a:r>
            <a:r>
              <a:rPr lang="el-GR" sz="2400" dirty="0"/>
              <a:t>διαφάνειες </a:t>
            </a:r>
            <a:r>
              <a:rPr lang="el-GR" sz="2400" dirty="0" smtClean="0"/>
              <a:t>συγχρονισμένες </a:t>
            </a:r>
            <a:r>
              <a:rPr lang="el-GR" sz="2400" dirty="0"/>
              <a:t>το βίντεο της </a:t>
            </a:r>
            <a:r>
              <a:rPr lang="el-GR" sz="2400" dirty="0" smtClean="0"/>
              <a:t>διάλεξης</a:t>
            </a:r>
          </a:p>
          <a:p>
            <a:r>
              <a:rPr lang="el-GR" sz="2400" dirty="0" smtClean="0"/>
              <a:t>συστήνεται</a:t>
            </a:r>
            <a:r>
              <a:rPr lang="el-GR" sz="2400" dirty="0"/>
              <a:t>, ο εκπαιδευόμενος να μπορεί να επιλέγει να παρακολουθήσει τμήμα της </a:t>
            </a:r>
            <a:r>
              <a:rPr lang="el-GR" sz="2400" dirty="0" err="1"/>
              <a:t>βιντεοδιάλεξης</a:t>
            </a:r>
            <a:r>
              <a:rPr lang="el-GR" sz="2400" dirty="0"/>
              <a:t> που αντιστοιχεί σε συγκεκριμένη διαφάνεια ή </a:t>
            </a:r>
            <a:r>
              <a:rPr lang="el-GR" sz="2400" dirty="0" smtClean="0"/>
              <a:t>υποενότητα </a:t>
            </a:r>
          </a:p>
          <a:p>
            <a:endParaRPr lang="el-GR" sz="2400" dirty="0"/>
          </a:p>
          <a:p>
            <a:endParaRPr lang="el-GR" sz="2400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A940F4-2900-4377-A725-F8EBF631B80C}" type="slidenum">
              <a:rPr lang="el-GR" smtClean="0"/>
              <a:pPr>
                <a:defRPr/>
              </a:pPr>
              <a:t>43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61298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2"/>
            <a:r>
              <a:rPr lang="el-GR" dirty="0"/>
              <a:t>Προδιαγραφές για τις βιντεοδιαλέξεις των </a:t>
            </a:r>
            <a:r>
              <a:rPr lang="el-GR" dirty="0" smtClean="0"/>
              <a:t>μαθημάτων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1" indent="0">
              <a:spcAft>
                <a:spcPts val="1200"/>
              </a:spcAft>
              <a:buNone/>
            </a:pPr>
            <a:r>
              <a:rPr lang="el-GR" b="1" dirty="0" err="1" smtClean="0"/>
              <a:t>Μεταδεδομένα</a:t>
            </a:r>
            <a:endParaRPr lang="el-GR" b="1" dirty="0"/>
          </a:p>
          <a:p>
            <a:pPr>
              <a:spcAft>
                <a:spcPts val="1200"/>
              </a:spcAft>
            </a:pPr>
            <a:r>
              <a:rPr lang="el-GR" sz="2400" dirty="0"/>
              <a:t>Κάθε </a:t>
            </a:r>
            <a:r>
              <a:rPr lang="el-GR" sz="2400" dirty="0" err="1"/>
              <a:t>πολυμεσικό</a:t>
            </a:r>
            <a:r>
              <a:rPr lang="el-GR" sz="2400" dirty="0"/>
              <a:t> αρχείο θα πρέπει να συνοδεύεται από </a:t>
            </a:r>
            <a:r>
              <a:rPr lang="el-GR" sz="2400" dirty="0" err="1" smtClean="0"/>
              <a:t>μεταδεδομένα</a:t>
            </a:r>
            <a:endParaRPr lang="el-GR" sz="2400" dirty="0" smtClean="0"/>
          </a:p>
          <a:p>
            <a:pPr>
              <a:spcAft>
                <a:spcPts val="1200"/>
              </a:spcAft>
            </a:pPr>
            <a:r>
              <a:rPr lang="el-GR" sz="2400" dirty="0" smtClean="0"/>
              <a:t>Οι </a:t>
            </a:r>
            <a:r>
              <a:rPr lang="el-GR" sz="2400" dirty="0"/>
              <a:t>απαιτούμενες πληροφορίες που </a:t>
            </a:r>
            <a:r>
              <a:rPr lang="el-GR" sz="2400" dirty="0" smtClean="0"/>
              <a:t>πρέπει να </a:t>
            </a:r>
            <a:r>
              <a:rPr lang="el-GR" sz="2400" dirty="0"/>
              <a:t>συνοδεύουν κάθε </a:t>
            </a:r>
            <a:r>
              <a:rPr lang="el-GR" sz="2400" dirty="0" err="1"/>
              <a:t>πολυμεσικό</a:t>
            </a:r>
            <a:r>
              <a:rPr lang="el-GR" sz="2400" dirty="0"/>
              <a:t> αρχείο, αναφέρονται στο «Έντυπο Καταγραφής Πληροφοριών και Συγκέντρωσης Εκπαιδευτικού Υλικού για τα Ανοικτά Μαθήματα</a:t>
            </a:r>
            <a:r>
              <a:rPr lang="el-GR" sz="2400" dirty="0" smtClean="0"/>
              <a:t>»</a:t>
            </a:r>
            <a:endParaRPr lang="el-GR" sz="2400" dirty="0"/>
          </a:p>
          <a:p>
            <a:pPr>
              <a:spcAft>
                <a:spcPts val="1200"/>
              </a:spcAft>
            </a:pPr>
            <a:endParaRPr lang="el-GR" sz="2400" dirty="0"/>
          </a:p>
          <a:p>
            <a:pPr>
              <a:spcAft>
                <a:spcPts val="1200"/>
              </a:spcAft>
            </a:pPr>
            <a:endParaRPr lang="el-GR" sz="2400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A940F4-2900-4377-A725-F8EBF631B80C}" type="slidenum">
              <a:rPr lang="el-GR" smtClean="0"/>
              <a:pPr>
                <a:defRPr/>
              </a:pPr>
              <a:t>44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249708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67544" y="2420888"/>
            <a:ext cx="8229600" cy="1143000"/>
          </a:xfrm>
        </p:spPr>
        <p:txBody>
          <a:bodyPr/>
          <a:lstStyle/>
          <a:p>
            <a:r>
              <a:rPr lang="el-GR" dirty="0"/>
              <a:t>6</a:t>
            </a:r>
            <a:r>
              <a:rPr lang="el-GR" dirty="0" smtClean="0"/>
              <a:t>. Άλλες συστάσεις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A940F4-2900-4377-A725-F8EBF631B80C}" type="slidenum">
              <a:rPr lang="el-GR" smtClean="0"/>
              <a:pPr>
                <a:defRPr/>
              </a:pPr>
              <a:t>45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137007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Προσβασιμότητα υλικού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Aft>
                <a:spcPts val="1200"/>
              </a:spcAft>
              <a:buNone/>
            </a:pPr>
            <a:r>
              <a:rPr lang="el-GR" b="1" dirty="0"/>
              <a:t>Συστήνεται</a:t>
            </a:r>
            <a:r>
              <a:rPr lang="el-GR" dirty="0"/>
              <a:t> στα </a:t>
            </a:r>
            <a:r>
              <a:rPr lang="el-GR" dirty="0" smtClean="0"/>
              <a:t>Ιδρύματα </a:t>
            </a:r>
            <a:r>
              <a:rPr lang="el-GR" dirty="0"/>
              <a:t>να διαμορφώσουν το εκπαιδευτικό υλικό σύμφωνα </a:t>
            </a:r>
            <a:r>
              <a:rPr lang="el-GR" dirty="0" smtClean="0"/>
              <a:t>με</a:t>
            </a:r>
            <a:r>
              <a:rPr lang="en-US" dirty="0" smtClean="0"/>
              <a:t>:</a:t>
            </a:r>
          </a:p>
          <a:p>
            <a:pPr marL="0" indent="0" algn="ctr">
              <a:spcAft>
                <a:spcPts val="1200"/>
              </a:spcAft>
              <a:buNone/>
            </a:pPr>
            <a:r>
              <a:rPr lang="el-GR" dirty="0" smtClean="0"/>
              <a:t>τις </a:t>
            </a:r>
            <a:r>
              <a:rPr lang="el-GR" dirty="0"/>
              <a:t>οδηγίες προσβασιμότητας </a:t>
            </a:r>
            <a:endParaRPr lang="en-US" dirty="0" smtClean="0"/>
          </a:p>
          <a:p>
            <a:pPr marL="0" indent="0">
              <a:spcAft>
                <a:spcPts val="1200"/>
              </a:spcAft>
              <a:buNone/>
            </a:pPr>
            <a:r>
              <a:rPr lang="el-GR" dirty="0" smtClean="0"/>
              <a:t>στο </a:t>
            </a:r>
            <a:r>
              <a:rPr lang="el-GR" dirty="0"/>
              <a:t>βαθμό που εκείνα κρίνουν ότι είναι αυτό εφικτό στο πλαίσιο της παρούσας </a:t>
            </a:r>
            <a:r>
              <a:rPr lang="el-GR" dirty="0" smtClean="0"/>
              <a:t>πράξης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A940F4-2900-4377-A725-F8EBF631B80C}" type="slidenum">
              <a:rPr lang="el-GR" smtClean="0"/>
              <a:pPr>
                <a:defRPr/>
              </a:pPr>
              <a:t>46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375645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Συμμόρφωση με το </a:t>
            </a:r>
            <a:r>
              <a:rPr lang="en-US" dirty="0" smtClean="0"/>
              <a:t>WCAG</a:t>
            </a:r>
            <a:r>
              <a:rPr lang="el-GR" dirty="0" smtClean="0"/>
              <a:t> </a:t>
            </a:r>
            <a:r>
              <a:rPr lang="el-GR" dirty="0"/>
              <a:t>2.0 </a:t>
            </a:r>
            <a:r>
              <a:rPr lang="en-US" dirty="0" smtClean="0"/>
              <a:t>AA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n-US" dirty="0" smtClean="0"/>
              <a:t>O</a:t>
            </a:r>
            <a:r>
              <a:rPr lang="el-GR" dirty="0" smtClean="0"/>
              <a:t>ι ηλεκτρονικές υπηρεσίες, </a:t>
            </a:r>
            <a:r>
              <a:rPr lang="el-GR" b="1" dirty="0" smtClean="0"/>
              <a:t>όχι το υλικό</a:t>
            </a:r>
          </a:p>
          <a:p>
            <a:pPr>
              <a:spcAft>
                <a:spcPts val="1200"/>
              </a:spcAft>
            </a:pPr>
            <a:r>
              <a:rPr lang="el-GR" dirty="0" smtClean="0"/>
              <a:t>Μόνο </a:t>
            </a:r>
            <a:r>
              <a:rPr lang="el-GR" dirty="0"/>
              <a:t>ε</a:t>
            </a:r>
            <a:r>
              <a:rPr lang="el-GR" dirty="0" smtClean="0"/>
              <a:t>άν το </a:t>
            </a:r>
            <a:r>
              <a:rPr lang="el-GR" dirty="0"/>
              <a:t>εκπαιδευτικό υλικό </a:t>
            </a:r>
            <a:r>
              <a:rPr lang="el-GR" dirty="0" smtClean="0"/>
              <a:t>μετατραπεί </a:t>
            </a:r>
            <a:r>
              <a:rPr lang="el-GR" dirty="0"/>
              <a:t>σε HTML/HTML5 </a:t>
            </a:r>
            <a:r>
              <a:rPr lang="el-GR" dirty="0" smtClean="0"/>
              <a:t>προκειμένου </a:t>
            </a:r>
            <a:r>
              <a:rPr lang="el-GR" dirty="0"/>
              <a:t>οι χρήστες να μπορούν να πλοηγηθούν μέσω </a:t>
            </a:r>
            <a:r>
              <a:rPr lang="en-US" dirty="0" smtClean="0"/>
              <a:t>browser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A940F4-2900-4377-A725-F8EBF631B80C}" type="slidenum">
              <a:rPr lang="el-GR" smtClean="0"/>
              <a:pPr>
                <a:defRPr/>
              </a:pPr>
              <a:t>47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780579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Προσβασιμότητα υλικού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dirty="0" smtClean="0"/>
              <a:t>Η οριζόντια δράση παρέχει:</a:t>
            </a:r>
          </a:p>
          <a:p>
            <a:r>
              <a:rPr lang="el-GR" dirty="0" smtClean="0"/>
              <a:t>Κατάρτιση</a:t>
            </a:r>
          </a:p>
          <a:p>
            <a:r>
              <a:rPr lang="el-GR" dirty="0" smtClean="0"/>
              <a:t>Σύντομες και αναλυτικές οδηγίες</a:t>
            </a:r>
          </a:p>
          <a:p>
            <a:r>
              <a:rPr lang="el-GR" dirty="0" smtClean="0"/>
              <a:t>Ψηφιακό Μάθημα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A940F4-2900-4377-A725-F8EBF631B80C}" type="slidenum">
              <a:rPr lang="el-GR" smtClean="0"/>
              <a:pPr>
                <a:defRPr/>
              </a:pPr>
              <a:t>48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09362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Παρουσίαση εκπαιδευτικού </a:t>
            </a:r>
            <a:r>
              <a:rPr lang="el-GR" dirty="0"/>
              <a:t>υλικού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Προτροπή προς τα </a:t>
            </a:r>
            <a:r>
              <a:rPr lang="el-GR" dirty="0"/>
              <a:t>μέλη ΔΕΠ/ΕΠ </a:t>
            </a:r>
            <a:r>
              <a:rPr lang="el-GR" dirty="0" smtClean="0"/>
              <a:t>και τις ομάδες υποστήριξης</a:t>
            </a:r>
          </a:p>
          <a:p>
            <a:pPr lvl="1"/>
            <a:r>
              <a:rPr lang="el-GR" dirty="0" smtClean="0"/>
              <a:t>να </a:t>
            </a:r>
            <a:r>
              <a:rPr lang="el-GR" dirty="0"/>
              <a:t>ακολουθηθούν κοινές οδηγίες  και πιθανόν κοινά πρότυπα σε επίπεδο Ιδρύματος.  </a:t>
            </a:r>
            <a:endParaRPr lang="el-GR" dirty="0" smtClean="0"/>
          </a:p>
          <a:p>
            <a:pPr lvl="1"/>
            <a:r>
              <a:rPr lang="el-GR" dirty="0"/>
              <a:t>άλλη </a:t>
            </a:r>
            <a:r>
              <a:rPr lang="el-GR" dirty="0" smtClean="0"/>
              <a:t>αισθητική </a:t>
            </a:r>
            <a:r>
              <a:rPr lang="en-US" dirty="0" smtClean="0"/>
              <a:t>; </a:t>
            </a:r>
            <a:r>
              <a:rPr lang="el-GR" dirty="0" smtClean="0"/>
              <a:t>Σαφώς ναι ! Προϋπόθεση:</a:t>
            </a:r>
          </a:p>
          <a:p>
            <a:pPr lvl="2"/>
            <a:r>
              <a:rPr lang="el-GR" dirty="0" smtClean="0"/>
              <a:t>οι </a:t>
            </a:r>
            <a:r>
              <a:rPr lang="el-GR" dirty="0"/>
              <a:t>γενικές οδηγίες ανάπτυξης παρουσιάσεων </a:t>
            </a:r>
          </a:p>
          <a:p>
            <a:pPr lvl="2"/>
            <a:r>
              <a:rPr lang="el-GR" dirty="0" smtClean="0"/>
              <a:t>οι </a:t>
            </a:r>
            <a:r>
              <a:rPr lang="el-GR" dirty="0"/>
              <a:t>οδηγίες του Ιδρύματος που αφορούν στην προσβασιμότητα του </a:t>
            </a:r>
            <a:r>
              <a:rPr lang="el-GR" dirty="0" smtClean="0"/>
              <a:t>υλικού </a:t>
            </a:r>
            <a:endParaRPr lang="el-GR" dirty="0"/>
          </a:p>
          <a:p>
            <a:pPr marL="0" indent="0">
              <a:buNone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A940F4-2900-4377-A725-F8EBF631B80C}" type="slidenum">
              <a:rPr lang="el-GR" smtClean="0"/>
              <a:pPr>
                <a:defRPr/>
              </a:pPr>
              <a:t>49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381136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Παρουσίαση εκπαιδευτικού </a:t>
            </a:r>
            <a:r>
              <a:rPr lang="el-GR" dirty="0"/>
              <a:t>υλικού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dirty="0"/>
              <a:t>Η οριζόντια δράση παρέχει:</a:t>
            </a:r>
          </a:p>
          <a:p>
            <a:r>
              <a:rPr lang="el-GR" dirty="0" smtClean="0"/>
              <a:t>Λιτά πρότυπα (</a:t>
            </a:r>
            <a:r>
              <a:rPr lang="en-US" dirty="0" err="1" smtClean="0"/>
              <a:t>ppt</a:t>
            </a:r>
            <a:r>
              <a:rPr lang="en-US" dirty="0" smtClean="0"/>
              <a:t>, word template)</a:t>
            </a:r>
            <a:endParaRPr lang="el-GR" dirty="0"/>
          </a:p>
          <a:p>
            <a:r>
              <a:rPr lang="en-US" dirty="0" smtClean="0"/>
              <a:t>N</a:t>
            </a:r>
            <a:r>
              <a:rPr lang="el-GR" dirty="0" err="1" smtClean="0"/>
              <a:t>έα</a:t>
            </a:r>
            <a:r>
              <a:rPr lang="el-GR" dirty="0" smtClean="0"/>
              <a:t> έκδοση λαμβάνοντας </a:t>
            </a:r>
            <a:r>
              <a:rPr lang="el-GR" dirty="0" err="1" smtClean="0"/>
              <a:t>υπόψην</a:t>
            </a:r>
            <a:r>
              <a:rPr lang="el-GR" dirty="0" smtClean="0"/>
              <a:t> τα Δ.Π.Ι.</a:t>
            </a:r>
            <a:endParaRPr lang="el-GR" dirty="0"/>
          </a:p>
          <a:p>
            <a:pPr marL="0" indent="0">
              <a:buNone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A940F4-2900-4377-A725-F8EBF631B80C}" type="slidenum">
              <a:rPr lang="el-GR" smtClean="0"/>
              <a:pPr>
                <a:defRPr/>
              </a:pPr>
              <a:t>50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179885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Δικαιώματα πνευματικής ιδιοκτησίας 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smtClean="0"/>
              <a:t>Το </a:t>
            </a:r>
            <a:r>
              <a:rPr lang="el-GR" dirty="0"/>
              <a:t>υλικό που θα αναπτυχθεί </a:t>
            </a:r>
            <a:r>
              <a:rPr lang="el-GR" dirty="0" smtClean="0"/>
              <a:t>θα </a:t>
            </a:r>
            <a:r>
              <a:rPr lang="el-GR" dirty="0"/>
              <a:t>υπόκειται σε σαφείς άδειες </a:t>
            </a:r>
            <a:r>
              <a:rPr lang="el-GR" dirty="0" smtClean="0"/>
              <a:t>χρήσης</a:t>
            </a:r>
            <a:endParaRPr lang="el-GR" dirty="0"/>
          </a:p>
          <a:p>
            <a:r>
              <a:rPr lang="el-GR" dirty="0" smtClean="0"/>
              <a:t>Στόχοι:</a:t>
            </a:r>
          </a:p>
          <a:p>
            <a:pPr lvl="1"/>
            <a:r>
              <a:rPr lang="el-GR" dirty="0" smtClean="0"/>
              <a:t>να </a:t>
            </a:r>
            <a:r>
              <a:rPr lang="el-GR" dirty="0"/>
              <a:t>προστατευθούν τα </a:t>
            </a:r>
            <a:r>
              <a:rPr lang="el-GR" dirty="0" smtClean="0"/>
              <a:t>δικαιώματα των </a:t>
            </a:r>
            <a:r>
              <a:rPr lang="el-GR" dirty="0"/>
              <a:t>παραγωγών του εκπαιδευτικού υλικού και των </a:t>
            </a:r>
            <a:r>
              <a:rPr lang="el-GR" dirty="0" smtClean="0"/>
              <a:t>Ιδρυμάτων</a:t>
            </a:r>
          </a:p>
          <a:p>
            <a:pPr lvl="1"/>
            <a:r>
              <a:rPr lang="el-GR" dirty="0" smtClean="0"/>
              <a:t>να </a:t>
            </a:r>
            <a:r>
              <a:rPr lang="el-GR" dirty="0"/>
              <a:t>αποφευχθούν προβλήματα χρήσης υλικού από διδάσκοντες, για το οποίο δεν έχουν κατάλληλα δικαιώματα </a:t>
            </a:r>
            <a:r>
              <a:rPr lang="el-GR" dirty="0" smtClean="0"/>
              <a:t>χρήσης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A940F4-2900-4377-A725-F8EBF631B80C}" type="slidenum">
              <a:rPr lang="el-GR" smtClean="0"/>
              <a:pPr>
                <a:defRPr/>
              </a:pPr>
              <a:t>51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5387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Κανόνες δημοσιότητας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Θα πρέπει να ακολουθούνται οι κανόνες δημοσιότητας που αναφέρονται  στο σύνδεσμο </a:t>
            </a:r>
            <a:r>
              <a:rPr lang="el-GR" u="sng" dirty="0">
                <a:hlinkClick r:id="rId3"/>
              </a:rPr>
              <a:t>http://www.edulll.gr/?p=18331</a:t>
            </a:r>
            <a:r>
              <a:rPr lang="el-GR" dirty="0"/>
              <a:t> .</a:t>
            </a:r>
          </a:p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A940F4-2900-4377-A725-F8EBF631B80C}" type="slidenum">
              <a:rPr lang="el-GR" smtClean="0"/>
              <a:pPr>
                <a:defRPr/>
              </a:pPr>
              <a:t>52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10204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l-GR" dirty="0"/>
              <a:t>Έλεγχος συμμόρφωσης και </a:t>
            </a:r>
            <a:r>
              <a:rPr lang="el-GR" dirty="0" smtClean="0"/>
              <a:t>πιστοποίηση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sz="2800" dirty="0" smtClean="0"/>
              <a:t>Τα Α</a:t>
            </a:r>
            <a:r>
              <a:rPr lang="el-GR" sz="2800" dirty="0"/>
              <a:t>Ψ</a:t>
            </a:r>
            <a:r>
              <a:rPr lang="en-US" sz="2800" dirty="0" smtClean="0"/>
              <a:t>M </a:t>
            </a:r>
            <a:r>
              <a:rPr lang="el-GR" sz="2800" dirty="0"/>
              <a:t>θ</a:t>
            </a:r>
            <a:r>
              <a:rPr lang="el-GR" sz="2800" dirty="0" smtClean="0"/>
              <a:t>α </a:t>
            </a:r>
            <a:r>
              <a:rPr lang="el-GR" sz="2800" dirty="0"/>
              <a:t>πιστοποιηθούν ότι καλύπτουν τις </a:t>
            </a:r>
            <a:r>
              <a:rPr lang="el-GR" sz="2800" dirty="0" smtClean="0"/>
              <a:t>τεχνικές προδιαγραφές σε </a:t>
            </a:r>
            <a:r>
              <a:rPr lang="el-GR" sz="2800" dirty="0"/>
              <a:t>σχέση </a:t>
            </a:r>
            <a:endParaRPr lang="el-GR" sz="2800" dirty="0" smtClean="0"/>
          </a:p>
          <a:p>
            <a:pPr lvl="1"/>
            <a:r>
              <a:rPr lang="el-GR" sz="2400" dirty="0" smtClean="0"/>
              <a:t>με </a:t>
            </a:r>
            <a:r>
              <a:rPr lang="el-GR" sz="2400" dirty="0"/>
              <a:t>τη δομή και τις </a:t>
            </a:r>
            <a:r>
              <a:rPr lang="el-GR" sz="2400" dirty="0" smtClean="0"/>
              <a:t>απαιτήσεις των προδιαγραφών</a:t>
            </a:r>
          </a:p>
          <a:p>
            <a:pPr lvl="1"/>
            <a:r>
              <a:rPr lang="el-GR" sz="2400" dirty="0" smtClean="0"/>
              <a:t>όχι με </a:t>
            </a:r>
            <a:r>
              <a:rPr lang="el-GR" sz="2400" dirty="0"/>
              <a:t>το περιεχόμενο </a:t>
            </a:r>
            <a:endParaRPr lang="el-GR" sz="2400" dirty="0" smtClean="0"/>
          </a:p>
          <a:p>
            <a:r>
              <a:rPr lang="el-GR" sz="2800" dirty="0" smtClean="0"/>
              <a:t>Ο </a:t>
            </a:r>
            <a:r>
              <a:rPr lang="el-GR" sz="2800" dirty="0"/>
              <a:t>διδάσκων θα πρέπει να </a:t>
            </a:r>
            <a:endParaRPr lang="el-GR" sz="2800" dirty="0" smtClean="0"/>
          </a:p>
          <a:p>
            <a:pPr lvl="1"/>
            <a:r>
              <a:rPr lang="el-GR" sz="2400" dirty="0" smtClean="0"/>
              <a:t>εξηγήσει </a:t>
            </a:r>
            <a:r>
              <a:rPr lang="el-GR" sz="2400" dirty="0"/>
              <a:t>πώς ικανοποιείται το κριτήριο κάλυψης της </a:t>
            </a:r>
            <a:r>
              <a:rPr lang="el-GR" sz="2400" dirty="0" smtClean="0"/>
              <a:t>ύλης (κυρίως για Α, Α+)</a:t>
            </a:r>
          </a:p>
          <a:p>
            <a:pPr lvl="1"/>
            <a:r>
              <a:rPr lang="el-GR" sz="2400" dirty="0" smtClean="0"/>
              <a:t>αιτιολογήσει </a:t>
            </a:r>
            <a:r>
              <a:rPr lang="el-GR" sz="2400" dirty="0"/>
              <a:t>επαρκώς πώς ικανοποιείται το κριτήριο της </a:t>
            </a:r>
            <a:r>
              <a:rPr lang="el-GR" sz="2400" dirty="0" smtClean="0"/>
              <a:t>αυτοτέλειας (περίπτωση </a:t>
            </a:r>
            <a:r>
              <a:rPr lang="el-GR" sz="2400" dirty="0"/>
              <a:t>που </a:t>
            </a:r>
            <a:r>
              <a:rPr lang="el-GR" sz="2400" dirty="0" smtClean="0"/>
              <a:t>το</a:t>
            </a:r>
            <a:r>
              <a:rPr lang="en-US" sz="2400" dirty="0" smtClean="0"/>
              <a:t> </a:t>
            </a:r>
            <a:r>
              <a:rPr lang="el-GR" sz="2400" dirty="0" smtClean="0"/>
              <a:t>ΑΨΜ περιλαμβάνει </a:t>
            </a:r>
            <a:r>
              <a:rPr lang="el-GR" sz="2400" dirty="0"/>
              <a:t>μόνο ένα υποσύνολο από τις ενότητες ενός </a:t>
            </a:r>
            <a:r>
              <a:rPr lang="el-GR" sz="2400" dirty="0" smtClean="0"/>
              <a:t>μαθήματος)</a:t>
            </a:r>
            <a:endParaRPr lang="el-GR" sz="2400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A940F4-2900-4377-A725-F8EBF631B80C}" type="slidenum">
              <a:rPr lang="el-GR" smtClean="0"/>
              <a:pPr>
                <a:defRPr/>
              </a:pPr>
              <a:t>53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594768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l-GR" dirty="0"/>
              <a:t>Έλεγχος συμμόρφωσης και </a:t>
            </a:r>
            <a:r>
              <a:rPr lang="el-GR" dirty="0" smtClean="0"/>
              <a:t>πιστοποίηση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l-GR" smtClean="0"/>
          </a:p>
          <a:p>
            <a:pPr marL="0" indent="0" algn="ctr">
              <a:buNone/>
            </a:pPr>
            <a:r>
              <a:rPr lang="el-GR" smtClean="0"/>
              <a:t>Τα </a:t>
            </a:r>
            <a:r>
              <a:rPr lang="el-GR" dirty="0" smtClean="0"/>
              <a:t>ΑΨΜ των ιδρυμάτων </a:t>
            </a:r>
          </a:p>
          <a:p>
            <a:pPr marL="0" indent="0" algn="ctr">
              <a:buNone/>
            </a:pPr>
            <a:r>
              <a:rPr lang="el-GR" dirty="0" smtClean="0"/>
              <a:t>διαθέσιμα </a:t>
            </a:r>
            <a:r>
              <a:rPr lang="el-GR" dirty="0"/>
              <a:t>προς αναζήτηση </a:t>
            </a:r>
            <a:endParaRPr lang="el-GR" dirty="0" smtClean="0"/>
          </a:p>
          <a:p>
            <a:pPr marL="0" indent="0" algn="ctr">
              <a:buNone/>
            </a:pPr>
            <a:r>
              <a:rPr lang="el-GR" dirty="0" smtClean="0"/>
              <a:t>στην </a:t>
            </a:r>
            <a:r>
              <a:rPr lang="el-GR" dirty="0"/>
              <a:t>Εθνική Πύλη Ανοικτών </a:t>
            </a:r>
            <a:r>
              <a:rPr lang="el-GR" dirty="0" smtClean="0"/>
              <a:t>Μαθημάτων</a:t>
            </a:r>
            <a:endParaRPr lang="el-GR" dirty="0"/>
          </a:p>
          <a:p>
            <a:pPr algn="ctr"/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DA940F4-2900-4377-A725-F8EBF631B80C}" type="slidenum">
              <a:rPr lang="el-GR" smtClean="0"/>
              <a:pPr>
                <a:defRPr/>
              </a:pPr>
              <a:t>54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100880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Τίτλος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l-GR" smtClean="0"/>
              <a:t>Ευχαριστώ !</a:t>
            </a:r>
          </a:p>
        </p:txBody>
      </p:sp>
      <p:sp>
        <p:nvSpPr>
          <p:cNvPr id="30723" name="Υπότιτλος 7"/>
          <p:cNvSpPr>
            <a:spLocks noGrp="1"/>
          </p:cNvSpPr>
          <p:nvPr>
            <p:ph type="subTitle" idx="1"/>
          </p:nvPr>
        </p:nvSpPr>
        <p:spPr>
          <a:xfrm>
            <a:off x="684213" y="3886200"/>
            <a:ext cx="7775575" cy="1752600"/>
          </a:xfrm>
        </p:spPr>
        <p:txBody>
          <a:bodyPr/>
          <a:lstStyle/>
          <a:p>
            <a:pPr eaLnBrk="1" hangingPunct="1"/>
            <a:r>
              <a:rPr lang="el-GR" dirty="0" smtClean="0"/>
              <a:t>Ώρα για συζήτηση !</a:t>
            </a:r>
          </a:p>
        </p:txBody>
      </p:sp>
      <p:pic>
        <p:nvPicPr>
          <p:cNvPr id="30725" name="Picture 3" descr="Λογότυπο - 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62363" y="5732463"/>
            <a:ext cx="3240087" cy="77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" descr="C:\Users\Administrator\Desktop\88x3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23727" y="5805264"/>
            <a:ext cx="1430869" cy="5040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>
        <a:normAutofit/>
      </a:bodyPr>
      <a:lstStyle>
        <a:defPPr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3681</TotalTime>
  <Words>1942</Words>
  <Application>Microsoft Office PowerPoint</Application>
  <PresentationFormat>On-screen Show (4:3)</PresentationFormat>
  <Paragraphs>410</Paragraphs>
  <Slides>55</Slides>
  <Notes>55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61" baseType="lpstr">
      <vt:lpstr>Arial</vt:lpstr>
      <vt:lpstr>Calibri</vt:lpstr>
      <vt:lpstr>Courier New</vt:lpstr>
      <vt:lpstr>Times New Roman</vt:lpstr>
      <vt:lpstr>Wingdings</vt:lpstr>
      <vt:lpstr>Θέμα του Office</vt:lpstr>
      <vt:lpstr>PowerPoint Presentation</vt:lpstr>
      <vt:lpstr>Κεντρικό Μητρώο Ελληνικών Ανοικτών Μαθημάτων</vt:lpstr>
      <vt:lpstr>Άδεια Χρήσης</vt:lpstr>
      <vt:lpstr>Χρηματοδότηση</vt:lpstr>
      <vt:lpstr>1. Τι είναι το κείμενο  «Προδιαγραφές Ανοικτών Μαθημάτων v1.0» ;</vt:lpstr>
      <vt:lpstr>Κείμενο «Προδιαγραφές Ανοικτών Μαθημάτων v1.0»</vt:lpstr>
      <vt:lpstr>2. Τι μπορεί να αποτελέσει ένα Ανοικτό Ψηφιακό Μάθημα (ΑΨΜ) ;</vt:lpstr>
      <vt:lpstr>Κριτήρια </vt:lpstr>
      <vt:lpstr> κριτήριο αυτοτέλειας </vt:lpstr>
      <vt:lpstr>ΑΨΜ εκτός ΠΣ</vt:lpstr>
      <vt:lpstr>Μάθημα ΠΣ ως ΑΨΜ </vt:lpstr>
      <vt:lpstr>Yποσύνολο Μαθήματος ΠΣ ως ΑΨΜ (1/2)</vt:lpstr>
      <vt:lpstr>Yποσύνολο Μαθήματος ΠΣ ως ΑΨΜ (2/2)</vt:lpstr>
      <vt:lpstr>Πολύγλωσσες εκδόσεις</vt:lpstr>
      <vt:lpstr>Εργαστήρια </vt:lpstr>
      <vt:lpstr>Εργαστήρια </vt:lpstr>
      <vt:lpstr>Εργαστήρια </vt:lpstr>
      <vt:lpstr>3. Προέλευση εκπαιδευτικού υλικού</vt:lpstr>
      <vt:lpstr>Εκπαιδευτικό υλικό Ανοικτού Μαθήματος </vt:lpstr>
      <vt:lpstr>Πολυμεσικό Υλικό (Α+) </vt:lpstr>
      <vt:lpstr>4. Κατηγορίες ΑΨΜ</vt:lpstr>
      <vt:lpstr>Κατηγορίες Ανοικτών Μαθημάτων</vt:lpstr>
      <vt:lpstr>5. Προδιαγραφές ΑΨΜ</vt:lpstr>
      <vt:lpstr>Πληροφορίες μαθήματος</vt:lpstr>
      <vt:lpstr>Οργάνωση υλικού (1/2)</vt:lpstr>
      <vt:lpstr>Οργάνωση υλικού (2/2)</vt:lpstr>
      <vt:lpstr>Συνοδευτικό εκπαιδευτικό υλικό</vt:lpstr>
      <vt:lpstr>Συνοδευτικό εκπαιδευτικό υλικό</vt:lpstr>
      <vt:lpstr>Ασκήσεις</vt:lpstr>
      <vt:lpstr>Αναφορά βιβλιογραφίας</vt:lpstr>
      <vt:lpstr>Ηλεκτρονικές πηγές βιβλιοθηκών</vt:lpstr>
      <vt:lpstr>Πολυμεσικό υλικό</vt:lpstr>
      <vt:lpstr>Μαθήματα Α (Podcast με υποστηρικτικό οπτικό υλικό)</vt:lpstr>
      <vt:lpstr>Μαθήματα Α (Podcast με υποστηρικτικό οπτικό υλικό)</vt:lpstr>
      <vt:lpstr>Μαθήματα Α+</vt:lpstr>
      <vt:lpstr>Μαθήματα Α+</vt:lpstr>
      <vt:lpstr>Kάλυψη διδακτέας ύλης (Α,Α+)</vt:lpstr>
      <vt:lpstr>Kάλυψη διδακτέας ύλης (Α,Α+)</vt:lpstr>
      <vt:lpstr>Kάλυψη διδακτέας ύλης (Α,Α+)</vt:lpstr>
      <vt:lpstr>Τεχνικές Προδιαγραφές βίντεο</vt:lpstr>
      <vt:lpstr>Προδιαγραφές για τις βιντεοδιαλέξεις των μαθημάτων</vt:lpstr>
      <vt:lpstr>Προδιαγραφές για τις βιντεοδιαλέξεις των μαθημάτων</vt:lpstr>
      <vt:lpstr>Προδιαγραφές για τις βιντεοδιαλέξεις των μαθημάτων</vt:lpstr>
      <vt:lpstr>Προδιαγραφές για τις βιντεοδιαλέξεις των μαθημάτων</vt:lpstr>
      <vt:lpstr>6. Άλλες συστάσεις</vt:lpstr>
      <vt:lpstr>Προσβασιμότητα υλικού</vt:lpstr>
      <vt:lpstr>Συμμόρφωση με το WCAG 2.0 AA</vt:lpstr>
      <vt:lpstr>Προσβασιμότητα υλικού</vt:lpstr>
      <vt:lpstr>Παρουσίαση εκπαιδευτικού υλικού</vt:lpstr>
      <vt:lpstr>Παρουσίαση εκπαιδευτικού υλικού</vt:lpstr>
      <vt:lpstr>Δικαιώματα πνευματικής ιδιοκτησίας </vt:lpstr>
      <vt:lpstr>Κανόνες δημοσιότητας</vt:lpstr>
      <vt:lpstr>Έλεγχος συμμόρφωσης και πιστοποίηση</vt:lpstr>
      <vt:lpstr>Έλεγχος συμμόρφωσης και πιστοποίηση</vt:lpstr>
      <vt:lpstr>Ευχαριστώ 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Stevy</dc:creator>
  <cp:lastModifiedBy>pantelis</cp:lastModifiedBy>
  <cp:revision>745</cp:revision>
  <dcterms:created xsi:type="dcterms:W3CDTF">2012-09-06T09:03:05Z</dcterms:created>
  <dcterms:modified xsi:type="dcterms:W3CDTF">2014-02-10T16:19:09Z</dcterms:modified>
</cp:coreProperties>
</file>