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476" r:id="rId2"/>
    <p:sldId id="520" r:id="rId3"/>
    <p:sldId id="521" r:id="rId4"/>
    <p:sldId id="483" r:id="rId5"/>
    <p:sldId id="477" r:id="rId6"/>
    <p:sldId id="485" r:id="rId7"/>
    <p:sldId id="507" r:id="rId8"/>
    <p:sldId id="484" r:id="rId9"/>
    <p:sldId id="486" r:id="rId10"/>
    <p:sldId id="508" r:id="rId11"/>
    <p:sldId id="509" r:id="rId12"/>
    <p:sldId id="487" r:id="rId13"/>
    <p:sldId id="510" r:id="rId14"/>
    <p:sldId id="511" r:id="rId15"/>
    <p:sldId id="512" r:id="rId16"/>
    <p:sldId id="488" r:id="rId17"/>
    <p:sldId id="489" r:id="rId18"/>
    <p:sldId id="490" r:id="rId19"/>
    <p:sldId id="491" r:id="rId20"/>
    <p:sldId id="492" r:id="rId21"/>
    <p:sldId id="493" r:id="rId22"/>
    <p:sldId id="513" r:id="rId23"/>
    <p:sldId id="514" r:id="rId24"/>
    <p:sldId id="515" r:id="rId25"/>
    <p:sldId id="494" r:id="rId26"/>
    <p:sldId id="495" r:id="rId27"/>
    <p:sldId id="516" r:id="rId28"/>
    <p:sldId id="517" r:id="rId29"/>
    <p:sldId id="518" r:id="rId30"/>
    <p:sldId id="519" r:id="rId31"/>
    <p:sldId id="496" r:id="rId32"/>
    <p:sldId id="497" r:id="rId33"/>
    <p:sldId id="498" r:id="rId34"/>
    <p:sldId id="499" r:id="rId35"/>
    <p:sldId id="523" r:id="rId36"/>
    <p:sldId id="524" r:id="rId37"/>
    <p:sldId id="525" r:id="rId38"/>
  </p:sldIdLst>
  <p:sldSz cx="9144000" cy="6858000" type="screen4x3"/>
  <p:notesSz cx="6669088" cy="9753600"/>
  <p:custDataLst>
    <p:tags r:id="rId41"/>
  </p:custDataLst>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2"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0089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Φωτεινό στυλ 3 - Έμφαση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55" autoAdjust="0"/>
    <p:restoredTop sz="71359" autoAdjust="0"/>
  </p:normalViewPr>
  <p:slideViewPr>
    <p:cSldViewPr>
      <p:cViewPr varScale="1">
        <p:scale>
          <a:sx n="75" d="100"/>
          <a:sy n="75" d="100"/>
        </p:scale>
        <p:origin x="159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101" d="100"/>
          <a:sy n="101" d="100"/>
        </p:scale>
        <p:origin x="-1968" y="-90"/>
      </p:cViewPr>
      <p:guideLst>
        <p:guide orient="horz" pos="3072"/>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777607" y="0"/>
            <a:ext cx="2889938" cy="489374"/>
          </a:xfrm>
          <a:prstGeom prst="rect">
            <a:avLst/>
          </a:prstGeom>
        </p:spPr>
        <p:txBody>
          <a:bodyPr vert="horz" lIns="91440" tIns="45720" rIns="91440" bIns="45720" rtlCol="0"/>
          <a:lstStyle>
            <a:lvl1pPr algn="r">
              <a:defRPr sz="1200"/>
            </a:lvl1pPr>
          </a:lstStyle>
          <a:p>
            <a:fld id="{80E96FDC-9104-4281-9495-83A0D894188A}" type="datetimeFigureOut">
              <a:rPr lang="el-GR" smtClean="0"/>
              <a:t>11/2/2014</a:t>
            </a:fld>
            <a:endParaRPr lang="el-GR"/>
          </a:p>
        </p:txBody>
      </p:sp>
      <p:sp>
        <p:nvSpPr>
          <p:cNvPr id="4" name="Footer Placeholder 3"/>
          <p:cNvSpPr>
            <a:spLocks noGrp="1"/>
          </p:cNvSpPr>
          <p:nvPr>
            <p:ph type="ftr" sz="quarter" idx="2"/>
          </p:nvPr>
        </p:nvSpPr>
        <p:spPr>
          <a:xfrm>
            <a:off x="0" y="9264228"/>
            <a:ext cx="2889938" cy="489373"/>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777607" y="9264228"/>
            <a:ext cx="2889938" cy="489373"/>
          </a:xfrm>
          <a:prstGeom prst="rect">
            <a:avLst/>
          </a:prstGeom>
        </p:spPr>
        <p:txBody>
          <a:bodyPr vert="horz" lIns="91440" tIns="45720" rIns="91440" bIns="45720" rtlCol="0" anchor="b"/>
          <a:lstStyle>
            <a:lvl1pPr algn="r">
              <a:defRPr sz="1200"/>
            </a:lvl1pPr>
          </a:lstStyle>
          <a:p>
            <a:fld id="{8E02CC7B-B976-4156-9239-53B8350CF909}" type="slidenum">
              <a:rPr lang="el-GR" smtClean="0"/>
              <a:t>‹#›</a:t>
            </a:fld>
            <a:endParaRPr lang="el-GR"/>
          </a:p>
        </p:txBody>
      </p:sp>
    </p:spTree>
    <p:extLst>
      <p:ext uri="{BB962C8B-B14F-4D97-AF65-F5344CB8AC3E}">
        <p14:creationId xmlns:p14="http://schemas.microsoft.com/office/powerpoint/2010/main" val="2156449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889938" cy="48768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777607" y="0"/>
            <a:ext cx="2889938" cy="48768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3AFF294-1C5B-44EB-9626-6EE0355BE805}" type="datetimeFigureOut">
              <a:rPr lang="el-GR"/>
              <a:pPr>
                <a:defRPr/>
              </a:pPr>
              <a:t>11/2/2014</a:t>
            </a:fld>
            <a:endParaRPr lang="el-GR"/>
          </a:p>
        </p:txBody>
      </p:sp>
      <p:sp>
        <p:nvSpPr>
          <p:cNvPr id="4" name="Θέση εικόνας διαφάνειας 3"/>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66909" y="4632960"/>
            <a:ext cx="5335270" cy="438912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9264227"/>
            <a:ext cx="2889938" cy="48768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777607" y="9264227"/>
            <a:ext cx="2889938" cy="48768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213FB35-C205-4F4A-A448-5F8FE2799ED4}" type="slidenum">
              <a:rPr lang="el-GR"/>
              <a:pPr>
                <a:defRPr/>
              </a:pPr>
              <a:t>‹#›</a:t>
            </a:fld>
            <a:endParaRPr lang="el-GR"/>
          </a:p>
        </p:txBody>
      </p:sp>
    </p:spTree>
    <p:extLst>
      <p:ext uri="{BB962C8B-B14F-4D97-AF65-F5344CB8AC3E}">
        <p14:creationId xmlns:p14="http://schemas.microsoft.com/office/powerpoint/2010/main" val="26336981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9213FB35-C205-4F4A-A448-5F8FE2799ED4}" type="slidenum">
              <a:rPr lang="el-GR" smtClean="0"/>
              <a:pPr>
                <a:defRPr/>
              </a:pPr>
              <a:t>1</a:t>
            </a:fld>
            <a:endParaRPr lang="el-GR"/>
          </a:p>
        </p:txBody>
      </p:sp>
    </p:spTree>
    <p:extLst>
      <p:ext uri="{BB962C8B-B14F-4D97-AF65-F5344CB8AC3E}">
        <p14:creationId xmlns:p14="http://schemas.microsoft.com/office/powerpoint/2010/main" val="1520945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H</a:t>
            </a:r>
            <a:r>
              <a:rPr lang="el-GR" altLang="en-US" dirty="0" smtClean="0"/>
              <a:t> εμπειρία έχει δείξει ότι είναι επαρκής μία κάμερα χειρός μονού </a:t>
            </a:r>
            <a:r>
              <a:rPr lang="en-US" altLang="en-US" dirty="0" smtClean="0"/>
              <a:t>CCD</a:t>
            </a:r>
            <a:r>
              <a:rPr lang="el-GR" altLang="en-US" dirty="0" smtClean="0"/>
              <a:t>  με ανάλυση 800 Κ</a:t>
            </a:r>
            <a:r>
              <a:rPr lang="en-US" altLang="en-US" dirty="0" smtClean="0"/>
              <a:t>pixels</a:t>
            </a:r>
            <a:r>
              <a:rPr lang="el-GR" altLang="en-US" dirty="0" smtClean="0"/>
              <a:t>, αποθηκευτικό μέσο </a:t>
            </a:r>
            <a:r>
              <a:rPr lang="en-US" altLang="en-US" dirty="0" err="1" smtClean="0"/>
              <a:t>miniDV</a:t>
            </a:r>
            <a:r>
              <a:rPr lang="el-GR" altLang="en-US" dirty="0" smtClean="0"/>
              <a:t>, με εξόδους </a:t>
            </a:r>
            <a:r>
              <a:rPr lang="en-US" altLang="en-US" dirty="0" smtClean="0"/>
              <a:t>video</a:t>
            </a:r>
            <a:r>
              <a:rPr lang="el-GR" altLang="en-US" dirty="0" smtClean="0"/>
              <a:t> τύπου </a:t>
            </a:r>
            <a:r>
              <a:rPr lang="en-US" altLang="en-US" dirty="0" smtClean="0"/>
              <a:t>s</a:t>
            </a:r>
            <a:r>
              <a:rPr lang="el-GR" altLang="en-US" dirty="0" smtClean="0"/>
              <a:t>-</a:t>
            </a:r>
            <a:r>
              <a:rPr lang="en-US" altLang="en-US" dirty="0" smtClean="0"/>
              <a:t>video</a:t>
            </a:r>
            <a:r>
              <a:rPr lang="el-GR" altLang="en-US" dirty="0" smtClean="0"/>
              <a:t>, </a:t>
            </a:r>
            <a:r>
              <a:rPr lang="en-US" altLang="en-US" dirty="0" smtClean="0"/>
              <a:t>composite</a:t>
            </a:r>
            <a:r>
              <a:rPr lang="el-GR" altLang="en-US" dirty="0" smtClean="0"/>
              <a:t> </a:t>
            </a:r>
            <a:r>
              <a:rPr lang="en-US" altLang="en-US" dirty="0" smtClean="0"/>
              <a:t>video</a:t>
            </a:r>
            <a:r>
              <a:rPr lang="el-GR" altLang="en-US" dirty="0" smtClean="0"/>
              <a:t> και </a:t>
            </a:r>
            <a:r>
              <a:rPr lang="en-US" altLang="en-US" dirty="0" smtClean="0"/>
              <a:t>DV</a:t>
            </a:r>
            <a:r>
              <a:rPr lang="el-GR" altLang="en-US" dirty="0" smtClean="0"/>
              <a:t> (</a:t>
            </a:r>
            <a:r>
              <a:rPr lang="en-US" altLang="en-US" dirty="0" smtClean="0"/>
              <a:t>Digital</a:t>
            </a:r>
            <a:r>
              <a:rPr lang="el-GR" altLang="en-US" dirty="0" smtClean="0"/>
              <a:t> </a:t>
            </a:r>
            <a:r>
              <a:rPr lang="en-US" altLang="en-US" dirty="0" smtClean="0"/>
              <a:t>Video</a:t>
            </a:r>
            <a:r>
              <a:rPr lang="el-GR" altLang="en-US" dirty="0" smtClean="0"/>
              <a:t>), έξοδο ήχου καθώς και εισόδους ήχου </a:t>
            </a:r>
            <a:r>
              <a:rPr lang="en-US" altLang="en-US" dirty="0" smtClean="0"/>
              <a:t>line</a:t>
            </a:r>
            <a:r>
              <a:rPr lang="el-GR" altLang="en-US" dirty="0" smtClean="0"/>
              <a:t>-</a:t>
            </a:r>
            <a:r>
              <a:rPr lang="en-US" altLang="en-US" dirty="0" smtClean="0"/>
              <a:t>in</a:t>
            </a:r>
            <a:r>
              <a:rPr lang="el-GR" altLang="en-US" dirty="0" smtClean="0"/>
              <a:t> ώστε να συνδέεται η έξοδος από μικροφωνική εγκατάσταση. Απαραίτητη είναι η κάμερα να διαθέτει και έξοδο </a:t>
            </a:r>
            <a:r>
              <a:rPr lang="en-US" altLang="en-US" dirty="0" smtClean="0"/>
              <a:t>USB</a:t>
            </a:r>
            <a:r>
              <a:rPr lang="el-GR" altLang="en-US" dirty="0" smtClean="0"/>
              <a:t> με δυνατότητα </a:t>
            </a:r>
            <a:r>
              <a:rPr lang="en-US" altLang="en-US" dirty="0" smtClean="0"/>
              <a:t>streaming</a:t>
            </a:r>
            <a:r>
              <a:rPr lang="el-GR" altLang="en-US" dirty="0" smtClean="0"/>
              <a:t>. </a:t>
            </a:r>
          </a:p>
          <a:p>
            <a:endParaRPr lang="el-GR" altLang="en-US" dirty="0" smtClean="0"/>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10</a:t>
            </a:fld>
            <a:endParaRPr lang="el-GR"/>
          </a:p>
        </p:txBody>
      </p:sp>
    </p:spTree>
    <p:extLst>
      <p:ext uri="{BB962C8B-B14F-4D97-AF65-F5344CB8AC3E}">
        <p14:creationId xmlns:p14="http://schemas.microsoft.com/office/powerpoint/2010/main" val="372507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mtClean="0"/>
              <a:t>Πλέον οι βιντεοκάμερες υψηλής ανάλυσης είναι προσιτές. Το πλεονέκτημα τους είναι η ποιότητα του βίντεο που διαθέτουν. Η ποιότητα του βίντεο έχει ως αποτέλεσμα την παραγωγή αρχείων μεγάλου μεγέθους. Η επεξεργασία τους απαιτεί ισχυρούς υπολογιστές και ειδικά εμπορικά προγράμματα επεξεργασίας. Προτείνεται η χρήση τους μόνο από τεχνικούς οι οποίοι διαθέτουν εμπειρία στην επεξεργασία βίντεο.</a:t>
            </a:r>
            <a:r>
              <a:rPr lang="en-US" altLang="en-US" smtClean="0"/>
              <a:t> </a:t>
            </a:r>
            <a:endParaRPr lang="el-GR" altLang="en-US" smtClean="0"/>
          </a:p>
        </p:txBody>
      </p:sp>
    </p:spTree>
    <p:extLst>
      <p:ext uri="{BB962C8B-B14F-4D97-AF65-F5344CB8AC3E}">
        <p14:creationId xmlns:p14="http://schemas.microsoft.com/office/powerpoint/2010/main" val="2624597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i="1" dirty="0" smtClean="0"/>
              <a:t>Μικρόφωνα </a:t>
            </a:r>
          </a:p>
          <a:p>
            <a:endParaRPr lang="el-GR" altLang="en-US" i="1" dirty="0" smtClean="0"/>
          </a:p>
          <a:p>
            <a:r>
              <a:rPr lang="el-GR" altLang="en-US" dirty="0" smtClean="0"/>
              <a:t>Τα θέματα ήχου αποτελούν το πιο ευαίσθητο σημείο στη διαδικασία της βιντεοσκόπησης και γι’ αυτό το λόγο πρέπει να δώσετε μεγάλη προσοχή, ειδικά σε χώρους όπου το μέγεθος του ακροατηρίου είναι μεγάλο.</a:t>
            </a:r>
          </a:p>
          <a:p>
            <a:r>
              <a:rPr lang="el-GR" altLang="en-US" dirty="0" smtClean="0"/>
              <a:t>Εάν στο χώρο που θα πραγματοποιηθεί η βιντεοσκόπηση υπάρχει μικροφωνική εγκατάσταση η οποία χρησιμοποιείται από τον εισηγητή τότε προτείνεται να χρησιμοποιήσετε ως πηγή ήχου την έξοδο της μικροφωνικής εγκατάσταση. Αυτό σημαίνει ότι θα πρέπει να συνδέσετε την έξοδο της μικροφωνικής εγκατάστασης με την είσοδο  </a:t>
            </a:r>
            <a:r>
              <a:rPr lang="en-US" altLang="en-US" dirty="0" smtClean="0"/>
              <a:t>LINE IN </a:t>
            </a:r>
            <a:r>
              <a:rPr lang="el-GR" altLang="en-US" dirty="0" smtClean="0"/>
              <a:t> της κάμερας, εφόσον η κάμερα διαθέτει είσοδο ήχου, και υπάρχει συμβατότητα καλωδίωσης και συνδέσεων.</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12</a:t>
            </a:fld>
            <a:endParaRPr lang="el-GR"/>
          </a:p>
        </p:txBody>
      </p:sp>
    </p:spTree>
    <p:extLst>
      <p:ext uri="{BB962C8B-B14F-4D97-AF65-F5344CB8AC3E}">
        <p14:creationId xmlns:p14="http://schemas.microsoft.com/office/powerpoint/2010/main" val="372507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b="1" u="sng" dirty="0" smtClean="0"/>
              <a:t>ΟΔΗΓΙΕΣ. Να συνδυαστούν οι επόμενες 3 διαφάνειες</a:t>
            </a:r>
          </a:p>
          <a:p>
            <a:endParaRPr lang="el-GR" altLang="en-US" b="1" u="sng" dirty="0" smtClean="0"/>
          </a:p>
          <a:p>
            <a:r>
              <a:rPr lang="el-GR" altLang="en-US" dirty="0" smtClean="0"/>
              <a:t>Σε περίπτωση που δεν υπάρχει μικροφωνική εγκατάσταση υπάρχουν διάφορες λύσεις.</a:t>
            </a:r>
          </a:p>
          <a:p>
            <a:endParaRPr lang="el-GR" altLang="en-US" dirty="0" smtClean="0"/>
          </a:p>
          <a:p>
            <a:r>
              <a:rPr lang="en-US" altLang="en-US" dirty="0" smtClean="0"/>
              <a:t>H </a:t>
            </a:r>
            <a:r>
              <a:rPr lang="el-GR" altLang="en-US" dirty="0" smtClean="0"/>
              <a:t>πρώτη λύση είναι η χρήση ενός ενσύρματου μικροφώνου. Το μικρόφωνο θα πρέπει να είναι τύπου «πυκνωτικό με κύκλωμα εξαιρετικά χαμηλού θορύβου και </a:t>
            </a:r>
            <a:r>
              <a:rPr lang="el-GR" altLang="en-US" dirty="0" err="1" smtClean="0"/>
              <a:t>υπερκαρδιοειδές</a:t>
            </a:r>
            <a:r>
              <a:rPr lang="el-GR" altLang="en-US" dirty="0" smtClean="0"/>
              <a:t> πολικό διάγραμμα» και να τοποθετηθεί κοντά και μπροστά από τον/τους εισηγητές ώστε να καλύπτει την περιοχή τους. Με αυτού του τύπου το μικρόφωνο και αυτή την τοποθέτηση αποφεύγεται σε μεγάλο βαθμό ο θόρυβος που μπορεί να προέρχεται από το</a:t>
            </a:r>
            <a:r>
              <a:rPr lang="en-US" altLang="en-US" dirty="0" smtClean="0"/>
              <a:t> </a:t>
            </a:r>
            <a:r>
              <a:rPr lang="el-GR" altLang="en-US" dirty="0" smtClean="0"/>
              <a:t>ακροατήριο. </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13</a:t>
            </a:fld>
            <a:endParaRPr lang="el-GR"/>
          </a:p>
        </p:txBody>
      </p:sp>
    </p:spTree>
    <p:extLst>
      <p:ext uri="{BB962C8B-B14F-4D97-AF65-F5344CB8AC3E}">
        <p14:creationId xmlns:p14="http://schemas.microsoft.com/office/powerpoint/2010/main" val="372507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Η δεύτερη λύση είναι η χρήση ασύρματου μικροφώνου τύπου ψείρας. </a:t>
            </a:r>
          </a:p>
          <a:p>
            <a:endParaRPr lang="el-GR" altLang="en-US" dirty="0" smtClean="0"/>
          </a:p>
          <a:p>
            <a:r>
              <a:rPr lang="el-GR" altLang="en-US" dirty="0" smtClean="0"/>
              <a:t>Η λύση αυτή είναι ιδανική όταν ο εισηγητής κινείται στο χώρο. Το μικρόφωνο αυτό τοποθετείται στο πέτο του εισηγητή. Θα πρέπει να φροντίσετε να έχετε φορτισμένη τη μπαταρία μικροφώνου, διότι δεν υπάρχει τρόπος να το καταλάβετε εάν το μικρόφωνο πάψει να λειτουργεί σωστά λόγω μπαταρίας. Φροντίστε να προμηθευτείτε ασύρματο μικρόφωνο με επαναφορτιζόμενες μπαταρίες, διότι το κόστος των μπαταριών είναι σχετικά μεγάλο, εάν πρόκειται να βιντεοσκοπήσετε πολλές διαλέξεις. </a:t>
            </a:r>
          </a:p>
          <a:p>
            <a:endParaRPr lang="el-GR" altLang="en-US" dirty="0" smtClean="0"/>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14</a:t>
            </a:fld>
            <a:endParaRPr lang="el-GR"/>
          </a:p>
        </p:txBody>
      </p:sp>
    </p:spTree>
    <p:extLst>
      <p:ext uri="{BB962C8B-B14F-4D97-AF65-F5344CB8AC3E}">
        <p14:creationId xmlns:p14="http://schemas.microsoft.com/office/powerpoint/2010/main" val="372507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Η τρίτη λύση είναι η χρήση ενός μικροφώνου τύπου </a:t>
            </a:r>
            <a:r>
              <a:rPr lang="en-US" altLang="en-US" dirty="0" smtClean="0"/>
              <a:t>gun</a:t>
            </a:r>
            <a:r>
              <a:rPr lang="el-GR" altLang="en-US" dirty="0" smtClean="0"/>
              <a:t>.</a:t>
            </a:r>
          </a:p>
          <a:p>
            <a:r>
              <a:rPr lang="el-GR" altLang="en-US" dirty="0" smtClean="0"/>
              <a:t>Πρέπει να προσέξετε ώστε να είναι συμβατό με τον τύπο της κάμερας που χρησιμοποιείτε. Αυτό μπορείτε να το ελέγξετε στις ιστοσελίδες της κάμερας και τα παρελκόμενά τους. Το μικρόφωνο αυτό εστιάζει εκεί που σημαδεύει η λήψη της κάμερας, δηλαδή στον ομιλητή. Με αυτό τον τρόπο, περιορίζεται η καταγραφή του θορύβου που προκαλεί το ακροατήριο. Το μειονέκτημα είναι ότι τα μικρόφωνα αυτά είναι ευαίσθητα στις συσκευές κινητής τηλεφωνίας, και έτσι παρόλο που το ακροατήριο έχει σε σιωπηλή κατάσταση τη συσκευή τους, ο ήχος που καταγράφεται επηρεάζεται από τις κλήσεις.</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15</a:t>
            </a:fld>
            <a:endParaRPr lang="el-GR"/>
          </a:p>
        </p:txBody>
      </p:sp>
    </p:spTree>
    <p:extLst>
      <p:ext uri="{BB962C8B-B14F-4D97-AF65-F5344CB8AC3E}">
        <p14:creationId xmlns:p14="http://schemas.microsoft.com/office/powerpoint/2010/main" val="372507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Με τη χρήση ενός τριπόδου διατηρείται η κάμερα σε μια σταθερή και ταυτόχρονα καλή θέση λήψης.</a:t>
            </a:r>
          </a:p>
          <a:p>
            <a:r>
              <a:rPr lang="el-GR" altLang="en-US" dirty="0" smtClean="0"/>
              <a:t>Ένα τρίποδο πρέπει να διαθέτει τρόπους ελέγχου της ευστάθειας, ύψος τουλάχιστον 1,5 μέτρα καθώς και εργονομικούς τρόπους χειρισμού της κάμερας. Επιλέξτε τρίποδο το οποίο να διαθέτει χειριστήριο χειρός για το έλεγχο των βασικών λειτουργιών της κάμερας από το χειριστήριο αυτό.</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16</a:t>
            </a:fld>
            <a:endParaRPr lang="el-GR"/>
          </a:p>
        </p:txBody>
      </p:sp>
    </p:spTree>
    <p:extLst>
      <p:ext uri="{BB962C8B-B14F-4D97-AF65-F5344CB8AC3E}">
        <p14:creationId xmlns:p14="http://schemas.microsoft.com/office/powerpoint/2010/main" val="372507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17</a:t>
            </a:fld>
            <a:endParaRPr lang="el-GR"/>
          </a:p>
        </p:txBody>
      </p:sp>
    </p:spTree>
    <p:extLst>
      <p:ext uri="{BB962C8B-B14F-4D97-AF65-F5344CB8AC3E}">
        <p14:creationId xmlns:p14="http://schemas.microsoft.com/office/powerpoint/2010/main" val="372507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l-GR" altLang="en-US" dirty="0" smtClean="0"/>
              <a:t>Κατά τη διαδικασία βιντεοσκόπησης υπάρχουν πολλοί παράγοντες στους οποίους πρέπει να δοθεί αρκετή προσοχή ώστε το τελικό αποτέλεσμα να είναι ικανοποιητικό. Οι παράγοντες αυτοί έχουν σχέση όχι μόνο με την επιλογή του σωστού τεχνικού εξοπλισμού αλλά και με τη σωστή του χρήση. Υπάρχουν επίσης κάποιες μικρές λεπτομέρειες στις οποίες κρίνεται τελικά και η αξία του αποτελέσματος. Όλα αυτά έχουμε σκοπό να καλύψουμε σύντομα στο κεφάλαιο αυτό. Μία σωστή βιντεοσκόπηση απαιτεί τη μελέτη των παρακάτω στοιχείων: </a:t>
            </a:r>
            <a:r>
              <a:rPr lang="el-GR" altLang="en-US" dirty="0" err="1" smtClean="0"/>
              <a:t>Ήχο,Εικόνα</a:t>
            </a:r>
            <a:r>
              <a:rPr lang="el-GR" altLang="en-US" dirty="0" smtClean="0"/>
              <a:t>, Φωτισμό</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18</a:t>
            </a:fld>
            <a:endParaRPr lang="el-GR"/>
          </a:p>
        </p:txBody>
      </p:sp>
    </p:spTree>
    <p:extLst>
      <p:ext uri="{BB962C8B-B14F-4D97-AF65-F5344CB8AC3E}">
        <p14:creationId xmlns:p14="http://schemas.microsoft.com/office/powerpoint/2010/main" val="372507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l-GR" altLang="en-US" dirty="0" smtClean="0"/>
              <a:t>Στη συνέχεια θα συζητήσουμε τι πρέπει να προσέχετε σε σχέση με τον ήχο.</a:t>
            </a:r>
          </a:p>
          <a:p>
            <a:pPr lvl="1"/>
            <a:endParaRPr lang="en-US" altLang="en-US" dirty="0" smtClean="0"/>
          </a:p>
          <a:p>
            <a:pPr lvl="1"/>
            <a:r>
              <a:rPr lang="el-GR" altLang="en-US" dirty="0" smtClean="0"/>
              <a:t>Προκειμένου να έχετε όσον το δυνατόν καλύτερα ηχητικά αποτελέσματα, θα πρέπει οι συσκευές, τα βύσματα των καλωδίων και τα καλώδια που θα επιλέξετε να είναι καλής ποιότητας και κατασκευής. Τα δύο αυτά στοιχεία ναι μεν οδηγούν σε αύξηση του κόστους αλλά ταυτόχρονα αυξάνουν και την ποιότητα του τελικού αποτελέσματος.</a:t>
            </a:r>
          </a:p>
          <a:p>
            <a:pPr lvl="1"/>
            <a:endParaRPr lang="el-GR" altLang="en-US" dirty="0" smtClean="0"/>
          </a:p>
          <a:p>
            <a:pPr lvl="1"/>
            <a:r>
              <a:rPr lang="el-GR" altLang="en-US" dirty="0" smtClean="0"/>
              <a:t>Αποφύγετε να χρησιμοποιήσετε το ενσωματωμένο μικρόφωνο της κάμερας σε κλειστό χώρο διότι είναι ευαίσθητο στον παραμικρό θόρυβο και ψίθυρο που προέρχεται από το ακροατήριο.</a:t>
            </a:r>
          </a:p>
          <a:p>
            <a:pPr lvl="1"/>
            <a:endParaRPr lang="el-GR" altLang="en-US" dirty="0" smtClean="0"/>
          </a:p>
          <a:p>
            <a:pPr lvl="1"/>
            <a:r>
              <a:rPr lang="el-GR" altLang="en-US" dirty="0" smtClean="0"/>
              <a:t>Σε περίπτωση που χρησιμοποιείτε ενσωματωμένο μικρόφωνο ή μικρόφωνο τύπου </a:t>
            </a:r>
            <a:r>
              <a:rPr lang="en-US" altLang="en-US" dirty="0" smtClean="0"/>
              <a:t>gun, </a:t>
            </a:r>
            <a:r>
              <a:rPr lang="el-GR" altLang="en-US" dirty="0" smtClean="0"/>
              <a:t>αποφύγετε να είστε κοντά σε προβολική συσκευή,  κλιματιστικό ή </a:t>
            </a:r>
            <a:r>
              <a:rPr lang="en-US" altLang="en-US" dirty="0" smtClean="0"/>
              <a:t>UPS</a:t>
            </a:r>
            <a:r>
              <a:rPr lang="el-GR" altLang="en-US" dirty="0" smtClean="0"/>
              <a:t> με ανεμιστήρα διότι ακόμη και εάν δεν τον ακούτε εσείς, το μικρόφωνο είναι πιθανόν να το καταγράψει.</a:t>
            </a:r>
          </a:p>
          <a:p>
            <a:pPr lvl="1"/>
            <a:r>
              <a:rPr lang="el-GR" altLang="en-US" dirty="0" smtClean="0"/>
              <a:t>Επίσης, αποφύγετε να είτε δίπλα από ανοικτά παράθυρα ή πόρτες.</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19</a:t>
            </a:fld>
            <a:endParaRPr lang="el-GR"/>
          </a:p>
        </p:txBody>
      </p:sp>
    </p:spTree>
    <p:extLst>
      <p:ext uri="{BB962C8B-B14F-4D97-AF65-F5344CB8AC3E}">
        <p14:creationId xmlns:p14="http://schemas.microsoft.com/office/powerpoint/2010/main" val="372507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3379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6628"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E3C7318-1032-4C88-90AD-382FBF76A212}" type="slidenum">
              <a:rPr lang="el-GR" smtClean="0"/>
              <a:pPr fontAlgn="base">
                <a:spcBef>
                  <a:spcPct val="0"/>
                </a:spcBef>
                <a:spcAft>
                  <a:spcPct val="0"/>
                </a:spcAft>
                <a:defRPr/>
              </a:pPr>
              <a:t>2</a:t>
            </a:fld>
            <a:endParaRPr lang="el-GR" smtClean="0"/>
          </a:p>
        </p:txBody>
      </p:sp>
    </p:spTree>
    <p:extLst>
      <p:ext uri="{BB962C8B-B14F-4D97-AF65-F5344CB8AC3E}">
        <p14:creationId xmlns:p14="http://schemas.microsoft.com/office/powerpoint/2010/main" val="2234789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l-GR" altLang="en-US" dirty="0" smtClean="0"/>
              <a:t>Στη συνέχεια θα συζητήσουμε τι πρέπει να προσέχετε σε σχέση με την εικόνα.</a:t>
            </a:r>
          </a:p>
          <a:p>
            <a:endParaRPr lang="el-GR" altLang="en-US" sz="1000" dirty="0" smtClean="0"/>
          </a:p>
          <a:p>
            <a:r>
              <a:rPr lang="el-GR" altLang="en-US" sz="1000" dirty="0" smtClean="0"/>
              <a:t>Οι βιντεοκάμερες θα ήταν καλό να ρυθμιστούν στη μέγιστη δυνατή ποιότητα εικόνας που μπορούν να συλλάβουν. Αυτό μας δίνει αρκετές δυνατότητες επεξεργασίας του παραγόμενου αρχείου για τη μετέπειτα δημοσίευσή του.</a:t>
            </a:r>
          </a:p>
          <a:p>
            <a:endParaRPr lang="el-GR" altLang="en-US" sz="1000" dirty="0" smtClean="0"/>
          </a:p>
          <a:p>
            <a:r>
              <a:rPr lang="el-GR" altLang="en-US" sz="1000" dirty="0" smtClean="0"/>
              <a:t>Ο φακός της κάμερας θα πρέπει να είναι πάντα καθαρός και μετά το πέρας της χρήσης της να προφυλάσσεται με το ειδικό </a:t>
            </a:r>
            <a:r>
              <a:rPr lang="el-GR" altLang="en-US" sz="1000" dirty="0" err="1" smtClean="0"/>
              <a:t>κάλυπτρο</a:t>
            </a:r>
            <a:r>
              <a:rPr lang="el-GR" altLang="en-US" sz="1000" dirty="0" smtClean="0"/>
              <a:t>.</a:t>
            </a:r>
          </a:p>
          <a:p>
            <a:endParaRPr lang="el-GR" altLang="en-US" sz="1000" dirty="0" smtClean="0"/>
          </a:p>
          <a:p>
            <a:r>
              <a:rPr lang="el-GR" altLang="en-US" sz="1000" dirty="0" smtClean="0"/>
              <a:t>Σε περίπτωση που η  κάμερά σας διαθέτει ως καταγραφικό μέσο κασέτες </a:t>
            </a:r>
            <a:r>
              <a:rPr lang="en-US" altLang="en-US" sz="1000" dirty="0" err="1" smtClean="0"/>
              <a:t>miniDV</a:t>
            </a:r>
            <a:r>
              <a:rPr lang="el-GR" altLang="en-US" sz="1000" dirty="0" smtClean="0"/>
              <a:t> θα πρέπει να έχετε </a:t>
            </a:r>
            <a:r>
              <a:rPr lang="el-GR" altLang="en-US" sz="1000" dirty="0" err="1" smtClean="0"/>
              <a:t>υπόψην</a:t>
            </a:r>
            <a:r>
              <a:rPr lang="el-GR" altLang="en-US" sz="1000" dirty="0" smtClean="0"/>
              <a:t> σας ότι η διάρκεια των κασετών τύπου </a:t>
            </a:r>
            <a:r>
              <a:rPr lang="en-US" altLang="en-US" sz="1000" dirty="0" err="1" smtClean="0"/>
              <a:t>miniDV</a:t>
            </a:r>
            <a:r>
              <a:rPr lang="el-GR" altLang="en-US" sz="1000" dirty="0" smtClean="0"/>
              <a:t> είναι 60 λεπτά. Συνεννοηθείτε με τον συντονιστή της εκδήλωσης οι εισηγητές να κάνουν διάλειμμα ανά μία ώρα (60 λεπτά) ώστε να αλλάζετε την κασέτα εγγραφής. Σε περίπτωση που βιντεοσκοπείτε ένα συνέδριο, φροντίστε να έχετε συνεχώς μαζί σας το πρόγραμμα των ομιλητών. Υπολογίστε τον αριθμό των εισηγητών που μπορούν να καταγραφούν σε μία κασέτα σας. Μην διστάσετε να αλλάζετε συχνά κασέτες, π.χ. στα 45 λεπτά, εάν κρίνετε ότι ο επόμενος εισηγητής δε χωρά στη βιντεοκασέτα. Μην ξεχάσετε να συνυπολογίσετε και τη διάρκεια των ερωτήσεων. Επίσης, υπάρχει η εναλλακτική να ρυθμίσετε την εγγραφή στο “</a:t>
            </a:r>
            <a:r>
              <a:rPr lang="en-US" altLang="en-US" sz="1000" dirty="0" smtClean="0"/>
              <a:t>long</a:t>
            </a:r>
            <a:r>
              <a:rPr lang="el-GR" altLang="en-US" sz="1000" dirty="0" smtClean="0"/>
              <a:t> </a:t>
            </a:r>
            <a:r>
              <a:rPr lang="en-US" altLang="en-US" sz="1000" dirty="0" smtClean="0"/>
              <a:t>play</a:t>
            </a:r>
            <a:r>
              <a:rPr lang="el-GR" altLang="en-US" sz="1000" dirty="0" smtClean="0"/>
              <a:t>”. Αυτή η ρύθμιση επιμηκύνει το χρόνο εγγραφής μίας κασέτας σε 90 λεπτά.</a:t>
            </a:r>
          </a:p>
          <a:p>
            <a:endParaRPr lang="el-GR" altLang="en-US" sz="1000" dirty="0" smtClean="0"/>
          </a:p>
          <a:p>
            <a:r>
              <a:rPr lang="el-GR" altLang="en-US" sz="1000" dirty="0" smtClean="0"/>
              <a:t>Παρομοίως, εάν η κάμερά σας καταγράφει σε </a:t>
            </a:r>
            <a:r>
              <a:rPr lang="en-US" altLang="en-US" sz="1000" dirty="0" smtClean="0"/>
              <a:t>DVD</a:t>
            </a:r>
            <a:r>
              <a:rPr lang="el-GR" altLang="en-US" sz="1000" dirty="0" smtClean="0"/>
              <a:t>, σημειώστε ότι η διάρκεια κάθε </a:t>
            </a:r>
            <a:r>
              <a:rPr lang="en-US" altLang="en-US" sz="1000" dirty="0" smtClean="0"/>
              <a:t>DVD</a:t>
            </a:r>
            <a:r>
              <a:rPr lang="el-GR" altLang="en-US" sz="1000" dirty="0" smtClean="0"/>
              <a:t> είναι 30 λεπτά, εκτός εάν πρόκειται για </a:t>
            </a:r>
            <a:r>
              <a:rPr lang="en-US" altLang="en-US" sz="1000" dirty="0" smtClean="0"/>
              <a:t>double</a:t>
            </a:r>
            <a:r>
              <a:rPr lang="el-GR" altLang="en-US" sz="1000" dirty="0" smtClean="0"/>
              <a:t> </a:t>
            </a:r>
            <a:r>
              <a:rPr lang="en-US" altLang="en-US" sz="1000" dirty="0" smtClean="0"/>
              <a:t>layer</a:t>
            </a:r>
            <a:r>
              <a:rPr lang="el-GR" altLang="en-US" sz="1000" dirty="0" smtClean="0"/>
              <a:t> </a:t>
            </a:r>
            <a:r>
              <a:rPr lang="en-US" altLang="en-US" sz="1000" dirty="0" smtClean="0"/>
              <a:t>DVD</a:t>
            </a:r>
            <a:r>
              <a:rPr lang="el-GR" altLang="en-US" sz="1000" dirty="0" smtClean="0"/>
              <a:t>, οπότε η διάρκεια είναι 60 λεπτά.</a:t>
            </a:r>
          </a:p>
          <a:p>
            <a:r>
              <a:rPr lang="el-GR" altLang="en-US" sz="1000" dirty="0" smtClean="0"/>
              <a:t>Με κάμερες οι οποίες καταγράφουν σε κάρτες </a:t>
            </a:r>
            <a:r>
              <a:rPr lang="en-US" altLang="en-US" sz="1000" dirty="0" smtClean="0"/>
              <a:t>SD</a:t>
            </a:r>
            <a:r>
              <a:rPr lang="el-GR" altLang="en-US" sz="1000" dirty="0" smtClean="0"/>
              <a:t> ή σκληρό δίσκο τα πράγματα είναι πιο απλά. Το μόνο που χρειάζεται να ελέγξετε είναι τον ελεύθερο χώρο στο αποθηκευτικό μέσο.</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20</a:t>
            </a:fld>
            <a:endParaRPr lang="el-GR"/>
          </a:p>
        </p:txBody>
      </p:sp>
    </p:spTree>
    <p:extLst>
      <p:ext uri="{BB962C8B-B14F-4D97-AF65-F5344CB8AC3E}">
        <p14:creationId xmlns:p14="http://schemas.microsoft.com/office/powerpoint/2010/main" val="372507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Η λανθασμένη ισορροπία του λευκού (</a:t>
            </a:r>
            <a:r>
              <a:rPr lang="en-US" altLang="en-US" dirty="0" smtClean="0"/>
              <a:t>white</a:t>
            </a:r>
            <a:r>
              <a:rPr lang="el-GR" altLang="en-US" dirty="0" smtClean="0"/>
              <a:t> </a:t>
            </a:r>
            <a:r>
              <a:rPr lang="en-US" altLang="en-US" dirty="0" smtClean="0"/>
              <a:t>balance</a:t>
            </a:r>
            <a:r>
              <a:rPr lang="el-GR" altLang="en-US" dirty="0" smtClean="0"/>
              <a:t>) στις κάμερες έχει ως αποτέλεσμα εικόνες με πορτοκαλί ή μπλε χρωματισμούς, όπως φαίνεται στις εικόνες.</a:t>
            </a:r>
          </a:p>
          <a:p>
            <a:endParaRPr lang="el-GR" altLang="en-US" dirty="0" smtClean="0"/>
          </a:p>
          <a:p>
            <a:r>
              <a:rPr lang="el-GR" altLang="en-US" dirty="0" smtClean="0"/>
              <a:t>Οι περισσότερες «καταναλωτικού επιπέδου» κάμερες έχουν μια αυτόματη λειτουργία της «ισορροπίας του λευκού». Έτσι δηλαδή λειτουργούν οι περισσότεροι ερασιτέχνες.</a:t>
            </a:r>
          </a:p>
          <a:p>
            <a:r>
              <a:rPr lang="el-GR" altLang="en-US" dirty="0" smtClean="0"/>
              <a:t>Η κάμερα  δημιουργεί τη δική της «λευκή ισορροπία» χωρίς καμία συμμετοχή του κατόχου της. Στην πραγματικότητα πολύ λίγοι χρήστες </a:t>
            </a:r>
            <a:r>
              <a:rPr lang="el-GR" altLang="en-US" dirty="0" err="1" smtClean="0"/>
              <a:t>home</a:t>
            </a:r>
            <a:r>
              <a:rPr lang="el-GR" altLang="en-US" dirty="0" smtClean="0"/>
              <a:t>-</a:t>
            </a:r>
            <a:r>
              <a:rPr lang="el-GR" altLang="en-US" dirty="0" err="1" smtClean="0"/>
              <a:t>video</a:t>
            </a:r>
            <a:r>
              <a:rPr lang="el-GR" altLang="en-US" dirty="0" smtClean="0"/>
              <a:t> γνωρίζουν την ύπαρξή της. Δυστυχώς, η αυτόματη λευκή ισορροπία δεν είναι ιδιαίτερα αξιόπιστη. Είναι γενικά προτιμότερο να γίνεται αυτή διαδικασία χειροκίνητα.</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21</a:t>
            </a:fld>
            <a:endParaRPr lang="el-GR"/>
          </a:p>
        </p:txBody>
      </p:sp>
    </p:spTree>
    <p:extLst>
      <p:ext uri="{BB962C8B-B14F-4D97-AF65-F5344CB8AC3E}">
        <p14:creationId xmlns:p14="http://schemas.microsoft.com/office/powerpoint/2010/main" val="372507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mtClean="0"/>
              <a:t>Η διαδικασία της εξισορρόπησης του λευκού χρώματος πρέπει να πραγματοποιείται στην αρχή κάθε λήψης και κάθε φορά που οι συνθήκες του φωτισμού αλλάζουν. Είναι εξαιρετικά σημαντικό να επαναλαμβάνετε τo white balance όταν μετακινήστε από τον εσωτερικό στον εξωτερικό χώρο και ανάμεσα στα δωμάτια που φωτίζονται με διαφορετικά είδη φωτός. Στην διάρκεια κάθε πρωινού και αργά το απόγευμα, ο φωτισμός αλλάζει γρήγορα και σημαντικά (παρόλο που τα μάτια σας μπορεί να μην το αντιλαμβάνονται η κάμερα το καταλαβαίνει). Κάντε συστηματικά white balance κατά τη διάρκεια αυτών των περιόδων.</a:t>
            </a:r>
          </a:p>
        </p:txBody>
      </p:sp>
    </p:spTree>
    <p:extLst>
      <p:ext uri="{BB962C8B-B14F-4D97-AF65-F5344CB8AC3E}">
        <p14:creationId xmlns:p14="http://schemas.microsoft.com/office/powerpoint/2010/main" val="1056145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dirty="0" smtClean="0"/>
              <a:t>Για να εξισορροπήσετε το λευκό θα χρειαστείτε μια κάμερα με λειτουργία χειροκίνητου </a:t>
            </a:r>
            <a:r>
              <a:rPr lang="el-GR" altLang="en-US" dirty="0" err="1" smtClean="0"/>
              <a:t>White</a:t>
            </a:r>
            <a:r>
              <a:rPr lang="el-GR" altLang="en-US" dirty="0" smtClean="0"/>
              <a:t> </a:t>
            </a:r>
            <a:r>
              <a:rPr lang="el-GR" altLang="en-US" dirty="0" err="1" smtClean="0"/>
              <a:t>balance</a:t>
            </a:r>
            <a:r>
              <a:rPr lang="el-GR" altLang="en-US" dirty="0" smtClean="0"/>
              <a:t>. Πρέπει να υπάρχει ένα πλήκτρο λευκής ισορροπίας στην κάμερά σας.</a:t>
            </a:r>
          </a:p>
          <a:p>
            <a:endParaRPr lang="el-GR" altLang="en-US" dirty="0" smtClean="0"/>
          </a:p>
          <a:p>
            <a:r>
              <a:rPr lang="el-GR" altLang="en-US" dirty="0" smtClean="0"/>
              <a:t>Προσέξτε !</a:t>
            </a:r>
          </a:p>
          <a:p>
            <a:r>
              <a:rPr lang="el-GR" altLang="en-US" dirty="0" smtClean="0"/>
              <a:t>Αν η κάμερά σας έχει ρόδα φίλτρου ή χρησιμοποιείτε εναλλασσόμενα φίλτρα, βεβαιωθείτε ότι χρησιμοποιείτε το σωστό φίλτρο για κάθε περίπτωση φωτισμού.</a:t>
            </a:r>
          </a:p>
          <a:p>
            <a:endParaRPr lang="el-GR" altLang="en-US" dirty="0" smtClean="0"/>
          </a:p>
        </p:txBody>
      </p:sp>
    </p:spTree>
    <p:extLst>
      <p:ext uri="{BB962C8B-B14F-4D97-AF65-F5344CB8AC3E}">
        <p14:creationId xmlns:p14="http://schemas.microsoft.com/office/powerpoint/2010/main" val="4056850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dirty="0" smtClean="0"/>
              <a:t>Ακολουθήστε τα εξής Βήματα:</a:t>
            </a:r>
          </a:p>
          <a:p>
            <a:r>
              <a:rPr lang="el-GR" altLang="en-US" dirty="0" smtClean="0"/>
              <a:t>Πρώτον, στρέψτε την κάμερα σε ένα καθαρό λευκό, έτσι ώστε αυτό που βλέπετε στο σκόπευτρο να είναι ως επί το πλείστον λευκό. Το θέμα μας πρέπει να είναι ματ, να μην αντανακλά δηλαδή.</a:t>
            </a:r>
          </a:p>
          <a:p>
            <a:r>
              <a:rPr lang="el-GR" altLang="en-US" dirty="0" smtClean="0"/>
              <a:t>Δεύτερον , ρυθμίστε την κάμερα σας και εστιάστε.</a:t>
            </a:r>
          </a:p>
          <a:p>
            <a:r>
              <a:rPr lang="el-GR" altLang="en-US" dirty="0" smtClean="0"/>
              <a:t>Τρίτον, ενεργοποιήστε την λευκή ισορροπία πατώντας το πλήκτρο. Η κάμερα μπορεί να καθυστερήσει μερικά δευτερόλεπτα για να ολοκληρώσει την διαδικασία. Έπειτα θα λάβετε ένα μήνυμα ή εικόνα στο σκόπευτρο. Κανονικά αυτό θα σας λέει ότι η λευκή ισορροπία έχει πετύχει. Σε αυτή την περίπτωση, η κάμερα θα χρησιμοποιεί αυτή την ισορροπία μέχρι να διεξαχθεί κάποια άλλη. Αν το μήνυμα λέει ότι απέτυχε η διαδικασία, πρέπει να ανακαλύψετε το γιατί. Μια καλή κάμερα θα σας δώσει κάποιο στοιχείο όπως «υψηλή θερμοκρασία χρώματος» (σε αυτή τη περίπτωση αλλάξτε φίλτρα). Επίσης δοκιμάστε να ανοίξετε ή να κλείσετε λίγο την ίριδα.</a:t>
            </a:r>
          </a:p>
        </p:txBody>
      </p:sp>
    </p:spTree>
    <p:extLst>
      <p:ext uri="{BB962C8B-B14F-4D97-AF65-F5344CB8AC3E}">
        <p14:creationId xmlns:p14="http://schemas.microsoft.com/office/powerpoint/2010/main" val="1326848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Οι σημερινές βιντεοκάμερες διαθέτουν αρκετά ευαίσθητους αισθητήρες με αποτέλεσμα να αποδίδουν και σε χαμηλό φωτισμό.</a:t>
            </a:r>
          </a:p>
          <a:p>
            <a:endParaRPr lang="el-GR" altLang="en-US" dirty="0" smtClean="0"/>
          </a:p>
          <a:p>
            <a:r>
              <a:rPr lang="el-GR" altLang="en-US" dirty="0" smtClean="0"/>
              <a:t>Παρόλα αυτά, καλό θα ήταν ο χώρος της βιντεοσκόπησης να είναι πλούσια φωτισμένος, κάτι το οποίο θα οδηγήσει σε ένα αρκετά καλό αποτέλεσμα. Σε καμία όμως περίπτωση δεν θα πρέπει να υπάρχει πηγή φωτός απέναντι από το φακό της κάμερας, π.χ. παράθυρο ή οθόνη προβολής όπου προβάλλονται διαφάνειες με λευκό ή ανοιχτό υπόβαθρο. Κάτι τέτοιο οδηγεί σε αλλοίωση της ποιότητας της εικόνας. Εάν κάτι τέτοιο είναι αδύνατο να το αποφύγετε, δοκιμάστε να ενεργοποιήσετε την επιλογή </a:t>
            </a:r>
            <a:r>
              <a:rPr lang="en-US" altLang="en-US" dirty="0" smtClean="0"/>
              <a:t>back</a:t>
            </a:r>
            <a:r>
              <a:rPr lang="el-GR" altLang="en-US" dirty="0" smtClean="0"/>
              <a:t> </a:t>
            </a:r>
            <a:r>
              <a:rPr lang="en-US" altLang="en-US" dirty="0" smtClean="0"/>
              <a:t>light</a:t>
            </a:r>
            <a:r>
              <a:rPr lang="el-GR" altLang="en-US" dirty="0" smtClean="0"/>
              <a:t> της κάμερας, εάν αυτή υποστηρίζεται.</a:t>
            </a:r>
          </a:p>
          <a:p>
            <a:endParaRPr lang="el-GR" altLang="en-US" dirty="0" smtClean="0"/>
          </a:p>
          <a:p>
            <a:r>
              <a:rPr lang="el-GR" altLang="en-US" dirty="0" smtClean="0"/>
              <a:t>Εάν δεν σας ικανοποιεί το αποτέλεσμα της ρύθμισης </a:t>
            </a:r>
            <a:r>
              <a:rPr lang="en-US" altLang="en-US" dirty="0" smtClean="0"/>
              <a:t>backlight</a:t>
            </a:r>
            <a:r>
              <a:rPr lang="el-GR" altLang="en-US" dirty="0" smtClean="0"/>
              <a:t> και δεν μπορείτε να αλλάξετε τη </a:t>
            </a:r>
            <a:r>
              <a:rPr lang="el-GR" altLang="en-US" dirty="0" err="1" smtClean="0"/>
              <a:t>διαρύθμιση</a:t>
            </a:r>
            <a:r>
              <a:rPr lang="el-GR" altLang="en-US" dirty="0" smtClean="0"/>
              <a:t> ή να προσθέσετε περισσότερο φωτισμό στο θέμα, η μόνη επιλογή που έχετε είναι να ανοίξετε την ίριδα της κάμερας έως ότου να εκτεθεί σωστά το θέμα. Αυτό συνεπάγεται ότι το υπόβαθρο θα είναι πάρα πολύ φωτεινό, αλλά είναι καλύτερο από το να είναι το θέμα πάρα πολύ σκοτεινό. </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25</a:t>
            </a:fld>
            <a:endParaRPr lang="el-GR"/>
          </a:p>
        </p:txBody>
      </p:sp>
    </p:spTree>
    <p:extLst>
      <p:ext uri="{BB962C8B-B14F-4D97-AF65-F5344CB8AC3E}">
        <p14:creationId xmlns:p14="http://schemas.microsoft.com/office/powerpoint/2010/main" val="372507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26</a:t>
            </a:fld>
            <a:endParaRPr lang="el-GR"/>
          </a:p>
        </p:txBody>
      </p:sp>
    </p:spTree>
    <p:extLst>
      <p:ext uri="{BB962C8B-B14F-4D97-AF65-F5344CB8AC3E}">
        <p14:creationId xmlns:p14="http://schemas.microsoft.com/office/powerpoint/2010/main" val="372507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mtClean="0"/>
              <a:t>Βασικό ρόλο στην βιντεοσκόπηση παίζει η θέση των στοιχείων που θα συνθέσουν την εικόνα. Η κάμερα, η πηγή του φωτός, ο εισηγητής, τα έπιπλα, το φόντο πίσω από τον εισηγητή, ακόμα και το ακροατήριο είναι παράγοντες που επηρεάζουν την ποιότητα της βιντεοσκόπησης και γι’ αυτό πρέπει να λαμβάνονται υπόψη.</a:t>
            </a:r>
          </a:p>
          <a:p>
            <a:r>
              <a:rPr lang="el-GR" altLang="en-US" smtClean="0"/>
              <a:t>Παρακάτω περιγράφονται ορθοί τρόποι αντιμετώπισης των παραπάνω στοιχείων.</a:t>
            </a:r>
          </a:p>
          <a:p>
            <a:r>
              <a:rPr lang="el-GR" altLang="en-US" smtClean="0"/>
              <a:t>Ο εισηγητής θα πρέπει να προσέχει τις κινήσεις του, να δίνει οπτικό χώρο σε τυχών διαφάνειες που παρουσιάζει και να φροντίζει να μιλάει αργά, καθαρά και χωρίς διακοπές.</a:t>
            </a:r>
          </a:p>
          <a:p>
            <a:r>
              <a:rPr lang="el-GR" altLang="en-US" smtClean="0"/>
              <a:t>Είτε ο εισηγητής κάθεται, είτε είναι όρθιος, ο χώρος γύρω του πρέπει να είναι προσεγμένος, ώστε να μην αποσπά την προσοχή του θεατή και δεν θα πρέπει να υπάρχουν επιφάνειες που αντανακλούν το φως έτσι ώστε να αποφευχθούν οπτικές αλλοιώσεις.</a:t>
            </a:r>
          </a:p>
          <a:p>
            <a:r>
              <a:rPr lang="el-GR" altLang="en-US" smtClean="0"/>
              <a:t>Στην περίπτωση που στην ομιλία υπάρχει ακροατήριο, η κάμερα τοποθετείται  πίσω από το ακροατήριο ή στα πλάγια και όχι μπροστά στον εισηγητή για να μην αποσπάται η προσοχή του από τον εισηγητή. Η ιδανική θέση είναι απέναντι από τον εισηγητή, πίσω από το ακροατήριο.</a:t>
            </a:r>
          </a:p>
        </p:txBody>
      </p:sp>
    </p:spTree>
    <p:extLst>
      <p:ext uri="{BB962C8B-B14F-4D97-AF65-F5344CB8AC3E}">
        <p14:creationId xmlns:p14="http://schemas.microsoft.com/office/powerpoint/2010/main" val="10534158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mtClean="0"/>
              <a:t>Εάν ο εισηγητής κινείται σε μία ζώνη, φροντίστε η λήψη της κάμερας να καλύπτει όλο το μέρος της ζώνης, ή τουλάχιστον μεγάλο μέρος της, ώστε να μην χρειάζεται ο εικονολήπτης να μετακινεί συνεχώς το πλάνο για να ακολουθεί τον εισηγητή. Αυτό κουράζει αυτόν που θα βλέπει το βίντεο. Επίσης, όταν πρέπει να μετακινήσει την κάμερα, θα πρέπει να κάνει ένα σχετικό zoom-out και στη συνέχεια να μετακινήσει και ξανά zoom-in εάν χρειαστεί.</a:t>
            </a:r>
          </a:p>
          <a:p>
            <a:endParaRPr lang="el-GR" altLang="en-US" smtClean="0"/>
          </a:p>
          <a:p>
            <a:r>
              <a:rPr lang="el-GR" altLang="en-US" smtClean="0"/>
              <a:t>Το υπόβαθρο του χώρου πίσω από τον ομιλητή δεν πρέπει να έχει ούτε πολύ απλό ούτε πολύ σύνθετο φόντο. Το πολύ απλό φαίνεται μονότονο και στιβαρό ενώ το πολύπλοκο δυσκολεύει την συμπίεση του σήματος.</a:t>
            </a:r>
          </a:p>
          <a:p>
            <a:endParaRPr lang="el-GR" altLang="en-US" smtClean="0"/>
          </a:p>
          <a:p>
            <a:r>
              <a:rPr lang="el-GR" altLang="en-US" smtClean="0"/>
              <a:t>Σε περίπτωση που το υπόβαθρο των διαφανειών είναι λευκό ή ανοικτού χρώματος, ζητήστε από τον εισηγητή να αλλάξει το υπόβαθρο των διαφανειών σε σκούρο χρώμα π.χ., μπλε. Είναι επιθυμητό να ενημερώνεται ο εισηγητής για το σωστό υπόβαθρο των διαφανειών πριν την εκδήλωση. </a:t>
            </a:r>
          </a:p>
          <a:p>
            <a:endParaRPr lang="el-GR" altLang="en-US" smtClean="0"/>
          </a:p>
        </p:txBody>
      </p:sp>
    </p:spTree>
    <p:extLst>
      <p:ext uri="{BB962C8B-B14F-4D97-AF65-F5344CB8AC3E}">
        <p14:creationId xmlns:p14="http://schemas.microsoft.com/office/powerpoint/2010/main" val="343968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mtClean="0"/>
              <a:t>Το σημαντικότερο κριτήριο για τη σωστή λήψη του </a:t>
            </a:r>
            <a:r>
              <a:rPr lang="en-US" altLang="en-US" smtClean="0"/>
              <a:t>video</a:t>
            </a:r>
            <a:r>
              <a:rPr lang="el-GR" altLang="en-US" smtClean="0"/>
              <a:t>, που  μάλιστα συχνά αμελείται, είναι η σωστή γωνία λήψης και το πλάνο.</a:t>
            </a:r>
          </a:p>
          <a:p>
            <a:r>
              <a:rPr lang="el-GR" altLang="en-US" smtClean="0"/>
              <a:t>Ιδανικά το πλάνο θα πρέπει να είναι αρκετά ευρύ ώστε να περιέχει ή το εισηγητή ή όλους τους συνομιλητές σε περίπτωση συζήτησης αλλά και αρκετά εστιασμένο ταυτόχρονα ώστε να γίνονται εμφανείς όλες σημαντικές λεπτομέρειες που θέλουμε να φαίνονται. Επίσης ο λόγος που προτιμάται ένα σταθερό πλάνο είναι ότι όταν η εικόνα κινείται είναι δυσκολότερο για τον τηλεθεατή να την παρακολουθήσει αλλά και γιατί το κινούμενο πλάνο θα εξαρτάται πολύ από τον χειριστή της και το τελικό αποτέλεσμα θα υπόκειται στα λάθη του. </a:t>
            </a:r>
          </a:p>
          <a:p>
            <a:endParaRPr lang="el-GR" altLang="en-US" smtClean="0"/>
          </a:p>
          <a:p>
            <a:r>
              <a:rPr lang="el-GR" altLang="en-US" smtClean="0"/>
              <a:t>Τέλος, η εικόνα λήψης να είναι με ελαφρά γωνία προς τα «κάτω» εστιάζοντας τους συμμετέχοντες.</a:t>
            </a:r>
          </a:p>
          <a:p>
            <a:endParaRPr lang="el-GR" altLang="en-US" smtClean="0"/>
          </a:p>
        </p:txBody>
      </p:sp>
    </p:spTree>
    <p:extLst>
      <p:ext uri="{BB962C8B-B14F-4D97-AF65-F5344CB8AC3E}">
        <p14:creationId xmlns:p14="http://schemas.microsoft.com/office/powerpoint/2010/main" val="1375129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34819"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7652"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7F9BCDB-1621-4206-BC12-A6AC264810D2}" type="slidenum">
              <a:rPr lang="el-GR" smtClean="0"/>
              <a:pPr fontAlgn="base">
                <a:spcBef>
                  <a:spcPct val="0"/>
                </a:spcBef>
                <a:spcAft>
                  <a:spcPct val="0"/>
                </a:spcAft>
                <a:defRPr/>
              </a:pPr>
              <a:t>3</a:t>
            </a:fld>
            <a:endParaRPr lang="el-GR" smtClean="0"/>
          </a:p>
        </p:txBody>
      </p:sp>
    </p:spTree>
    <p:extLst>
      <p:ext uri="{BB962C8B-B14F-4D97-AF65-F5344CB8AC3E}">
        <p14:creationId xmlns:p14="http://schemas.microsoft.com/office/powerpoint/2010/main" val="15897777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dirty="0" smtClean="0"/>
              <a:t>Άλλες σημαντικές παρατηρήσεις για σωστή λήψη εικόνας είναι οι ακόλουθες.</a:t>
            </a:r>
          </a:p>
          <a:p>
            <a:r>
              <a:rPr lang="el-GR" altLang="en-US" dirty="0" smtClean="0"/>
              <a:t>Για την αποφυγή ανεπιθύμητων λάμψεων κλείνουμε τα παράθυρα και χρησιμοποιούμε καλής ποιότητας εσωτερικό φωτισμό.</a:t>
            </a:r>
          </a:p>
          <a:p>
            <a:r>
              <a:rPr lang="el-GR" altLang="en-US" dirty="0" smtClean="0"/>
              <a:t>Αποφεύγουμε μεγάλες αντιθέσεις μπροστά από οθόνες υπολογιστών και συσκευές προβολής διαφανειών.</a:t>
            </a:r>
          </a:p>
          <a:p>
            <a:r>
              <a:rPr lang="el-GR" altLang="en-US" dirty="0" smtClean="0"/>
              <a:t>Οι παραπάνω ρυθμίσεις όπως η ρύθμιση του φωτισμού, των γωνιών οθόνων υπολογιστών, κάμερας κτλ. να γίνονται πριν την είσοδο των συμμετεχόντων.</a:t>
            </a:r>
          </a:p>
          <a:p>
            <a:endParaRPr lang="el-GR" altLang="en-US" dirty="0" smtClean="0"/>
          </a:p>
        </p:txBody>
      </p:sp>
    </p:spTree>
    <p:extLst>
      <p:ext uri="{BB962C8B-B14F-4D97-AF65-F5344CB8AC3E}">
        <p14:creationId xmlns:p14="http://schemas.microsoft.com/office/powerpoint/2010/main" val="23785678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Σχετικά με την κάλυψη των διαφανειών και τη σχέση με τον εισηγητή προτείνονται τα ακόλουθα ανάλογα με την περίπτωση που ισχύει.</a:t>
            </a:r>
          </a:p>
          <a:p>
            <a:r>
              <a:rPr lang="el-GR" altLang="en-US" dirty="0" smtClean="0"/>
              <a:t>Διακρίνουμε δύο περιπτώσεις, αυτή του συγχρονισμού του βίντεο με τις διαφάνειες και αυτή χωρίς συγχρονισμό όπου οι διαφάνειες </a:t>
            </a:r>
          </a:p>
          <a:p>
            <a:r>
              <a:rPr lang="el-GR" altLang="en-US" dirty="0" smtClean="0"/>
              <a:t>είναι μέρος του πλάνου.</a:t>
            </a:r>
          </a:p>
          <a:p>
            <a:endParaRPr lang="el-GR" altLang="en-US" dirty="0" smtClean="0"/>
          </a:p>
          <a:p>
            <a:r>
              <a:rPr lang="el-GR" altLang="en-US" i="1" dirty="0" smtClean="0"/>
              <a:t>Συγχρονισμός του βίντεο με τις διαφάνειες:</a:t>
            </a:r>
            <a:r>
              <a:rPr lang="el-GR" altLang="en-US" dirty="0" smtClean="0"/>
              <a:t> Σε αυτήν την περίπτωση φροντίστε να εστιάζετε στον εισηγητή και να τον καλύπτετε από τη μέση και πάνω ώστε να καταγράφονται οι εκφράσεις του προσώπου του και οι κινήσεις των χεριών του. Όταν ο εισηγητής αλλάζει διαφάνεια, ο εικονολήπτης πρέπει να κινήσει την κάμερα ώστε να δείξει για λίγο τη νέα διαφάνεια. Αυτό είναι πολύ σημαντικό ώστε όταν θελήσετε να συγχρονίσετε το βίντεο της διάλεξης με τις διαφάνειες να γνωρίζετε πότε πραγματοποιήθηκαν οι αλλαγές  των διαφανειών. </a:t>
            </a:r>
          </a:p>
          <a:p>
            <a:endParaRPr lang="el-GR" altLang="en-US" dirty="0" smtClean="0"/>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31</a:t>
            </a:fld>
            <a:endParaRPr lang="el-GR"/>
          </a:p>
        </p:txBody>
      </p:sp>
    </p:spTree>
    <p:extLst>
      <p:ext uri="{BB962C8B-B14F-4D97-AF65-F5344CB8AC3E}">
        <p14:creationId xmlns:p14="http://schemas.microsoft.com/office/powerpoint/2010/main" val="3725074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Χωρίς συγχρονισμό του βίντεο με τις διαφάνειες: Σε αυτήν την περίπτωση φροντίζετε να έχετε στο πλάνο σας το μεγαλύτερο μέρος των διαφανειών, ακόμη και εάν οι εκφράσεις του προσώπου του εισηγητή ή οι κινήσεις των χεριών του δεν είναι ευδιάκριτες.</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32</a:t>
            </a:fld>
            <a:endParaRPr lang="el-GR"/>
          </a:p>
        </p:txBody>
      </p:sp>
    </p:spTree>
    <p:extLst>
      <p:ext uri="{BB962C8B-B14F-4D97-AF65-F5344CB8AC3E}">
        <p14:creationId xmlns:p14="http://schemas.microsoft.com/office/powerpoint/2010/main" val="3725074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33</a:t>
            </a:fld>
            <a:endParaRPr lang="el-GR"/>
          </a:p>
        </p:txBody>
      </p:sp>
    </p:spTree>
    <p:extLst>
      <p:ext uri="{BB962C8B-B14F-4D97-AF65-F5344CB8AC3E}">
        <p14:creationId xmlns:p14="http://schemas.microsoft.com/office/powerpoint/2010/main" val="3725074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l-GR" altLang="en-US" dirty="0" smtClean="0"/>
              <a:t>Η βιντεοσκόπηση είναι μία σχετικά απλή διαδικασία με ελεγχόμενο αποτέλεσμα, αρκεί κανείς να διαθέτει τον κατάλληλο εξοπλισμό, να ακολουθεί τις βασικές οδηγίες και να διαθέσει χρόνο για δοκιμές ώστε να αποκτηθεί η ελάχιστη εμπειρία που απαιτείται.</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34</a:t>
            </a:fld>
            <a:endParaRPr lang="el-GR"/>
          </a:p>
        </p:txBody>
      </p:sp>
    </p:spTree>
    <p:extLst>
      <p:ext uri="{BB962C8B-B14F-4D97-AF65-F5344CB8AC3E}">
        <p14:creationId xmlns:p14="http://schemas.microsoft.com/office/powerpoint/2010/main" val="3725074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7347"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44036"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8F86D43-C2B7-4643-BAE5-E596C87CAE0D}" type="slidenum">
              <a:rPr lang="el-GR" smtClean="0"/>
              <a:pPr fontAlgn="base">
                <a:spcBef>
                  <a:spcPct val="0"/>
                </a:spcBef>
                <a:spcAft>
                  <a:spcPct val="0"/>
                </a:spcAft>
                <a:defRPr/>
              </a:pPr>
              <a:t>35</a:t>
            </a:fld>
            <a:endParaRPr lang="el-GR" smtClean="0"/>
          </a:p>
        </p:txBody>
      </p:sp>
    </p:spTree>
    <p:extLst>
      <p:ext uri="{BB962C8B-B14F-4D97-AF65-F5344CB8AC3E}">
        <p14:creationId xmlns:p14="http://schemas.microsoft.com/office/powerpoint/2010/main" val="7400818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36</a:t>
            </a:fld>
            <a:endParaRPr lang="el-GR"/>
          </a:p>
        </p:txBody>
      </p:sp>
    </p:spTree>
    <p:extLst>
      <p:ext uri="{BB962C8B-B14F-4D97-AF65-F5344CB8AC3E}">
        <p14:creationId xmlns:p14="http://schemas.microsoft.com/office/powerpoint/2010/main" val="38090264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37</a:t>
            </a:fld>
            <a:endParaRPr lang="el-GR"/>
          </a:p>
        </p:txBody>
      </p:sp>
    </p:spTree>
    <p:extLst>
      <p:ext uri="{BB962C8B-B14F-4D97-AF65-F5344CB8AC3E}">
        <p14:creationId xmlns:p14="http://schemas.microsoft.com/office/powerpoint/2010/main" val="3999418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4</a:t>
            </a:fld>
            <a:endParaRPr lang="el-GR"/>
          </a:p>
        </p:txBody>
      </p:sp>
    </p:spTree>
    <p:extLst>
      <p:ext uri="{BB962C8B-B14F-4D97-AF65-F5344CB8AC3E}">
        <p14:creationId xmlns:p14="http://schemas.microsoft.com/office/powerpoint/2010/main" val="1530730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1" hangingPunct="1"/>
            <a:r>
              <a:rPr lang="el-GR" altLang="en-US" dirty="0" smtClean="0"/>
              <a:t>Στη παρούσα υποενότητα με τίτλο «Βιντεοσκόπηση» παρουσιάζεται ο βασικός εξοπλισμός που απαιτείται για τη βιντεοσκόπηση ενός γεγονότος καθώς</a:t>
            </a:r>
          </a:p>
          <a:p>
            <a:pPr algn="just" eaLnBrk="1" hangingPunct="1"/>
            <a:r>
              <a:rPr lang="el-GR" altLang="en-US" dirty="0" smtClean="0"/>
              <a:t> και οι γενικές οδηγίες χρήσης του. Τέλος, αναφέρονται συχνά προβλήματα και τρόποι αντιμετώπισης τους.</a:t>
            </a:r>
            <a:endParaRPr lang="el-GR" altLang="en-US" sz="1300" dirty="0" smtClean="0">
              <a:solidFill>
                <a:srgbClr val="777777"/>
              </a:solidFill>
            </a:endParaRPr>
          </a:p>
          <a:p>
            <a:pPr algn="just" eaLnBrk="1" hangingPunct="1"/>
            <a:endParaRPr lang="el-GR" altLang="en-US" sz="1300" dirty="0" smtClean="0">
              <a:solidFill>
                <a:srgbClr val="777777"/>
              </a:solidFill>
              <a:latin typeface="Calibri" pitchFamily="34" charset="0"/>
            </a:endParaRPr>
          </a:p>
          <a:p>
            <a:pPr eaLnBrk="1" hangingPunct="1"/>
            <a:endParaRPr lang="el-GR" altLang="en-US" dirty="0" smtClean="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5</a:t>
            </a:fld>
            <a:endParaRPr lang="el-GR"/>
          </a:p>
        </p:txBody>
      </p:sp>
    </p:spTree>
    <p:extLst>
      <p:ext uri="{BB962C8B-B14F-4D97-AF65-F5344CB8AC3E}">
        <p14:creationId xmlns:p14="http://schemas.microsoft.com/office/powerpoint/2010/main" val="3994157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l-GR" altLang="en-US" dirty="0" smtClean="0"/>
              <a:t>Στο παρελθόν, η βιντεοσκόπηση μιας εκδήλωσης ή διάλεξης ήταν προνόμιο των επαγγελματιών του χώρου καθώς απαιτούνταν πλήθος συσκευών και αρκετή τεχνογνωσία.  Σήμερα με τη χρήση ψηφιακού εξοπλισμού, η διαδικασία μιας βιντεοσκόπησης είναι κάτι το απλό, ενώ ο εξοπλισμός προσφέρει ευκρίνεια εικόνας, υψηλή ποιότητα ήχου και ευκολία επεξεργασίας.</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6</a:t>
            </a:fld>
            <a:endParaRPr lang="el-GR"/>
          </a:p>
        </p:txBody>
      </p:sp>
    </p:spTree>
    <p:extLst>
      <p:ext uri="{BB962C8B-B14F-4D97-AF65-F5344CB8AC3E}">
        <p14:creationId xmlns:p14="http://schemas.microsoft.com/office/powerpoint/2010/main" val="372507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Μέσω της βιντεοσκόπησης των διαλέξεων είναι δυνατή η δημιουργία αρχείου για τα δρώμενα που πραγματοποιούνται σε έναν Ο.Τ.Α και η διάθεση του πολυμεσικού υλικού στο Διαδίκτυο. Η διαδικασία της βιντεοσκόπησης αποτελεί επίσης βασικό μέρος της ζωντανής μετάδοσης.</a:t>
            </a:r>
          </a:p>
          <a:p>
            <a:endParaRPr lang="el-GR" altLang="en-US" dirty="0" smtClean="0"/>
          </a:p>
          <a:p>
            <a:r>
              <a:rPr lang="el-GR" altLang="en-US" dirty="0" smtClean="0"/>
              <a:t>Πρέπει να επισημανθεί ότι, όπως είναι προφανές, η ποιότητα του βίντεο που θα προκύψει όταν βιντεοσκοπείται ένα δρώμενο σε μη ειδικά εξοπλισμένο χώρο,  υπολείπεται σε σχέση με αυτή που θα προκύψει σε ένα ειδικά εξοπλισμένο στούντιο. Ωστόσο, αυτό δε θα πρέπει να αποθαρρύνει τα στελέχη των Ο.Τ.Α καθώς η ποιότητα της βιντεοσκόπησης είναι αποδεκτή, αρκεί να ακολουθηθούν γενικές οδηγίες και ο εξοπλισμός που θα χρησιμοποιηθεί να καλύπτει κάποιες βασικές προδιαγραφές. </a:t>
            </a:r>
          </a:p>
          <a:p>
            <a:endParaRPr lang="el-GR" altLang="en-US" dirty="0" smtClean="0"/>
          </a:p>
          <a:p>
            <a:r>
              <a:rPr lang="el-GR" altLang="en-US" dirty="0" smtClean="0"/>
              <a:t>Στις επόμενες διαφάνειες παρουσιάζεται ο απαιτούμενος βασικός εξοπλισμός του και γενικές οδηγίες χρήσης του.</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7</a:t>
            </a:fld>
            <a:endParaRPr lang="el-GR"/>
          </a:p>
        </p:txBody>
      </p:sp>
    </p:spTree>
    <p:extLst>
      <p:ext uri="{BB962C8B-B14F-4D97-AF65-F5344CB8AC3E}">
        <p14:creationId xmlns:p14="http://schemas.microsoft.com/office/powerpoint/2010/main" val="372507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8</a:t>
            </a:fld>
            <a:endParaRPr lang="el-GR"/>
          </a:p>
        </p:txBody>
      </p:sp>
    </p:spTree>
    <p:extLst>
      <p:ext uri="{BB962C8B-B14F-4D97-AF65-F5344CB8AC3E}">
        <p14:creationId xmlns:p14="http://schemas.microsoft.com/office/powerpoint/2010/main" val="372507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Για να βιντεοσκοπήσετε μόνοι σας μία διάλεξη, η πιο πρακτική και οικονομική λύση, που να διασφαλίζει αποδεκτή ποιότητα, είναι η χρήση μίας </a:t>
            </a:r>
            <a:r>
              <a:rPr lang="el-GR" altLang="en-US" i="1" dirty="0" smtClean="0"/>
              <a:t>φορητής κάμερας χειρός</a:t>
            </a:r>
            <a:r>
              <a:rPr lang="el-GR" altLang="en-US" dirty="0" smtClean="0"/>
              <a:t> .</a:t>
            </a:r>
          </a:p>
          <a:p>
            <a:endParaRPr lang="el-GR" altLang="en-US" dirty="0" smtClean="0"/>
          </a:p>
          <a:p>
            <a:r>
              <a:rPr lang="el-GR" altLang="en-US" dirty="0" smtClean="0"/>
              <a:t>Για να πραγματοποιήσετε μία σταθερή λήψη θα πρέπει να χρησιμοποιήσετε ένα </a:t>
            </a:r>
            <a:r>
              <a:rPr lang="el-GR" altLang="en-US" i="1" dirty="0" smtClean="0"/>
              <a:t>τρίποδο</a:t>
            </a:r>
            <a:r>
              <a:rPr lang="el-GR" altLang="en-US" dirty="0" smtClean="0"/>
              <a:t> το οποίο να είναι συμβατό με την κάμερα που έχετε στη διάθεσή σας. Κατά προτίμηση, το τρίποδο θα πρέπει να διαθέτει μία προέκταση με ένα χειριστήριο ελέγχου των βασικών λειτουργιών της κάμερας, δηλαδή, </a:t>
            </a:r>
            <a:r>
              <a:rPr lang="en-US" altLang="en-US" dirty="0" smtClean="0"/>
              <a:t>zoom</a:t>
            </a:r>
            <a:r>
              <a:rPr lang="el-GR" altLang="en-US" dirty="0" smtClean="0"/>
              <a:t>-</a:t>
            </a:r>
            <a:r>
              <a:rPr lang="en-US" altLang="en-US" dirty="0" smtClean="0"/>
              <a:t>in</a:t>
            </a:r>
            <a:r>
              <a:rPr lang="el-GR" altLang="en-US" dirty="0" smtClean="0"/>
              <a:t>, </a:t>
            </a:r>
            <a:r>
              <a:rPr lang="en-US" altLang="en-US" dirty="0" smtClean="0"/>
              <a:t>zoom</a:t>
            </a:r>
            <a:r>
              <a:rPr lang="el-GR" altLang="en-US" dirty="0" smtClean="0"/>
              <a:t>-</a:t>
            </a:r>
            <a:r>
              <a:rPr lang="en-US" altLang="en-US" dirty="0" smtClean="0"/>
              <a:t>out</a:t>
            </a:r>
            <a:r>
              <a:rPr lang="el-GR" altLang="en-US" dirty="0" smtClean="0"/>
              <a:t>, έναρξη και παύση εγγραφής, σαν αυτό που απεικονίζεται στην Εικόνα. </a:t>
            </a:r>
          </a:p>
          <a:p>
            <a:endParaRPr lang="el-GR" altLang="en-US" dirty="0" smtClean="0"/>
          </a:p>
          <a:p>
            <a:r>
              <a:rPr lang="el-GR" altLang="en-US" dirty="0" smtClean="0"/>
              <a:t>Το πιο σημαντικό ζήτημα είναι να διασφαλίσει κανείς την ποιότητα του ήχου χρησιμοποιώντας κατάλληλο </a:t>
            </a:r>
            <a:r>
              <a:rPr lang="el-GR" altLang="en-US" i="1" dirty="0" smtClean="0"/>
              <a:t>μικρόφωνο</a:t>
            </a:r>
            <a:r>
              <a:rPr lang="el-GR" altLang="en-US" dirty="0" smtClean="0"/>
              <a:t>, όπως θα περιγραφεί σε επόμενη διαφάνεια. </a:t>
            </a:r>
          </a:p>
          <a:p>
            <a:endParaRPr lang="el-GR" altLang="en-US" dirty="0" smtClean="0"/>
          </a:p>
          <a:p>
            <a:r>
              <a:rPr lang="el-GR" altLang="en-US" dirty="0" smtClean="0"/>
              <a:t>Παρακάτω δίνονται βασικές προδιαγραφές και οδηγίες χρήσης για τον απαιτούμενο εξοπλισμό.</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9</a:t>
            </a:fld>
            <a:endParaRPr lang="el-GR"/>
          </a:p>
        </p:txBody>
      </p:sp>
    </p:spTree>
    <p:extLst>
      <p:ext uri="{BB962C8B-B14F-4D97-AF65-F5344CB8AC3E}">
        <p14:creationId xmlns:p14="http://schemas.microsoft.com/office/powerpoint/2010/main" val="372507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rgbClr val="0089D0"/>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72FB85C9-ABCA-4B35-951C-02984117C707}" type="slidenum">
              <a:rPr lang="el-GR"/>
              <a:pPr>
                <a:defRPr/>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97587AE8-D38C-4567-B158-3483FCE40B4F}" type="slidenum">
              <a:rPr lang="el-GR"/>
              <a:pPr>
                <a:defRPr/>
              </a:pPr>
              <a:t>‹#›</a:t>
            </a:fld>
            <a:endParaRPr lang="el-G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Κεφαλίδα ενότητας">
    <p:spTree>
      <p:nvGrpSpPr>
        <p:cNvPr id="1" name=""/>
        <p:cNvGrpSpPr/>
        <p:nvPr/>
      </p:nvGrpSpPr>
      <p:grpSpPr>
        <a:xfrm>
          <a:off x="0" y="0"/>
          <a:ext cx="0" cy="0"/>
          <a:chOff x="0" y="0"/>
          <a:chExt cx="0" cy="0"/>
        </a:xfrm>
      </p:grpSpPr>
      <p:pic>
        <p:nvPicPr>
          <p:cNvPr id="4" name="Εικόνα 5"/>
          <p:cNvPicPr>
            <a:picLocks noChangeAspect="1"/>
          </p:cNvPicPr>
          <p:nvPr userDrawn="1"/>
        </p:nvPicPr>
        <p:blipFill>
          <a:blip r:embed="rId2" cstate="print"/>
          <a:srcRect/>
          <a:stretch>
            <a:fillRect/>
          </a:stretch>
        </p:blipFill>
        <p:spPr bwMode="auto">
          <a:xfrm>
            <a:off x="539750" y="506413"/>
            <a:ext cx="4602163" cy="1150937"/>
          </a:xfrm>
          <a:prstGeom prst="rect">
            <a:avLst/>
          </a:prstGeom>
          <a:noFill/>
          <a:ln w="9525">
            <a:noFill/>
            <a:miter lim="800000"/>
            <a:headEnd/>
            <a:tailEnd/>
          </a:ln>
        </p:spPr>
      </p:pic>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Τίτλος και Κείμενο">
    <p:spTree>
      <p:nvGrpSpPr>
        <p:cNvPr id="1" name=""/>
        <p:cNvGrpSpPr/>
        <p:nvPr/>
      </p:nvGrpSpPr>
      <p:grpSpPr>
        <a:xfrm>
          <a:off x="0" y="0"/>
          <a:ext cx="0" cy="0"/>
          <a:chOff x="0" y="0"/>
          <a:chExt cx="0" cy="0"/>
        </a:xfrm>
      </p:grpSpPr>
      <p:sp>
        <p:nvSpPr>
          <p:cNvPr id="4" name="Slide Number Placeholder 4"/>
          <p:cNvSpPr txBox="1">
            <a:spLocks/>
          </p:cNvSpPr>
          <p:nvPr userDrawn="1"/>
        </p:nvSpPr>
        <p:spPr>
          <a:xfrm>
            <a:off x="0" y="6453188"/>
            <a:ext cx="533400" cy="244475"/>
          </a:xfrm>
          <a:prstGeom prst="rect">
            <a:avLst/>
          </a:prstGeom>
          <a:solidFill>
            <a:schemeClr val="accent6">
              <a:lumMod val="60000"/>
              <a:lumOff val="40000"/>
            </a:schemeClr>
          </a:solidFill>
        </p:spPr>
        <p:txBody>
          <a:bodyPr anchor="ctr">
            <a:normAutofit fontScale="85000" lnSpcReduction="20000"/>
          </a:bodyPr>
          <a:lstStyle>
            <a:lvl1pPr>
              <a:defRPr>
                <a:solidFill>
                  <a:srgbClr val="FFFFFF"/>
                </a:solidFill>
              </a:defRPr>
            </a:lvl1pPr>
          </a:lstStyle>
          <a:p>
            <a:pPr algn="ctr" fontAlgn="auto">
              <a:spcBef>
                <a:spcPts val="0"/>
              </a:spcBef>
              <a:spcAft>
                <a:spcPts val="0"/>
              </a:spcAft>
              <a:defRPr/>
            </a:pPr>
            <a:fld id="{EBD64411-0C6E-47CF-A390-D2878C7AD301}" type="slidenum">
              <a:rPr lang="en-US" sz="1400" b="1" smtClean="0">
                <a:latin typeface="+mn-lt"/>
                <a:cs typeface="+mn-cs"/>
              </a:rPr>
              <a:pPr algn="ctr" fontAlgn="auto">
                <a:spcBef>
                  <a:spcPts val="0"/>
                </a:spcBef>
                <a:spcAft>
                  <a:spcPts val="0"/>
                </a:spcAft>
                <a:defRPr/>
              </a:pPr>
              <a:t>‹#›</a:t>
            </a:fld>
            <a:endParaRPr lang="en-US" sz="1400" b="1" dirty="0">
              <a:latin typeface="+mn-lt"/>
              <a:cs typeface="+mn-cs"/>
            </a:endParaRPr>
          </a:p>
        </p:txBody>
      </p:sp>
      <p:sp>
        <p:nvSpPr>
          <p:cNvPr id="24" name="Rectangle 2"/>
          <p:cNvSpPr>
            <a:spLocks noGrp="1"/>
          </p:cNvSpPr>
          <p:nvPr>
            <p:ph type="title"/>
          </p:nvPr>
        </p:nvSpPr>
        <p:spPr/>
        <p:txBody>
          <a:bodyPr/>
          <a:lstStyle/>
          <a:p>
            <a:r>
              <a:rPr lang="el-GR" noProof="1" smtClean="0"/>
              <a:t>Kλικ για επεξεργασία του τίτλου</a:t>
            </a:r>
            <a:endParaRPr lang="en-US" dirty="0"/>
          </a:p>
        </p:txBody>
      </p:sp>
      <p:sp>
        <p:nvSpPr>
          <p:cNvPr id="12" name="Rectangle 3"/>
          <p:cNvSpPr>
            <a:spLocks noGrp="1"/>
          </p:cNvSpPr>
          <p:nvPr>
            <p:ph type="body" idx="1"/>
          </p:nvPr>
        </p:nvSpPr>
        <p:spPr/>
        <p:txBody>
          <a:bodyPr/>
          <a:lstStyle/>
          <a:p>
            <a:pPr lvl="0"/>
            <a:r>
              <a:rPr lang="el-GR" noProof="1" smtClean="0"/>
              <a:t>Kλικ για επεξεργασία των στυλ του υποδείγματος</a:t>
            </a:r>
          </a:p>
          <a:p>
            <a:pPr lvl="1"/>
            <a:r>
              <a:rPr lang="el-GR" noProof="1" smtClean="0"/>
              <a:t>Δεύτερου επιπέδου</a:t>
            </a:r>
          </a:p>
          <a:p>
            <a:pPr lvl="2"/>
            <a:r>
              <a:rPr lang="el-GR" noProof="1" smtClean="0"/>
              <a:t>Τρίτου επιπέδου</a:t>
            </a:r>
          </a:p>
          <a:p>
            <a:pPr lvl="3"/>
            <a:r>
              <a:rPr lang="el-GR" noProof="1" smtClean="0"/>
              <a:t>Τέταρτου επιπέδου</a:t>
            </a:r>
          </a:p>
          <a:p>
            <a:pPr lvl="4"/>
            <a:r>
              <a:rPr lang="el-GR" noProof="1" smtClean="0"/>
              <a:t>Πέμπτου επιπέδου</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4" name="Εικόνα 10"/>
          <p:cNvPicPr>
            <a:picLocks noChangeAspect="1"/>
          </p:cNvPicPr>
          <p:nvPr userDrawn="1"/>
        </p:nvPicPr>
        <p:blipFill>
          <a:blip r:embed="rId2" cstate="print"/>
          <a:srcRect/>
          <a:stretch>
            <a:fillRect/>
          </a:stretch>
        </p:blipFill>
        <p:spPr bwMode="auto">
          <a:xfrm>
            <a:off x="179388" y="6140450"/>
            <a:ext cx="720725" cy="571500"/>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buClr>
                <a:srgbClr val="0089D0"/>
              </a:buClr>
              <a:defRPr/>
            </a:lvl1pPr>
            <a:lvl2pPr>
              <a:spcBef>
                <a:spcPts val="1200"/>
              </a:spcBef>
              <a:buClr>
                <a:srgbClr val="0089D0"/>
              </a:buClr>
              <a:defRPr/>
            </a:lvl2pPr>
            <a:lvl3pPr>
              <a:spcBef>
                <a:spcPts val="1200"/>
              </a:spcBef>
              <a:buClr>
                <a:srgbClr val="0089D0"/>
              </a:buClr>
              <a:defRPr/>
            </a:lvl3pPr>
            <a:lvl4pPr>
              <a:spcBef>
                <a:spcPts val="1200"/>
              </a:spcBef>
              <a:buClr>
                <a:srgbClr val="0089D0"/>
              </a:buClr>
              <a:defRPr/>
            </a:lvl4pPr>
            <a:lvl5pPr>
              <a:spcBef>
                <a:spcPts val="1200"/>
              </a:spcBef>
              <a:buClr>
                <a:srgbClr val="0089D0"/>
              </a:buClr>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5" name="Θέση αριθμού διαφάνειας 5"/>
          <p:cNvSpPr>
            <a:spLocks noGrp="1"/>
          </p:cNvSpPr>
          <p:nvPr>
            <p:ph type="sldNum" sz="quarter" idx="10"/>
          </p:nvPr>
        </p:nvSpPr>
        <p:spPr>
          <a:xfrm>
            <a:off x="107504" y="6381328"/>
            <a:ext cx="8928992" cy="365125"/>
          </a:xfrm>
        </p:spPr>
        <p:txBody>
          <a:bodyPr/>
          <a:lstStyle>
            <a:lvl1pPr algn="ctr">
              <a:defRPr/>
            </a:lvl1pPr>
          </a:lstStyle>
          <a:p>
            <a:pPr>
              <a:defRPr/>
            </a:pPr>
            <a:fld id="{0DA940F4-2900-4377-A725-F8EBF631B80C}" type="slidenum">
              <a:rPr lang="el-GR" smtClean="0"/>
              <a:pPr>
                <a:defRPr/>
              </a:pPr>
              <a:t>‹#›</a:t>
            </a:fld>
            <a:endParaRPr lang="el-GR" dirty="0"/>
          </a:p>
        </p:txBody>
      </p:sp>
      <p:pic>
        <p:nvPicPr>
          <p:cNvPr id="7" name="Εικόνα 6"/>
          <p:cNvPicPr/>
          <p:nvPr userDrawn="1"/>
        </p:nvPicPr>
        <p:blipFill>
          <a:blip r:embed="rId3" cstate="print"/>
          <a:srcRect/>
          <a:stretch>
            <a:fillRect/>
          </a:stretch>
        </p:blipFill>
        <p:spPr bwMode="auto">
          <a:xfrm>
            <a:off x="8290538" y="6279964"/>
            <a:ext cx="764729" cy="474638"/>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Κεφαλίδα ενότητας">
    <p:spTree>
      <p:nvGrpSpPr>
        <p:cNvPr id="1" name=""/>
        <p:cNvGrpSpPr/>
        <p:nvPr/>
      </p:nvGrpSpPr>
      <p:grpSpPr>
        <a:xfrm>
          <a:off x="0" y="0"/>
          <a:ext cx="0" cy="0"/>
          <a:chOff x="0" y="0"/>
          <a:chExt cx="0" cy="0"/>
        </a:xfrm>
      </p:grpSpPr>
      <p:pic>
        <p:nvPicPr>
          <p:cNvPr id="3" name="Εικόνα 7"/>
          <p:cNvPicPr>
            <a:picLocks noChangeAspect="1"/>
          </p:cNvPicPr>
          <p:nvPr userDrawn="1"/>
        </p:nvPicPr>
        <p:blipFill>
          <a:blip r:embed="rId2" cstate="print"/>
          <a:srcRect/>
          <a:stretch>
            <a:fillRect/>
          </a:stretch>
        </p:blipFill>
        <p:spPr bwMode="auto">
          <a:xfrm>
            <a:off x="2167774" y="1076571"/>
            <a:ext cx="4816475" cy="3817938"/>
          </a:xfrm>
          <a:prstGeom prst="rect">
            <a:avLst/>
          </a:prstGeom>
          <a:noFill/>
          <a:ln w="9525">
            <a:noFill/>
            <a:miter lim="800000"/>
            <a:headEnd/>
            <a:tailEnd/>
          </a:ln>
        </p:spPr>
      </p:pic>
      <p:sp>
        <p:nvSpPr>
          <p:cNvPr id="2" name="Τίτλος 1"/>
          <p:cNvSpPr>
            <a:spLocks noGrp="1"/>
          </p:cNvSpPr>
          <p:nvPr>
            <p:ph type="title"/>
          </p:nvPr>
        </p:nvSpPr>
        <p:spPr>
          <a:xfrm>
            <a:off x="971600" y="116632"/>
            <a:ext cx="7772400" cy="1362075"/>
          </a:xfrm>
        </p:spPr>
        <p:txBody>
          <a:bodyPr anchor="t"/>
          <a:lstStyle>
            <a:lvl1pPr algn="ctr">
              <a:defRPr sz="4000" b="1" cap="none" baseline="0"/>
            </a:lvl1pPr>
          </a:lstStyle>
          <a:p>
            <a:r>
              <a:rPr lang="el-GR" dirty="0" smtClean="0"/>
              <a:t>Στυλ κύριου τίτλου</a:t>
            </a:r>
            <a:endParaRPr lang="el-GR" dirty="0"/>
          </a:p>
        </p:txBody>
      </p:sp>
      <p:pic>
        <p:nvPicPr>
          <p:cNvPr id="4" name="Picture 3" descr="Λογότυπο - 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p:cNvPicPr>
            <a:picLocks noChangeAspect="1" noChangeArrowheads="1"/>
          </p:cNvPicPr>
          <p:nvPr userDrawn="1"/>
        </p:nvPicPr>
        <p:blipFill>
          <a:blip r:embed="rId3" cstate="print"/>
          <a:srcRect/>
          <a:stretch>
            <a:fillRect/>
          </a:stretch>
        </p:blipFill>
        <p:spPr bwMode="auto">
          <a:xfrm>
            <a:off x="3419872" y="6238352"/>
            <a:ext cx="2520280" cy="600176"/>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buClr>
                <a:srgbClr val="0089D0"/>
              </a:buClr>
              <a:defRPr sz="2800"/>
            </a:lvl1pPr>
            <a:lvl2pPr>
              <a:buClr>
                <a:srgbClr val="0089D0"/>
              </a:buClr>
              <a:defRPr sz="2400"/>
            </a:lvl2pPr>
            <a:lvl3pPr>
              <a:buClr>
                <a:srgbClr val="0089D0"/>
              </a:buClr>
              <a:defRPr sz="2000"/>
            </a:lvl3pPr>
            <a:lvl4pPr>
              <a:buClr>
                <a:srgbClr val="0089D0"/>
              </a:buClr>
              <a:defRPr sz="1800"/>
            </a:lvl4pPr>
            <a:lvl5pPr>
              <a:buClr>
                <a:srgbClr val="0089D0"/>
              </a:buClr>
              <a:defRPr sz="1800"/>
            </a:lvl5pPr>
            <a:lvl6pPr>
              <a:defRPr sz="1800"/>
            </a:lvl6pPr>
            <a:lvl7pPr>
              <a:defRPr sz="1800"/>
            </a:lvl7pPr>
            <a:lvl8pPr>
              <a:defRPr sz="1800"/>
            </a:lvl8pPr>
            <a:lvl9pPr>
              <a:defRPr sz="1800"/>
            </a:lvl9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περιεχομένου 3"/>
          <p:cNvSpPr>
            <a:spLocks noGrp="1"/>
          </p:cNvSpPr>
          <p:nvPr>
            <p:ph sz="half" idx="2"/>
          </p:nvPr>
        </p:nvSpPr>
        <p:spPr>
          <a:xfrm>
            <a:off x="4648200" y="1600200"/>
            <a:ext cx="4038600" cy="4525963"/>
          </a:xfrm>
        </p:spPr>
        <p:txBody>
          <a:bodyPr/>
          <a:lstStyle>
            <a:lvl1pPr>
              <a:buClr>
                <a:srgbClr val="0089D0"/>
              </a:buClr>
              <a:defRPr sz="2800"/>
            </a:lvl1pPr>
            <a:lvl2pPr>
              <a:buClr>
                <a:srgbClr val="0089D0"/>
              </a:buClr>
              <a:defRPr sz="2400"/>
            </a:lvl2pPr>
            <a:lvl3pPr>
              <a:buClr>
                <a:srgbClr val="0089D0"/>
              </a:buClr>
              <a:defRPr sz="2000"/>
            </a:lvl3pPr>
            <a:lvl4pPr>
              <a:buClr>
                <a:srgbClr val="0089D0"/>
              </a:buClr>
              <a:defRPr sz="1800"/>
            </a:lvl4pPr>
            <a:lvl5pPr>
              <a:buClr>
                <a:srgbClr val="0089D0"/>
              </a:buClr>
              <a:defRPr sz="1800"/>
            </a:lvl5pPr>
            <a:lvl6pPr>
              <a:defRPr sz="1800"/>
            </a:lvl6pPr>
            <a:lvl7pPr>
              <a:defRPr sz="1800"/>
            </a:lvl7pPr>
            <a:lvl8pPr>
              <a:defRPr sz="1800"/>
            </a:lvl8pPr>
            <a:lvl9pPr>
              <a:defRPr sz="1800"/>
            </a:lvl9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5" name="Θέση αριθμού διαφάνειας 5"/>
          <p:cNvSpPr>
            <a:spLocks noGrp="1"/>
          </p:cNvSpPr>
          <p:nvPr>
            <p:ph type="sldNum" sz="quarter" idx="10"/>
          </p:nvPr>
        </p:nvSpPr>
        <p:spPr/>
        <p:txBody>
          <a:bodyPr/>
          <a:lstStyle>
            <a:lvl1pPr>
              <a:defRPr/>
            </a:lvl1pPr>
          </a:lstStyle>
          <a:p>
            <a:pPr>
              <a:defRPr/>
            </a:pPr>
            <a:fld id="{046035FB-7540-4429-82BD-70348707035E}" type="slidenum">
              <a:rPr lang="el-GR"/>
              <a:pPr>
                <a:defRPr/>
              </a:pPr>
              <a:t>‹#›</a:t>
            </a:fld>
            <a:endParaRPr lang="el-GR"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buClr>
                <a:srgbClr val="0089D0"/>
              </a:buClr>
              <a:defRPr sz="2400"/>
            </a:lvl1pPr>
            <a:lvl2pPr>
              <a:buClr>
                <a:srgbClr val="0089D0"/>
              </a:buClr>
              <a:defRPr sz="2000"/>
            </a:lvl2pPr>
            <a:lvl3pPr>
              <a:buClr>
                <a:srgbClr val="0089D0"/>
              </a:buClr>
              <a:defRPr sz="1800"/>
            </a:lvl3pPr>
            <a:lvl4pPr>
              <a:buClr>
                <a:srgbClr val="0089D0"/>
              </a:buClr>
              <a:defRPr sz="1600"/>
            </a:lvl4pPr>
            <a:lvl5pPr>
              <a:buClr>
                <a:srgbClr val="0089D0"/>
              </a:buClr>
              <a:defRPr sz="1600"/>
            </a:lvl5pPr>
            <a:lvl6pPr>
              <a:defRPr sz="1600"/>
            </a:lvl6pPr>
            <a:lvl7pPr>
              <a:defRPr sz="1600"/>
            </a:lvl7pPr>
            <a:lvl8pPr>
              <a:defRPr sz="1600"/>
            </a:lvl8pPr>
            <a:lvl9pPr>
              <a:defRPr sz="1600"/>
            </a:lvl9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buClr>
                <a:srgbClr val="0089D0"/>
              </a:buClr>
              <a:defRPr sz="2400"/>
            </a:lvl1pPr>
            <a:lvl2pPr>
              <a:buClr>
                <a:srgbClr val="0089D0"/>
              </a:buClr>
              <a:defRPr sz="2000"/>
            </a:lvl2pPr>
            <a:lvl3pPr>
              <a:buClr>
                <a:srgbClr val="0089D0"/>
              </a:buClr>
              <a:defRPr sz="1800"/>
            </a:lvl3pPr>
            <a:lvl4pPr>
              <a:buClr>
                <a:srgbClr val="0089D0"/>
              </a:buClr>
              <a:defRPr sz="1600"/>
            </a:lvl4pPr>
            <a:lvl5pPr>
              <a:buClr>
                <a:srgbClr val="0089D0"/>
              </a:buClr>
              <a:defRPr sz="1600"/>
            </a:lvl5pPr>
            <a:lvl6pPr>
              <a:defRPr sz="1600"/>
            </a:lvl6pPr>
            <a:lvl7pPr>
              <a:defRPr sz="1600"/>
            </a:lvl7pPr>
            <a:lvl8pPr>
              <a:defRPr sz="1600"/>
            </a:lvl8pPr>
            <a:lvl9pPr>
              <a:defRPr sz="1600"/>
            </a:lvl9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7" name="Θέση αριθμού διαφάνειας 5"/>
          <p:cNvSpPr>
            <a:spLocks noGrp="1"/>
          </p:cNvSpPr>
          <p:nvPr>
            <p:ph type="sldNum" sz="quarter" idx="10"/>
          </p:nvPr>
        </p:nvSpPr>
        <p:spPr/>
        <p:txBody>
          <a:bodyPr/>
          <a:lstStyle>
            <a:lvl1pPr>
              <a:defRPr/>
            </a:lvl1pPr>
          </a:lstStyle>
          <a:p>
            <a:pPr>
              <a:defRPr/>
            </a:pPr>
            <a:fld id="{644DEAEC-20EC-40BD-B5D4-AF59D1625347}" type="slidenum">
              <a:rPr lang="el-GR"/>
              <a:pPr>
                <a:defRPr/>
              </a:pPr>
              <a:t>‹#›</a:t>
            </a:fld>
            <a:endParaRPr lang="el-GR"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αριθμού διαφάνειας 5"/>
          <p:cNvSpPr>
            <a:spLocks noGrp="1"/>
          </p:cNvSpPr>
          <p:nvPr>
            <p:ph type="sldNum" sz="quarter" idx="10"/>
          </p:nvPr>
        </p:nvSpPr>
        <p:spPr/>
        <p:txBody>
          <a:bodyPr/>
          <a:lstStyle>
            <a:lvl1pPr>
              <a:defRPr/>
            </a:lvl1pPr>
          </a:lstStyle>
          <a:p>
            <a:pPr>
              <a:defRPr/>
            </a:pPr>
            <a:fld id="{AED75A2F-9B5A-4DE0-8ACA-AC8FECE0AF54}" type="slidenum">
              <a:rPr lang="el-GR"/>
              <a:pPr>
                <a:defRPr/>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αριθμού διαφάνειας 5"/>
          <p:cNvSpPr>
            <a:spLocks noGrp="1"/>
          </p:cNvSpPr>
          <p:nvPr>
            <p:ph type="sldNum" sz="quarter" idx="10"/>
          </p:nvPr>
        </p:nvSpPr>
        <p:spPr/>
        <p:txBody>
          <a:bodyPr/>
          <a:lstStyle>
            <a:lvl1pPr>
              <a:defRPr/>
            </a:lvl1pPr>
          </a:lstStyle>
          <a:p>
            <a:pPr>
              <a:defRPr/>
            </a:pPr>
            <a:fld id="{DE8A465D-0F10-44BC-AB37-3C06BC245769}" type="slidenum">
              <a:rPr lang="el-GR"/>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25" name="Τίτλος 1"/>
          <p:cNvSpPr>
            <a:spLocks noGrp="1"/>
          </p:cNvSpPr>
          <p:nvPr>
            <p:ph type="title"/>
          </p:nvPr>
        </p:nvSpPr>
        <p:spPr>
          <a:xfrm>
            <a:off x="457200" y="274638"/>
            <a:ext cx="8229600" cy="1143000"/>
          </a:xfrm>
        </p:spPr>
        <p:txBody>
          <a:bodyPr/>
          <a:lstStyle>
            <a:lvl1pPr>
              <a:defRPr/>
            </a:lvl1pPr>
          </a:lstStyle>
          <a:p>
            <a:r>
              <a:rPr lang="el-GR" smtClean="0"/>
              <a:t>Στυλ κύριου τίτλου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96D67664-C06E-4B48-A5FE-B8B88E8CD926}" type="slidenum">
              <a:rPr lang="el-GR"/>
              <a:pPr>
                <a:defRPr/>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25" name="Τίτλος 1"/>
          <p:cNvSpPr>
            <a:spLocks noGrp="1"/>
          </p:cNvSpPr>
          <p:nvPr>
            <p:ph type="title"/>
          </p:nvPr>
        </p:nvSpPr>
        <p:spPr>
          <a:xfrm>
            <a:off x="457200" y="274638"/>
            <a:ext cx="8229600" cy="1143000"/>
          </a:xfrm>
        </p:spPr>
        <p:txBody>
          <a:bodyPr/>
          <a:lstStyle/>
          <a:p>
            <a:r>
              <a:rPr lang="el-GR" dirty="0" smtClean="0"/>
              <a:t>Στυλ κύριου τίτλου</a:t>
            </a:r>
            <a:endParaRPr lang="el-GR" dirty="0"/>
          </a:p>
        </p:txBody>
      </p:sp>
      <p:sp>
        <p:nvSpPr>
          <p:cNvPr id="5" name="Θέση αριθμού διαφάνειας 5"/>
          <p:cNvSpPr>
            <a:spLocks noGrp="1"/>
          </p:cNvSpPr>
          <p:nvPr>
            <p:ph type="sldNum" sz="quarter" idx="10"/>
          </p:nvPr>
        </p:nvSpPr>
        <p:spPr/>
        <p:txBody>
          <a:bodyPr/>
          <a:lstStyle>
            <a:lvl1pPr>
              <a:defRPr/>
            </a:lvl1pPr>
          </a:lstStyle>
          <a:p>
            <a:pPr>
              <a:defRPr/>
            </a:pPr>
            <a:fld id="{0D9283AC-174C-4C30-923C-393CCC8CFD9C}" type="slidenum">
              <a:rPr lang="el-GR"/>
              <a:pPr>
                <a:defRPr/>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fld id="{F333A10B-CB89-4F94-923E-773C67437070}"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902" r:id="rId12"/>
    <p:sldLayoutId id="2147483903"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kern="1200">
          <a:solidFill>
            <a:srgbClr val="0089D0"/>
          </a:solidFill>
          <a:latin typeface="+mj-lt"/>
          <a:ea typeface="+mj-ea"/>
          <a:cs typeface="+mj-cs"/>
        </a:defRPr>
      </a:lvl1pPr>
      <a:lvl2pPr algn="ctr" rtl="0" eaLnBrk="0" fontAlgn="base" hangingPunct="0">
        <a:spcBef>
          <a:spcPct val="0"/>
        </a:spcBef>
        <a:spcAft>
          <a:spcPct val="0"/>
        </a:spcAft>
        <a:defRPr sz="4400" b="1">
          <a:solidFill>
            <a:srgbClr val="0089D0"/>
          </a:solidFill>
          <a:latin typeface="Calibri" pitchFamily="34" charset="0"/>
        </a:defRPr>
      </a:lvl2pPr>
      <a:lvl3pPr algn="ctr" rtl="0" eaLnBrk="0" fontAlgn="base" hangingPunct="0">
        <a:spcBef>
          <a:spcPct val="0"/>
        </a:spcBef>
        <a:spcAft>
          <a:spcPct val="0"/>
        </a:spcAft>
        <a:defRPr sz="4400" b="1">
          <a:solidFill>
            <a:srgbClr val="0089D0"/>
          </a:solidFill>
          <a:latin typeface="Calibri" pitchFamily="34" charset="0"/>
        </a:defRPr>
      </a:lvl3pPr>
      <a:lvl4pPr algn="ctr" rtl="0" eaLnBrk="0" fontAlgn="base" hangingPunct="0">
        <a:spcBef>
          <a:spcPct val="0"/>
        </a:spcBef>
        <a:spcAft>
          <a:spcPct val="0"/>
        </a:spcAft>
        <a:defRPr sz="4400" b="1">
          <a:solidFill>
            <a:srgbClr val="0089D0"/>
          </a:solidFill>
          <a:latin typeface="Calibri" pitchFamily="34" charset="0"/>
        </a:defRPr>
      </a:lvl4pPr>
      <a:lvl5pPr algn="ctr" rtl="0" eaLnBrk="0" fontAlgn="base" hangingPunct="0">
        <a:spcBef>
          <a:spcPct val="0"/>
        </a:spcBef>
        <a:spcAft>
          <a:spcPct val="0"/>
        </a:spcAft>
        <a:defRPr sz="4400" b="1">
          <a:solidFill>
            <a:srgbClr val="0089D0"/>
          </a:solidFill>
          <a:latin typeface="Calibri" pitchFamily="34" charset="0"/>
        </a:defRPr>
      </a:lvl5pPr>
      <a:lvl6pPr marL="457200" algn="ctr" rtl="0" fontAlgn="base">
        <a:spcBef>
          <a:spcPct val="0"/>
        </a:spcBef>
        <a:spcAft>
          <a:spcPct val="0"/>
        </a:spcAft>
        <a:defRPr sz="4400" b="1">
          <a:solidFill>
            <a:srgbClr val="0089D0"/>
          </a:solidFill>
          <a:latin typeface="Calibri" pitchFamily="34" charset="0"/>
        </a:defRPr>
      </a:lvl6pPr>
      <a:lvl7pPr marL="914400" algn="ctr" rtl="0" fontAlgn="base">
        <a:spcBef>
          <a:spcPct val="0"/>
        </a:spcBef>
        <a:spcAft>
          <a:spcPct val="0"/>
        </a:spcAft>
        <a:defRPr sz="4400" b="1">
          <a:solidFill>
            <a:srgbClr val="0089D0"/>
          </a:solidFill>
          <a:latin typeface="Calibri" pitchFamily="34" charset="0"/>
        </a:defRPr>
      </a:lvl7pPr>
      <a:lvl8pPr marL="1371600" algn="ctr" rtl="0" fontAlgn="base">
        <a:spcBef>
          <a:spcPct val="0"/>
        </a:spcBef>
        <a:spcAft>
          <a:spcPct val="0"/>
        </a:spcAft>
        <a:defRPr sz="4400" b="1">
          <a:solidFill>
            <a:srgbClr val="0089D0"/>
          </a:solidFill>
          <a:latin typeface="Calibri" pitchFamily="34" charset="0"/>
        </a:defRPr>
      </a:lvl8pPr>
      <a:lvl9pPr marL="1828800" algn="ctr" rtl="0" fontAlgn="base">
        <a:spcBef>
          <a:spcPct val="0"/>
        </a:spcBef>
        <a:spcAft>
          <a:spcPct val="0"/>
        </a:spcAft>
        <a:defRPr sz="4400" b="1">
          <a:solidFill>
            <a:srgbClr val="0089D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0026" y="260648"/>
            <a:ext cx="5472608" cy="5472608"/>
          </a:xfrm>
          <a:prstGeom prst="rect">
            <a:avLst/>
          </a:prstGeom>
        </p:spPr>
      </p:pic>
      <p:sp>
        <p:nvSpPr>
          <p:cNvPr id="2" name="Rectangle 1"/>
          <p:cNvSpPr/>
          <p:nvPr/>
        </p:nvSpPr>
        <p:spPr>
          <a:xfrm>
            <a:off x="2707874" y="5949280"/>
            <a:ext cx="3936912" cy="400110"/>
          </a:xfrm>
          <a:prstGeom prst="rect">
            <a:avLst/>
          </a:prstGeom>
        </p:spPr>
        <p:txBody>
          <a:bodyPr wrap="none">
            <a:spAutoFit/>
          </a:bodyPr>
          <a:lstStyle/>
          <a:p>
            <a:pPr marL="0" indent="0" algn="ctr" eaLnBrk="1" hangingPunct="1">
              <a:spcBef>
                <a:spcPts val="500"/>
              </a:spcBef>
              <a:buFont typeface="Arial" charset="0"/>
              <a:buNone/>
            </a:pPr>
            <a:r>
              <a:rPr lang="el-GR" sz="2000" dirty="0" smtClean="0">
                <a:solidFill>
                  <a:srgbClr val="0070C0"/>
                </a:solidFill>
              </a:rPr>
              <a:t>Βασικές οδηγίες βιντεοσκόπησης</a:t>
            </a:r>
            <a:endParaRPr lang="el-GR" sz="2000" dirty="0">
              <a:solidFill>
                <a:srgbClr val="0070C0"/>
              </a:solidFill>
            </a:endParaRPr>
          </a:p>
        </p:txBody>
      </p:sp>
    </p:spTree>
    <p:extLst>
      <p:ext uri="{BB962C8B-B14F-4D97-AF65-F5344CB8AC3E}">
        <p14:creationId xmlns:p14="http://schemas.microsoft.com/office/powerpoint/2010/main" val="4272684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Βιντεοκάμερα χειρός κανονικής ανάλυσης</a:t>
            </a:r>
            <a:endParaRPr lang="el-GR" dirty="0"/>
          </a:p>
        </p:txBody>
      </p:sp>
      <p:sp>
        <p:nvSpPr>
          <p:cNvPr id="3" name="Content Placeholder 2"/>
          <p:cNvSpPr>
            <a:spLocks noGrp="1"/>
          </p:cNvSpPr>
          <p:nvPr>
            <p:ph sz="half" idx="1"/>
          </p:nvPr>
        </p:nvSpPr>
        <p:spPr>
          <a:xfrm>
            <a:off x="255270" y="1480977"/>
            <a:ext cx="4442460" cy="5476415"/>
          </a:xfrm>
        </p:spPr>
        <p:txBody>
          <a:bodyPr>
            <a:normAutofit lnSpcReduction="10000"/>
          </a:bodyPr>
          <a:lstStyle/>
          <a:p>
            <a:r>
              <a:rPr lang="el-GR" altLang="en-US" smtClean="0"/>
              <a:t>Μονό </a:t>
            </a:r>
            <a:r>
              <a:rPr lang="en-US" altLang="en-US" smtClean="0"/>
              <a:t>CCD</a:t>
            </a:r>
            <a:r>
              <a:rPr lang="el-GR" altLang="en-US" smtClean="0"/>
              <a:t>, ανάλυση 800 Κ</a:t>
            </a:r>
            <a:r>
              <a:rPr lang="en-US" altLang="en-US" smtClean="0"/>
              <a:t>pixels</a:t>
            </a:r>
            <a:r>
              <a:rPr lang="el-GR" altLang="en-US" smtClean="0"/>
              <a:t>, μέσο </a:t>
            </a:r>
            <a:r>
              <a:rPr lang="en-US" altLang="en-US" smtClean="0"/>
              <a:t>miniDV</a:t>
            </a:r>
            <a:endParaRPr lang="el-GR" altLang="en-US" smtClean="0"/>
          </a:p>
          <a:p>
            <a:r>
              <a:rPr lang="el-GR" altLang="en-US" smtClean="0"/>
              <a:t>Εξόδους: </a:t>
            </a:r>
          </a:p>
          <a:p>
            <a:pPr lvl="1"/>
            <a:r>
              <a:rPr lang="en-US" altLang="en-US" smtClean="0"/>
              <a:t>s</a:t>
            </a:r>
            <a:r>
              <a:rPr lang="el-GR" altLang="en-US" smtClean="0"/>
              <a:t>-</a:t>
            </a:r>
            <a:r>
              <a:rPr lang="en-US" altLang="en-US" smtClean="0"/>
              <a:t>video</a:t>
            </a:r>
            <a:endParaRPr lang="el-GR" altLang="en-US" smtClean="0"/>
          </a:p>
          <a:p>
            <a:pPr lvl="1"/>
            <a:r>
              <a:rPr lang="en-US" altLang="en-US" smtClean="0"/>
              <a:t>composite</a:t>
            </a:r>
            <a:r>
              <a:rPr lang="el-GR" altLang="en-US" smtClean="0"/>
              <a:t> </a:t>
            </a:r>
            <a:r>
              <a:rPr lang="en-US" altLang="en-US" smtClean="0"/>
              <a:t>video</a:t>
            </a:r>
            <a:r>
              <a:rPr lang="el-GR" altLang="en-US" smtClean="0"/>
              <a:t> </a:t>
            </a:r>
          </a:p>
          <a:p>
            <a:pPr lvl="1"/>
            <a:r>
              <a:rPr lang="en-US" altLang="en-US" smtClean="0"/>
              <a:t>DV</a:t>
            </a:r>
            <a:r>
              <a:rPr lang="el-GR" altLang="en-US" smtClean="0"/>
              <a:t> (</a:t>
            </a:r>
            <a:r>
              <a:rPr lang="en-US" altLang="en-US" smtClean="0"/>
              <a:t>Digital</a:t>
            </a:r>
            <a:r>
              <a:rPr lang="el-GR" altLang="en-US" smtClean="0"/>
              <a:t> </a:t>
            </a:r>
            <a:r>
              <a:rPr lang="en-US" altLang="en-US" smtClean="0"/>
              <a:t>Video</a:t>
            </a:r>
            <a:r>
              <a:rPr lang="el-GR" altLang="en-US" smtClean="0"/>
              <a:t>)</a:t>
            </a:r>
          </a:p>
          <a:p>
            <a:r>
              <a:rPr lang="el-GR" altLang="en-US" smtClean="0"/>
              <a:t>Έξοδο ήχου </a:t>
            </a:r>
          </a:p>
          <a:p>
            <a:r>
              <a:rPr lang="el-GR" altLang="en-US" smtClean="0"/>
              <a:t>Εισόδους ήχου </a:t>
            </a:r>
            <a:r>
              <a:rPr lang="en-US" altLang="en-US" smtClean="0"/>
              <a:t>line</a:t>
            </a:r>
            <a:r>
              <a:rPr lang="el-GR" altLang="en-US" smtClean="0"/>
              <a:t>-</a:t>
            </a:r>
            <a:r>
              <a:rPr lang="en-US" altLang="en-US" smtClean="0"/>
              <a:t>in</a:t>
            </a:r>
            <a:r>
              <a:rPr lang="el-GR" altLang="en-US" smtClean="0"/>
              <a:t> για σύνδεση σε μικροφωνική εγκατάσταση</a:t>
            </a:r>
          </a:p>
          <a:p>
            <a:r>
              <a:rPr lang="el-GR" altLang="en-US" smtClean="0"/>
              <a:t>Έξοδο </a:t>
            </a:r>
            <a:r>
              <a:rPr lang="en-US" altLang="en-US" smtClean="0"/>
              <a:t>USB</a:t>
            </a:r>
            <a:r>
              <a:rPr lang="el-GR" altLang="en-US" smtClean="0"/>
              <a:t> με δυνατότητα </a:t>
            </a:r>
            <a:r>
              <a:rPr lang="en-US" altLang="en-US" smtClean="0"/>
              <a:t>streaming</a:t>
            </a:r>
            <a:endParaRPr lang="el-GR" altLang="en-US"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10</a:t>
            </a:fld>
            <a:endParaRPr lang="el-GR" dirty="0"/>
          </a:p>
        </p:txBody>
      </p:sp>
      <p:pic>
        <p:nvPicPr>
          <p:cNvPr id="7" name="Content Placeholder 6"/>
          <p:cNvPicPr>
            <a:picLocks noGrp="1" noChangeAspect="1"/>
          </p:cNvPicPr>
          <p:nvPr>
            <p:ph sz="half" idx="2"/>
          </p:nvPr>
        </p:nvPicPr>
        <p:blipFill>
          <a:blip r:embed="rId3">
            <a:extLst>
              <a:ext uri="{BEBA8EAE-BF5A-486C-A8C5-ECC9F3942E4B}">
                <a14:imgProps xmlns:a14="http://schemas.microsoft.com/office/drawing/2010/main">
                  <a14:imgLayer r:embed="rId4">
                    <a14:imgEffect>
                      <a14:backgroundRemoval t="10000" b="100000" l="9966" r="93729"/>
                    </a14:imgEffect>
                  </a14:imgLayer>
                </a14:imgProps>
              </a:ext>
              <a:ext uri="{28A0092B-C50C-407E-A947-70E740481C1C}">
                <a14:useLocalDpi xmlns:a14="http://schemas.microsoft.com/office/drawing/2010/main" val="0"/>
              </a:ext>
            </a:extLst>
          </a:blip>
          <a:stretch>
            <a:fillRect/>
          </a:stretch>
        </p:blipFill>
        <p:spPr>
          <a:xfrm>
            <a:off x="4811683" y="2470799"/>
            <a:ext cx="3711633" cy="2784764"/>
          </a:xfrm>
        </p:spPr>
      </p:pic>
    </p:spTree>
    <p:extLst>
      <p:ext uri="{BB962C8B-B14F-4D97-AF65-F5344CB8AC3E}">
        <p14:creationId xmlns:p14="http://schemas.microsoft.com/office/powerpoint/2010/main" val="3326040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l-GR" smtClean="0"/>
              <a:t>Βιντεοκάμερα υψηλής ανάλυσης</a:t>
            </a:r>
          </a:p>
        </p:txBody>
      </p:sp>
      <p:sp>
        <p:nvSpPr>
          <p:cNvPr id="12291" name="Rectangle 3"/>
          <p:cNvSpPr>
            <a:spLocks noGrp="1" noChangeArrowheads="1"/>
          </p:cNvSpPr>
          <p:nvPr>
            <p:ph type="body" idx="1"/>
          </p:nvPr>
        </p:nvSpPr>
        <p:spPr/>
        <p:txBody>
          <a:bodyPr>
            <a:normAutofit fontScale="92500" lnSpcReduction="20000"/>
          </a:bodyPr>
          <a:lstStyle/>
          <a:p>
            <a:pPr marL="0" indent="0">
              <a:buNone/>
            </a:pPr>
            <a:r>
              <a:rPr lang="el-GR" altLang="en-US" dirty="0" smtClean="0"/>
              <a:t>(+)η ποιότητα του βίντεο </a:t>
            </a:r>
          </a:p>
          <a:p>
            <a:pPr marL="0" indent="0">
              <a:buNone/>
            </a:pPr>
            <a:r>
              <a:rPr lang="el-GR" altLang="en-US" dirty="0" smtClean="0"/>
              <a:t>(-) αρχεία μεγάλου μεγέθους</a:t>
            </a:r>
          </a:p>
          <a:p>
            <a:pPr marL="0" indent="0">
              <a:buNone/>
            </a:pPr>
            <a:r>
              <a:rPr lang="el-GR" altLang="en-US" dirty="0" smtClean="0"/>
              <a:t>(-) η επεξεργασία τους απαιτεί ισχυρούς υπολογιστές και</a:t>
            </a:r>
          </a:p>
          <a:p>
            <a:pPr marL="0" indent="0">
              <a:buNone/>
            </a:pPr>
            <a:r>
              <a:rPr lang="el-GR" altLang="en-US" dirty="0" smtClean="0"/>
              <a:t>(-) ειδικά εμπορικά προγράμματα επεξεργασίας</a:t>
            </a:r>
            <a:br>
              <a:rPr lang="el-GR" altLang="en-US" dirty="0" smtClean="0"/>
            </a:br>
            <a:endParaRPr lang="el-GR" altLang="en-US" dirty="0" smtClean="0"/>
          </a:p>
          <a:p>
            <a:pPr marL="0" indent="0">
              <a:buNone/>
            </a:pPr>
            <a:endParaRPr lang="el-GR" altLang="en-US" dirty="0" smtClean="0"/>
          </a:p>
          <a:p>
            <a:pPr marL="0" indent="0">
              <a:buNone/>
            </a:pPr>
            <a:r>
              <a:rPr lang="el-GR" altLang="en-US" dirty="0" smtClean="0"/>
              <a:t>   Προτείνεται η χρήση τους μόνο από τεχνικούς οι οποίοι διαθέτουν εμπειρία στην επεξεργασία βίντεο.</a:t>
            </a:r>
            <a:r>
              <a:rPr lang="en-US" altLang="en-US" dirty="0" smtClean="0"/>
              <a:t> </a:t>
            </a:r>
            <a:endParaRPr lang="el-GR" altLang="en-US" dirty="0" smtClean="0"/>
          </a:p>
        </p:txBody>
      </p:sp>
    </p:spTree>
    <p:extLst>
      <p:ext uri="{BB962C8B-B14F-4D97-AF65-F5344CB8AC3E}">
        <p14:creationId xmlns:p14="http://schemas.microsoft.com/office/powerpoint/2010/main" val="11005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Μικρόφωνα (1/4)</a:t>
            </a:r>
            <a:endParaRPr lang="el-GR" alt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67473" y="1373902"/>
            <a:ext cx="4409055" cy="4978559"/>
          </a:xfrm>
        </p:spPr>
      </p:pic>
      <p:sp>
        <p:nvSpPr>
          <p:cNvPr id="4" name="Slide Number Placeholder 3"/>
          <p:cNvSpPr>
            <a:spLocks noGrp="1"/>
          </p:cNvSpPr>
          <p:nvPr>
            <p:ph type="sldNum" sz="quarter" idx="10"/>
          </p:nvPr>
        </p:nvSpPr>
        <p:spPr/>
        <p:txBody>
          <a:bodyPr/>
          <a:lstStyle/>
          <a:p>
            <a:fld id="{0DA940F4-2900-4377-A725-F8EBF631B80C}" type="slidenum">
              <a:rPr lang="el-GR" smtClean="0"/>
              <a:pPr/>
              <a:t>12</a:t>
            </a:fld>
            <a:endParaRPr lang="el-GR" dirty="0"/>
          </a:p>
        </p:txBody>
      </p:sp>
    </p:spTree>
    <p:extLst>
      <p:ext uri="{BB962C8B-B14F-4D97-AF65-F5344CB8AC3E}">
        <p14:creationId xmlns:p14="http://schemas.microsoft.com/office/powerpoint/2010/main" val="2851706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117536" y="5510336"/>
            <a:ext cx="8835904" cy="1015008"/>
          </a:xfrm>
        </p:spPr>
        <p:txBody>
          <a:bodyPr>
            <a:noAutofit/>
          </a:bodyPr>
          <a:lstStyle/>
          <a:p>
            <a:pPr eaLnBrk="1" hangingPunct="1"/>
            <a:r>
              <a:rPr lang="el-GR" altLang="en-US" dirty="0"/>
              <a:t>https://www.copystars.com/images_products/shure_mx393o_s18897.jpg</a:t>
            </a:r>
          </a:p>
        </p:txBody>
      </p:sp>
      <p:sp>
        <p:nvSpPr>
          <p:cNvPr id="2" name="Title 1"/>
          <p:cNvSpPr>
            <a:spLocks noGrp="1"/>
          </p:cNvSpPr>
          <p:nvPr>
            <p:ph type="title"/>
          </p:nvPr>
        </p:nvSpPr>
        <p:spPr/>
        <p:txBody>
          <a:bodyPr/>
          <a:lstStyle/>
          <a:p>
            <a:r>
              <a:rPr lang="el-GR" smtClean="0"/>
              <a:t>Μικρόφωνα (2/4)</a:t>
            </a:r>
            <a:endParaRPr lang="el-GR" altLang="en-US"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13</a:t>
            </a:fld>
            <a:endParaRPr lang="el-GR"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5474" y="1806538"/>
            <a:ext cx="2596682" cy="2834406"/>
          </a:xfrm>
        </p:spPr>
      </p:pic>
    </p:spTree>
    <p:extLst>
      <p:ext uri="{BB962C8B-B14F-4D97-AF65-F5344CB8AC3E}">
        <p14:creationId xmlns:p14="http://schemas.microsoft.com/office/powerpoint/2010/main" val="1305316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117536" y="5459586"/>
            <a:ext cx="8835904" cy="1116509"/>
          </a:xfrm>
        </p:spPr>
        <p:txBody>
          <a:bodyPr/>
          <a:lstStyle/>
          <a:p>
            <a:pPr eaLnBrk="1" hangingPunct="1"/>
            <a:r>
              <a:rPr lang="el-GR" altLang="en-US" dirty="0"/>
              <a:t>http://www.disco-centre.co.uk/uf1064l.jpg</a:t>
            </a:r>
          </a:p>
          <a:p>
            <a:pPr eaLnBrk="1" hangingPunct="1"/>
            <a:r>
              <a:rPr lang="el-GR" altLang="en-US" dirty="0" smtClean="0"/>
              <a:t>https</a:t>
            </a:r>
            <a:r>
              <a:rPr lang="el-GR" altLang="en-US" dirty="0"/>
              <a:t>://www.copystars.com/images_products/shure_mx393o_s18897.jpg</a:t>
            </a:r>
          </a:p>
        </p:txBody>
      </p:sp>
      <p:sp>
        <p:nvSpPr>
          <p:cNvPr id="2" name="Title 1"/>
          <p:cNvSpPr>
            <a:spLocks noGrp="1"/>
          </p:cNvSpPr>
          <p:nvPr>
            <p:ph type="title"/>
          </p:nvPr>
        </p:nvSpPr>
        <p:spPr/>
        <p:txBody>
          <a:bodyPr/>
          <a:lstStyle/>
          <a:p>
            <a:r>
              <a:rPr lang="el-GR" dirty="0" smtClean="0"/>
              <a:t>Μικρόφωνα (3/4)</a:t>
            </a:r>
            <a:endParaRPr lang="el-GR" altLang="en-US"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14</a:t>
            </a:fld>
            <a:endParaRPr lang="el-GR" dirty="0"/>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1080" y="1556792"/>
            <a:ext cx="5424992" cy="3212327"/>
          </a:xfrm>
        </p:spPr>
      </p:pic>
    </p:spTree>
    <p:extLst>
      <p:ext uri="{BB962C8B-B14F-4D97-AF65-F5344CB8AC3E}">
        <p14:creationId xmlns:p14="http://schemas.microsoft.com/office/powerpoint/2010/main" val="3420720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117536" y="5459586"/>
            <a:ext cx="8835904" cy="1116509"/>
          </a:xfrm>
        </p:spPr>
        <p:txBody>
          <a:bodyPr>
            <a:noAutofit/>
          </a:bodyPr>
          <a:lstStyle/>
          <a:p>
            <a:pPr eaLnBrk="1" hangingPunct="1"/>
            <a:r>
              <a:rPr lang="el-GR" altLang="en-US" dirty="0"/>
              <a:t>http://</a:t>
            </a:r>
            <a:r>
              <a:rPr lang="el-GR" altLang="en-US" dirty="0" smtClean="0"/>
              <a:t>www.disco-centre.co.uk/uf1064l.jpg</a:t>
            </a:r>
          </a:p>
          <a:p>
            <a:pPr eaLnBrk="1" hangingPunct="1"/>
            <a:r>
              <a:rPr lang="el-GR" altLang="en-US" dirty="0"/>
              <a:t>http://ecx.images-amazon.com/images/I/41G8FKN731L._SL500_AA280_.jpg</a:t>
            </a:r>
          </a:p>
          <a:p>
            <a:pPr eaLnBrk="1" hangingPunct="1"/>
            <a:r>
              <a:rPr lang="el-GR" altLang="en-US" dirty="0" smtClean="0"/>
              <a:t>https</a:t>
            </a:r>
            <a:r>
              <a:rPr lang="el-GR" altLang="en-US" dirty="0"/>
              <a:t>://www.copystars.com/images_products/shure_mx393o_s18897.jpg</a:t>
            </a:r>
          </a:p>
        </p:txBody>
      </p:sp>
      <p:sp>
        <p:nvSpPr>
          <p:cNvPr id="2" name="Title 1"/>
          <p:cNvSpPr>
            <a:spLocks noGrp="1"/>
          </p:cNvSpPr>
          <p:nvPr>
            <p:ph type="title"/>
          </p:nvPr>
        </p:nvSpPr>
        <p:spPr/>
        <p:txBody>
          <a:bodyPr/>
          <a:lstStyle/>
          <a:p>
            <a:r>
              <a:rPr lang="el-GR" dirty="0" smtClean="0"/>
              <a:t>Μικρόφωνα (4/4)</a:t>
            </a:r>
            <a:endParaRPr lang="el-GR" altLang="en-US"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15</a:t>
            </a:fld>
            <a:endParaRPr lang="el-GR"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5119" y="1556792"/>
            <a:ext cx="8673892" cy="3212327"/>
          </a:xfrm>
        </p:spPr>
      </p:pic>
    </p:spTree>
    <p:extLst>
      <p:ext uri="{BB962C8B-B14F-4D97-AF65-F5344CB8AC3E}">
        <p14:creationId xmlns:p14="http://schemas.microsoft.com/office/powerpoint/2010/main" val="3502951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Τρίποδο</a:t>
            </a:r>
            <a:endParaRPr lang="el-GR" altLang="en-US"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16</a:t>
            </a:fld>
            <a:endParaRPr lang="el-GR" dirty="0"/>
          </a:p>
        </p:txBody>
      </p:sp>
      <p:pic>
        <p:nvPicPr>
          <p:cNvPr id="6" name="Content Placeholder 5"/>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6465" b="100000" l="2044" r="96934"/>
                    </a14:imgEffect>
                  </a14:imgLayer>
                </a14:imgProps>
              </a:ext>
              <a:ext uri="{28A0092B-C50C-407E-A947-70E740481C1C}">
                <a14:useLocalDpi xmlns:a14="http://schemas.microsoft.com/office/drawing/2010/main" val="0"/>
              </a:ext>
            </a:extLst>
          </a:blip>
          <a:stretch>
            <a:fillRect/>
          </a:stretch>
        </p:blipFill>
        <p:spPr>
          <a:xfrm>
            <a:off x="3352107" y="1805781"/>
            <a:ext cx="2439785" cy="4114800"/>
          </a:xfrm>
        </p:spPr>
      </p:pic>
    </p:spTree>
    <p:extLst>
      <p:ext uri="{BB962C8B-B14F-4D97-AF65-F5344CB8AC3E}">
        <p14:creationId xmlns:p14="http://schemas.microsoft.com/office/powerpoint/2010/main" val="2769062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l-GR" smtClean="0"/>
              <a:t>Σημεία που χρήζουν προσοχής</a:t>
            </a:r>
            <a:endParaRPr lang="el-GR" dirty="0"/>
          </a:p>
        </p:txBody>
      </p:sp>
      <p:sp>
        <p:nvSpPr>
          <p:cNvPr id="8" name="Subtitle 7"/>
          <p:cNvSpPr>
            <a:spLocks noGrp="1"/>
          </p:cNvSpPr>
          <p:nvPr>
            <p:ph type="subTitle" idx="1"/>
          </p:nvPr>
        </p:nvSpPr>
        <p:spPr/>
        <p:txBody>
          <a:bodyPr/>
          <a:lstStyle/>
          <a:p>
            <a:endParaRPr lang="en-US"/>
          </a:p>
        </p:txBody>
      </p:sp>
      <p:sp>
        <p:nvSpPr>
          <p:cNvPr id="4" name="Slide Number Placeholder 3"/>
          <p:cNvSpPr>
            <a:spLocks noGrp="1"/>
          </p:cNvSpPr>
          <p:nvPr>
            <p:ph type="sldNum" sz="quarter" idx="4294967295"/>
          </p:nvPr>
        </p:nvSpPr>
        <p:spPr>
          <a:xfrm>
            <a:off x="0" y="6381750"/>
            <a:ext cx="8928100" cy="365125"/>
          </a:xfrm>
        </p:spPr>
        <p:txBody>
          <a:bodyPr/>
          <a:lstStyle/>
          <a:p>
            <a:fld id="{0DA940F4-2900-4377-A725-F8EBF631B80C}" type="slidenum">
              <a:rPr lang="el-GR" smtClean="0"/>
              <a:pPr/>
              <a:t>17</a:t>
            </a:fld>
            <a:endParaRPr lang="el-GR" dirty="0"/>
          </a:p>
        </p:txBody>
      </p:sp>
    </p:spTree>
    <p:extLst>
      <p:ext uri="{BB962C8B-B14F-4D97-AF65-F5344CB8AC3E}">
        <p14:creationId xmlns:p14="http://schemas.microsoft.com/office/powerpoint/2010/main" val="4116681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l-GR" smtClean="0"/>
              <a:t>Θέματα που χρήζουν προσοχής</a:t>
            </a:r>
            <a:endParaRPr lang="el-GR" dirty="0"/>
          </a:p>
        </p:txBody>
      </p:sp>
      <p:sp>
        <p:nvSpPr>
          <p:cNvPr id="6" name="Subtitle 5"/>
          <p:cNvSpPr>
            <a:spLocks noGrp="1"/>
          </p:cNvSpPr>
          <p:nvPr>
            <p:ph type="subTitle" idx="1"/>
          </p:nvPr>
        </p:nvSpPr>
        <p:spPr/>
        <p:txBody>
          <a:bodyPr/>
          <a:lstStyle/>
          <a:p>
            <a:r>
              <a:rPr lang="el-GR" altLang="en-US" smtClean="0"/>
              <a:t>Ήχος</a:t>
            </a:r>
          </a:p>
          <a:p>
            <a:r>
              <a:rPr lang="el-GR" altLang="en-US" smtClean="0"/>
              <a:t>Εικόνα</a:t>
            </a:r>
          </a:p>
          <a:p>
            <a:r>
              <a:rPr lang="el-GR" altLang="en-US" smtClean="0"/>
              <a:t>Φωτισμός</a:t>
            </a:r>
            <a:endParaRPr lang="el-GR" altLang="en-US" dirty="0"/>
          </a:p>
        </p:txBody>
      </p:sp>
      <p:sp>
        <p:nvSpPr>
          <p:cNvPr id="4" name="Slide Number Placeholder 3"/>
          <p:cNvSpPr>
            <a:spLocks noGrp="1"/>
          </p:cNvSpPr>
          <p:nvPr>
            <p:ph type="sldNum" sz="quarter" idx="4294967295"/>
          </p:nvPr>
        </p:nvSpPr>
        <p:spPr>
          <a:xfrm>
            <a:off x="0" y="6381750"/>
            <a:ext cx="8928100" cy="365125"/>
          </a:xfrm>
        </p:spPr>
        <p:txBody>
          <a:bodyPr/>
          <a:lstStyle/>
          <a:p>
            <a:fld id="{0DA940F4-2900-4377-A725-F8EBF631B80C}" type="slidenum">
              <a:rPr lang="el-GR" smtClean="0"/>
              <a:pPr/>
              <a:t>18</a:t>
            </a:fld>
            <a:endParaRPr lang="el-GR" dirty="0"/>
          </a:p>
        </p:txBody>
      </p:sp>
    </p:spTree>
    <p:extLst>
      <p:ext uri="{BB962C8B-B14F-4D97-AF65-F5344CB8AC3E}">
        <p14:creationId xmlns:p14="http://schemas.microsoft.com/office/powerpoint/2010/main" val="18757701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Ήχος – τι να προσέχω</a:t>
            </a:r>
            <a:endParaRPr lang="el-GR" dirty="0"/>
          </a:p>
        </p:txBody>
      </p:sp>
      <p:sp>
        <p:nvSpPr>
          <p:cNvPr id="3" name="Content Placeholder 2"/>
          <p:cNvSpPr>
            <a:spLocks noGrp="1"/>
          </p:cNvSpPr>
          <p:nvPr>
            <p:ph idx="1"/>
          </p:nvPr>
        </p:nvSpPr>
        <p:spPr/>
        <p:txBody>
          <a:bodyPr>
            <a:normAutofit fontScale="92500" lnSpcReduction="10000"/>
          </a:bodyPr>
          <a:lstStyle/>
          <a:p>
            <a:r>
              <a:rPr lang="el-GR" altLang="en-US" dirty="0" smtClean="0"/>
              <a:t>Βύσματα των καλωδίων και καλώδια καλής ποιότητας</a:t>
            </a:r>
          </a:p>
          <a:p>
            <a:r>
              <a:rPr lang="el-GR" altLang="en-US" dirty="0" smtClean="0"/>
              <a:t>ΟΧΙ το ενσωματωμένο μικρόφωνο της κάμερας σε κλειστό χώρο</a:t>
            </a:r>
          </a:p>
          <a:p>
            <a:r>
              <a:rPr lang="el-GR" altLang="en-US" dirty="0" smtClean="0"/>
              <a:t>Μακριά από:</a:t>
            </a:r>
          </a:p>
          <a:p>
            <a:pPr lvl="1"/>
            <a:r>
              <a:rPr lang="el-GR" altLang="en-US" dirty="0" smtClean="0"/>
              <a:t>ανοικτά παράθυρα και πόρτες</a:t>
            </a:r>
          </a:p>
          <a:p>
            <a:pPr lvl="1"/>
            <a:r>
              <a:rPr lang="el-GR" altLang="en-US" dirty="0" smtClean="0"/>
              <a:t>προβολική συσκευή</a:t>
            </a:r>
          </a:p>
          <a:p>
            <a:pPr lvl="1"/>
            <a:r>
              <a:rPr lang="el-GR" altLang="en-US" dirty="0" smtClean="0"/>
              <a:t>κλιματιστικό</a:t>
            </a:r>
          </a:p>
          <a:p>
            <a:pPr lvl="1"/>
            <a:r>
              <a:rPr lang="en-US" altLang="en-US" dirty="0" smtClean="0"/>
              <a:t>UPS</a:t>
            </a:r>
            <a:r>
              <a:rPr lang="el-GR" altLang="en-US" dirty="0" smtClean="0"/>
              <a:t> με ανεμιστήρα</a:t>
            </a:r>
            <a:endParaRPr lang="el-GR" altLang="en-US"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19</a:t>
            </a:fld>
            <a:endParaRPr lang="el-GR" dirty="0"/>
          </a:p>
        </p:txBody>
      </p:sp>
    </p:spTree>
    <p:extLst>
      <p:ext uri="{BB962C8B-B14F-4D97-AF65-F5344CB8AC3E}">
        <p14:creationId xmlns:p14="http://schemas.microsoft.com/office/powerpoint/2010/main" val="185288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Τίτλος 1"/>
          <p:cNvSpPr>
            <a:spLocks noGrp="1"/>
          </p:cNvSpPr>
          <p:nvPr>
            <p:ph type="title"/>
          </p:nvPr>
        </p:nvSpPr>
        <p:spPr/>
        <p:txBody>
          <a:bodyPr/>
          <a:lstStyle/>
          <a:p>
            <a:pPr eaLnBrk="1" hangingPunct="1"/>
            <a:r>
              <a:rPr lang="el-GR" sz="4000" dirty="0" smtClean="0"/>
              <a:t>Σημείωμα Αδειοδότησης</a:t>
            </a:r>
          </a:p>
        </p:txBody>
      </p:sp>
      <p:sp>
        <p:nvSpPr>
          <p:cNvPr id="7171" name="Θέση περιεχομένου 2"/>
          <p:cNvSpPr>
            <a:spLocks noGrp="1"/>
          </p:cNvSpPr>
          <p:nvPr>
            <p:ph idx="1"/>
          </p:nvPr>
        </p:nvSpPr>
        <p:spPr/>
        <p:txBody>
          <a:bodyPr/>
          <a:lstStyle/>
          <a:p>
            <a:pPr marL="0" indent="0" algn="ctr" eaLnBrk="1" hangingPunct="1">
              <a:buNone/>
            </a:pPr>
            <a:endParaRPr lang="en-US" dirty="0" smtClean="0"/>
          </a:p>
          <a:p>
            <a:pPr marL="0" indent="0" algn="ctr" eaLnBrk="1" hangingPunct="1">
              <a:buNone/>
            </a:pPr>
            <a:r>
              <a:rPr lang="el-GR" sz="2400" dirty="0" smtClean="0"/>
              <a:t>Το </a:t>
            </a:r>
            <a:r>
              <a:rPr lang="el-GR" sz="2400" dirty="0"/>
              <a:t>παρόν υλικό διατίθεται με τους όρους της άδειας χρήσης Creative Commons Αναφορά Παρόμοια Διανομή 4.0 [1] ή μεταγενέστερη, Διεθνής Έκδοση.</a:t>
            </a:r>
          </a:p>
          <a:p>
            <a:pPr marL="0" indent="0" algn="ctr" eaLnBrk="1" hangingPunct="1">
              <a:buNone/>
            </a:pPr>
            <a:r>
              <a:rPr lang="el-GR" dirty="0"/>
              <a:t> </a:t>
            </a:r>
            <a:endParaRPr lang="el-GR" dirty="0" smtClean="0"/>
          </a:p>
          <a:p>
            <a:pPr eaLnBrk="1" hangingPunct="1">
              <a:buNone/>
            </a:pPr>
            <a:r>
              <a:rPr lang="el-GR" dirty="0" smtClean="0"/>
              <a:t>	</a:t>
            </a:r>
          </a:p>
        </p:txBody>
      </p:sp>
      <p:sp>
        <p:nvSpPr>
          <p:cNvPr id="6148" name="Θέση αριθμού διαφάνειας 3"/>
          <p:cNvSpPr>
            <a:spLocks noGrp="1"/>
          </p:cNvSpPr>
          <p:nvPr>
            <p:ph type="sldNum" sz="quarter" idx="10"/>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3E644AF-667D-4C10-ACFF-59D3F332D9E9}" type="slidenum">
              <a:rPr lang="el-GR" smtClean="0"/>
              <a:pPr fontAlgn="base">
                <a:spcBef>
                  <a:spcPct val="0"/>
                </a:spcBef>
                <a:spcAft>
                  <a:spcPct val="0"/>
                </a:spcAft>
                <a:defRPr/>
              </a:pPr>
              <a:t>2</a:t>
            </a:fld>
            <a:endParaRPr lang="el-GR" smtClean="0"/>
          </a:p>
        </p:txBody>
      </p:sp>
      <p:pic>
        <p:nvPicPr>
          <p:cNvPr id="1028" name="Picture 5" descr="Περιγραφή: Άδειες χρήσης Creative Com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4221088"/>
            <a:ext cx="2478173" cy="8701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0" y="895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ja-JP" sz="1100" b="0" i="0" u="none" strike="noStrike" cap="none" normalizeH="0" baseline="0" smtClean="0">
              <a:ln>
                <a:noFill/>
              </a:ln>
              <a:solidFill>
                <a:srgbClr val="595959"/>
              </a:solidFill>
              <a:effectLst/>
              <a:latin typeface="Segoe UI" panose="020B0502040204020203" pitchFamily="34" charset="0"/>
              <a:ea typeface="SimSun" panose="02010600030101010101" pitchFamily="2" charset="-122"/>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ja-JP" sz="1100" b="0" i="0" u="none" strike="noStrike" cap="none" normalizeH="0" baseline="0" smtClean="0">
                <a:ln>
                  <a:noFill/>
                </a:ln>
                <a:solidFill>
                  <a:srgbClr val="595959"/>
                </a:solidFill>
                <a:effectLst/>
                <a:latin typeface="Segoe UI" panose="020B0502040204020203" pitchFamily="34" charset="0"/>
                <a:ea typeface="SimSun" panose="02010600030101010101" pitchFamily="2" charset="-122"/>
                <a:cs typeface="Segoe UI" panose="020B0502040204020203" pitchFamily="34" charset="0"/>
              </a:rPr>
              <a:t>   </a:t>
            </a:r>
            <a:endParaRPr kumimoji="0" lang="el-GR" altLang="ja-JP" sz="1800" b="0" i="0" u="none" strike="noStrike" cap="none" normalizeH="0" baseline="0" smtClean="0">
              <a:ln>
                <a:noFill/>
              </a:ln>
              <a:solidFill>
                <a:schemeClr val="tx1"/>
              </a:solidFill>
              <a:effectLst/>
              <a:latin typeface="Arial" panose="020B0604020202020204" pitchFamily="34" charset="0"/>
            </a:endParaRPr>
          </a:p>
        </p:txBody>
      </p:sp>
      <p:sp>
        <p:nvSpPr>
          <p:cNvPr id="7" name="Rectangle 6"/>
          <p:cNvSpPr/>
          <p:nvPr/>
        </p:nvSpPr>
        <p:spPr>
          <a:xfrm>
            <a:off x="0" y="5674375"/>
            <a:ext cx="9144000" cy="369332"/>
          </a:xfrm>
          <a:prstGeom prst="rect">
            <a:avLst/>
          </a:prstGeom>
        </p:spPr>
        <p:txBody>
          <a:bodyPr wrap="square">
            <a:spAutoFit/>
          </a:bodyPr>
          <a:lstStyle/>
          <a:p>
            <a:pPr algn="ctr"/>
            <a:r>
              <a:rPr lang="el-GR" spc="25" dirty="0">
                <a:solidFill>
                  <a:srgbClr val="595959"/>
                </a:solidFill>
                <a:latin typeface="Segoe UI" panose="020B0502040204020203" pitchFamily="34" charset="0"/>
                <a:ea typeface="Times New Roman" panose="02020603050405020304" pitchFamily="18" charset="0"/>
                <a:cs typeface="Times New Roman" panose="02020603050405020304" pitchFamily="18" charset="0"/>
              </a:rPr>
              <a:t>Copyright </a:t>
            </a:r>
            <a:r>
              <a:rPr lang="el-GR" spc="25" dirty="0" smtClean="0">
                <a:solidFill>
                  <a:srgbClr val="595959"/>
                </a:solidFill>
                <a:latin typeface="Segoe UI" panose="020B0502040204020203" pitchFamily="34" charset="0"/>
                <a:ea typeface="Times New Roman" panose="02020603050405020304" pitchFamily="18" charset="0"/>
                <a:cs typeface="Times New Roman" panose="02020603050405020304" pitchFamily="18" charset="0"/>
              </a:rPr>
              <a:t>2014 Ακαδημαϊκό </a:t>
            </a:r>
            <a:r>
              <a:rPr lang="el-GR" spc="25" dirty="0">
                <a:solidFill>
                  <a:srgbClr val="595959"/>
                </a:solidFill>
                <a:latin typeface="Segoe UI" panose="020B0502040204020203" pitchFamily="34" charset="0"/>
                <a:ea typeface="Times New Roman" panose="02020603050405020304" pitchFamily="18" charset="0"/>
                <a:cs typeface="Times New Roman" panose="02020603050405020304" pitchFamily="18" charset="0"/>
              </a:rPr>
              <a:t>Διαδίκτυο - </a:t>
            </a:r>
            <a:r>
              <a:rPr lang="el-GR" spc="25" dirty="0" err="1" smtClean="0">
                <a:solidFill>
                  <a:srgbClr val="595959"/>
                </a:solidFill>
                <a:latin typeface="Segoe UI" panose="020B0502040204020203" pitchFamily="34" charset="0"/>
                <a:ea typeface="Times New Roman" panose="02020603050405020304" pitchFamily="18" charset="0"/>
                <a:cs typeface="Times New Roman" panose="02020603050405020304" pitchFamily="18" charset="0"/>
              </a:rPr>
              <a:t>GUnet</a:t>
            </a:r>
            <a:r>
              <a:rPr lang="el-GR" spc="25" dirty="0" smtClean="0">
                <a:solidFill>
                  <a:srgbClr val="595959"/>
                </a:solidFill>
                <a:latin typeface="Segoe UI" panose="020B0502040204020203" pitchFamily="34" charset="0"/>
                <a:ea typeface="Times New Roman" panose="02020603050405020304" pitchFamily="18" charset="0"/>
                <a:cs typeface="Times New Roman" panose="02020603050405020304" pitchFamily="18" charset="0"/>
              </a:rPr>
              <a:t>.</a:t>
            </a:r>
            <a:endParaRPr lang="el-GR" dirty="0"/>
          </a:p>
        </p:txBody>
      </p:sp>
    </p:spTree>
    <p:extLst>
      <p:ext uri="{BB962C8B-B14F-4D97-AF65-F5344CB8AC3E}">
        <p14:creationId xmlns:p14="http://schemas.microsoft.com/office/powerpoint/2010/main" val="3534191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Βιντεοκάμερα – τι να προσέχω</a:t>
            </a:r>
            <a:endParaRPr lang="el-GR" dirty="0"/>
          </a:p>
        </p:txBody>
      </p:sp>
      <p:sp>
        <p:nvSpPr>
          <p:cNvPr id="3" name="Content Placeholder 2"/>
          <p:cNvSpPr>
            <a:spLocks noGrp="1"/>
          </p:cNvSpPr>
          <p:nvPr>
            <p:ph idx="1"/>
          </p:nvPr>
        </p:nvSpPr>
        <p:spPr/>
        <p:txBody>
          <a:bodyPr/>
          <a:lstStyle/>
          <a:p>
            <a:r>
              <a:rPr lang="el-GR" altLang="en-US" smtClean="0"/>
              <a:t>Καθαρός φακός</a:t>
            </a:r>
          </a:p>
          <a:p>
            <a:r>
              <a:rPr lang="el-GR" altLang="en-US" smtClean="0"/>
              <a:t>Προσοχή στη διάρκεια εγγραφής στα αποθηκευτικά μέσα</a:t>
            </a:r>
            <a:endParaRPr lang="en-US" altLang="en-US" smtClean="0"/>
          </a:p>
          <a:p>
            <a:pPr lvl="1"/>
            <a:r>
              <a:rPr lang="en-US" altLang="en-US" smtClean="0"/>
              <a:t>miniDV:   </a:t>
            </a:r>
            <a:endParaRPr lang="el-GR" altLang="en-US" smtClean="0"/>
          </a:p>
          <a:p>
            <a:pPr lvl="2"/>
            <a:r>
              <a:rPr lang="en-US" altLang="en-US" smtClean="0"/>
              <a:t>Standard Play (SP): 60 </a:t>
            </a:r>
            <a:r>
              <a:rPr lang="el-GR" altLang="en-US" smtClean="0"/>
              <a:t>λεπτά</a:t>
            </a:r>
            <a:endParaRPr lang="en-US" altLang="en-US" smtClean="0"/>
          </a:p>
          <a:p>
            <a:pPr lvl="2"/>
            <a:r>
              <a:rPr lang="en-US" altLang="en-US" smtClean="0"/>
              <a:t>Long Play (LP): 90 </a:t>
            </a:r>
            <a:r>
              <a:rPr lang="el-GR" altLang="en-US" smtClean="0"/>
              <a:t>λεπτά</a:t>
            </a:r>
            <a:endParaRPr lang="en-US" altLang="en-US" smtClean="0"/>
          </a:p>
          <a:p>
            <a:pPr lvl="1"/>
            <a:r>
              <a:rPr lang="en-US" altLang="en-US" smtClean="0"/>
              <a:t>DVD: 30 </a:t>
            </a:r>
            <a:r>
              <a:rPr lang="el-GR" altLang="en-US" smtClean="0"/>
              <a:t>λεπτά</a:t>
            </a:r>
          </a:p>
          <a:p>
            <a:pPr lvl="1"/>
            <a:r>
              <a:rPr lang="el-GR" altLang="en-US" smtClean="0"/>
              <a:t>Σκληρός δίσκος Η</a:t>
            </a:r>
            <a:r>
              <a:rPr lang="en-US" altLang="en-US" smtClean="0"/>
              <a:t>DD, </a:t>
            </a:r>
            <a:r>
              <a:rPr lang="el-GR" altLang="en-US" smtClean="0"/>
              <a:t>κάρτες μνήμης </a:t>
            </a:r>
            <a:r>
              <a:rPr lang="en-US" altLang="en-US" smtClean="0"/>
              <a:t>SD</a:t>
            </a:r>
            <a:endParaRPr lang="el-GR" altLang="en-US" smtClean="0"/>
          </a:p>
          <a:p>
            <a:pPr lvl="2"/>
            <a:r>
              <a:rPr lang="el-GR" altLang="en-US" smtClean="0"/>
              <a:t>Ελέγξτε τον ελεύθερο χώρο</a:t>
            </a:r>
          </a:p>
          <a:p>
            <a:endParaRPr lang="el-GR" altLang="en-US"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20</a:t>
            </a:fld>
            <a:endParaRPr lang="el-GR" dirty="0"/>
          </a:p>
        </p:txBody>
      </p:sp>
    </p:spTree>
    <p:extLst>
      <p:ext uri="{BB962C8B-B14F-4D97-AF65-F5344CB8AC3E}">
        <p14:creationId xmlns:p14="http://schemas.microsoft.com/office/powerpoint/2010/main" val="30473204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Λάθος χρώματα</a:t>
            </a:r>
            <a:endParaRPr lang="el-GR"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21</a:t>
            </a:fld>
            <a:endParaRPr lang="el-GR"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689605"/>
            <a:ext cx="8229600" cy="2347153"/>
          </a:xfrm>
        </p:spPr>
      </p:pic>
    </p:spTree>
    <p:extLst>
      <p:ext uri="{BB962C8B-B14F-4D97-AF65-F5344CB8AC3E}">
        <p14:creationId xmlns:p14="http://schemas.microsoft.com/office/powerpoint/2010/main" val="4985552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l-GR" smtClean="0"/>
              <a:t>Πότε εξισορροπώ το λευκό</a:t>
            </a:r>
          </a:p>
        </p:txBody>
      </p:sp>
      <p:sp>
        <p:nvSpPr>
          <p:cNvPr id="23555" name="Rectangle 3"/>
          <p:cNvSpPr>
            <a:spLocks noGrp="1" noChangeArrowheads="1"/>
          </p:cNvSpPr>
          <p:nvPr>
            <p:ph type="body" idx="1"/>
          </p:nvPr>
        </p:nvSpPr>
        <p:spPr/>
        <p:txBody>
          <a:bodyPr/>
          <a:lstStyle/>
          <a:p>
            <a:r>
              <a:rPr lang="el-GR" altLang="en-US" smtClean="0"/>
              <a:t>Στην αρχή κάθε λήψης</a:t>
            </a:r>
          </a:p>
          <a:p>
            <a:r>
              <a:rPr lang="el-GR" altLang="en-US" smtClean="0"/>
              <a:t>Κάθε φορά που οι συνθήκες του φωτισμού αλλάζουν</a:t>
            </a:r>
          </a:p>
          <a:p>
            <a:r>
              <a:rPr lang="el-GR" altLang="en-US" smtClean="0"/>
              <a:t>Όταν μετακινήστε σε χώρους με διαφορετικά είδη φωτός:</a:t>
            </a:r>
          </a:p>
          <a:p>
            <a:pPr lvl="1"/>
            <a:r>
              <a:rPr lang="el-GR" altLang="en-US" smtClean="0"/>
              <a:t>από τον εσωτερικό στον εξωτερικό χώρο </a:t>
            </a:r>
          </a:p>
          <a:p>
            <a:pPr lvl="1"/>
            <a:r>
              <a:rPr lang="el-GR" altLang="en-US" smtClean="0"/>
              <a:t>από εσωτερικό χώρο σε εσωτερικό χώρο </a:t>
            </a:r>
          </a:p>
          <a:p>
            <a:r>
              <a:rPr lang="el-GR" altLang="en-US" smtClean="0"/>
              <a:t>Στην διάρκεια κάθε πρωινού και αργά το απόγευμα</a:t>
            </a:r>
          </a:p>
        </p:txBody>
      </p:sp>
    </p:spTree>
    <p:extLst>
      <p:ext uri="{BB962C8B-B14F-4D97-AF65-F5344CB8AC3E}">
        <p14:creationId xmlns:p14="http://schemas.microsoft.com/office/powerpoint/2010/main" val="880247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l-GR" dirty="0" smtClean="0"/>
              <a:t>Πώς εξισορροπώ το λευκό (1/2)</a:t>
            </a:r>
          </a:p>
        </p:txBody>
      </p:sp>
      <p:sp>
        <p:nvSpPr>
          <p:cNvPr id="24579" name="Rectangle 3"/>
          <p:cNvSpPr>
            <a:spLocks noGrp="1" noChangeArrowheads="1"/>
          </p:cNvSpPr>
          <p:nvPr>
            <p:ph type="body" idx="1"/>
          </p:nvPr>
        </p:nvSpPr>
        <p:spPr/>
        <p:txBody>
          <a:bodyPr>
            <a:normAutofit lnSpcReduction="10000"/>
          </a:bodyPr>
          <a:lstStyle/>
          <a:p>
            <a:r>
              <a:rPr lang="el-GR" altLang="en-US" dirty="0" smtClean="0"/>
              <a:t>Θα χρειαστείτε:</a:t>
            </a:r>
          </a:p>
          <a:p>
            <a:pPr lvl="1"/>
            <a:r>
              <a:rPr lang="el-GR" altLang="en-US" dirty="0" smtClean="0"/>
              <a:t>Μια κάμερα με λειτουργία χειροκίνητου </a:t>
            </a:r>
            <a:r>
              <a:rPr lang="el-GR" altLang="en-US" dirty="0" err="1" smtClean="0"/>
              <a:t>White</a:t>
            </a:r>
            <a:r>
              <a:rPr lang="el-GR" altLang="en-US" dirty="0" smtClean="0"/>
              <a:t> </a:t>
            </a:r>
            <a:r>
              <a:rPr lang="el-GR" altLang="en-US" dirty="0" err="1" smtClean="0"/>
              <a:t>balance</a:t>
            </a:r>
            <a:r>
              <a:rPr lang="el-GR" altLang="en-US" dirty="0" smtClean="0"/>
              <a:t>. </a:t>
            </a:r>
          </a:p>
          <a:p>
            <a:pPr lvl="1"/>
            <a:r>
              <a:rPr lang="el-GR" altLang="en-US" dirty="0" smtClean="0"/>
              <a:t>Πρέπει να υπάρχει ένα πλήκτρο λευκής ισορροπίας στην κάμερά σας.</a:t>
            </a:r>
          </a:p>
          <a:p>
            <a:r>
              <a:rPr lang="el-GR" altLang="en-US" dirty="0" smtClean="0"/>
              <a:t>Προσέξτε:</a:t>
            </a:r>
          </a:p>
          <a:p>
            <a:pPr lvl="1"/>
            <a:r>
              <a:rPr lang="el-GR" altLang="en-US" dirty="0" smtClean="0"/>
              <a:t>Αν η κάμερά σας χρησιμοποιεί φίλτρα, βεβαιωθείτε ότι χρησιμοποιείτε το σωστό φίλτρο !</a:t>
            </a:r>
          </a:p>
        </p:txBody>
      </p:sp>
    </p:spTree>
    <p:extLst>
      <p:ext uri="{BB962C8B-B14F-4D97-AF65-F5344CB8AC3E}">
        <p14:creationId xmlns:p14="http://schemas.microsoft.com/office/powerpoint/2010/main" val="33161550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l-GR" dirty="0" smtClean="0"/>
              <a:t>Πώς εξισορροπώ το λευκό (2/2)</a:t>
            </a:r>
          </a:p>
        </p:txBody>
      </p:sp>
      <p:sp>
        <p:nvSpPr>
          <p:cNvPr id="24579" name="Rectangle 3"/>
          <p:cNvSpPr>
            <a:spLocks noGrp="1" noChangeArrowheads="1"/>
          </p:cNvSpPr>
          <p:nvPr>
            <p:ph type="body" idx="1"/>
          </p:nvPr>
        </p:nvSpPr>
        <p:spPr/>
        <p:txBody>
          <a:bodyPr>
            <a:normAutofit fontScale="85000" lnSpcReduction="20000"/>
          </a:bodyPr>
          <a:lstStyle/>
          <a:p>
            <a:r>
              <a:rPr lang="el-GR" altLang="en-US" dirty="0" smtClean="0"/>
              <a:t>Βήματα:</a:t>
            </a:r>
          </a:p>
          <a:p>
            <a:pPr lvl="1"/>
            <a:r>
              <a:rPr lang="el-GR" altLang="en-US" dirty="0" smtClean="0"/>
              <a:t>Στρέψτε την κάμερα σε ένα καθαρό λευκό, έτσι ώστε αυτό που βλέπετε στο σκόπευτρο να είναι ως επί το πλείστον λευκό.</a:t>
            </a:r>
          </a:p>
          <a:p>
            <a:pPr lvl="1"/>
            <a:r>
              <a:rPr lang="el-GR" altLang="en-US" dirty="0" smtClean="0"/>
              <a:t>Ρυθμίστε την κάμερα σας και εστιάστε.</a:t>
            </a:r>
          </a:p>
          <a:p>
            <a:pPr lvl="1"/>
            <a:r>
              <a:rPr lang="el-GR" altLang="en-US" dirty="0" smtClean="0"/>
              <a:t>Ενεργοποιήστε την λευκή ισορροπία πατώντας το κουμπί.</a:t>
            </a:r>
          </a:p>
          <a:p>
            <a:pPr lvl="2"/>
            <a:r>
              <a:rPr lang="el-GR" altLang="en-US" dirty="0" smtClean="0"/>
              <a:t>Η κάμερα μπορεί να καθυστερήσει μερικά δευτερόλεπτα για να ολοκληρώσει την διαδικασία. </a:t>
            </a:r>
          </a:p>
          <a:p>
            <a:pPr lvl="2"/>
            <a:r>
              <a:rPr lang="el-GR" altLang="en-US" dirty="0" smtClean="0"/>
              <a:t>Έπειτα θα λάβετε ένα μήνυμα ή εικόνα στο σκόπευτρο. Κανονικά αυτό θα σας λέει ότι η λευκή ισορροπία έχει πετύχει. </a:t>
            </a:r>
          </a:p>
          <a:p>
            <a:pPr lvl="2"/>
            <a:r>
              <a:rPr lang="el-GR" altLang="en-US" dirty="0" smtClean="0"/>
              <a:t>Αν το μήνυμα λέει ότι απέτυχε η διαδικασία, πρέπει να ανακαλύψετε το γιατί. </a:t>
            </a:r>
          </a:p>
        </p:txBody>
      </p:sp>
    </p:spTree>
    <p:extLst>
      <p:ext uri="{BB962C8B-B14F-4D97-AF65-F5344CB8AC3E}">
        <p14:creationId xmlns:p14="http://schemas.microsoft.com/office/powerpoint/2010/main" val="13587066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683568" y="1599130"/>
            <a:ext cx="7918659" cy="2909990"/>
          </a:xfrm>
        </p:spPr>
      </p:pic>
      <p:sp>
        <p:nvSpPr>
          <p:cNvPr id="6" name="Text Placeholder 5"/>
          <p:cNvSpPr>
            <a:spLocks noGrp="1"/>
          </p:cNvSpPr>
          <p:nvPr>
            <p:ph type="body" sz="half" idx="2"/>
          </p:nvPr>
        </p:nvSpPr>
        <p:spPr>
          <a:xfrm>
            <a:off x="1216216" y="5050616"/>
            <a:ext cx="6638544" cy="1228160"/>
          </a:xfrm>
        </p:spPr>
        <p:txBody>
          <a:bodyPr>
            <a:normAutofit/>
          </a:bodyPr>
          <a:lstStyle/>
          <a:p>
            <a:pPr>
              <a:buClr>
                <a:schemeClr val="bg2"/>
              </a:buClr>
              <a:buSzPct val="75000"/>
              <a:buFont typeface="Wingdings" pitchFamily="2" charset="2"/>
              <a:buChar char="n"/>
            </a:pPr>
            <a:r>
              <a:rPr lang="el-GR" altLang="en-US" dirty="0"/>
              <a:t>Αποφυγή φωτεινής πηγής</a:t>
            </a:r>
          </a:p>
          <a:p>
            <a:pPr>
              <a:buClr>
                <a:schemeClr val="bg2"/>
              </a:buClr>
              <a:buSzPct val="75000"/>
              <a:buFont typeface="Wingdings" pitchFamily="2" charset="2"/>
              <a:buChar char="n"/>
            </a:pPr>
            <a:r>
              <a:rPr lang="el-GR" altLang="en-US" dirty="0"/>
              <a:t>Ενεργοποίηση </a:t>
            </a:r>
            <a:r>
              <a:rPr lang="en-US" altLang="en-US" dirty="0"/>
              <a:t>back light </a:t>
            </a:r>
            <a:r>
              <a:rPr lang="el-GR" altLang="en-US" dirty="0"/>
              <a:t>λειτουργίας</a:t>
            </a:r>
          </a:p>
          <a:p>
            <a:pPr>
              <a:buClr>
                <a:schemeClr val="bg2"/>
              </a:buClr>
              <a:buSzPct val="75000"/>
              <a:buFont typeface="Wingdings" pitchFamily="2" charset="2"/>
              <a:buChar char="n"/>
            </a:pPr>
            <a:r>
              <a:rPr lang="el-GR" altLang="en-US" dirty="0"/>
              <a:t>Ανοίξτε την ίριδα</a:t>
            </a:r>
          </a:p>
        </p:txBody>
      </p:sp>
      <p:sp>
        <p:nvSpPr>
          <p:cNvPr id="2" name="Title 1"/>
          <p:cNvSpPr>
            <a:spLocks noGrp="1"/>
          </p:cNvSpPr>
          <p:nvPr>
            <p:ph type="title"/>
          </p:nvPr>
        </p:nvSpPr>
        <p:spPr/>
        <p:txBody>
          <a:bodyPr/>
          <a:lstStyle/>
          <a:p>
            <a:r>
              <a:rPr lang="el-GR"/>
              <a:t>Φωτισμός</a:t>
            </a:r>
            <a:endParaRPr lang="el-GR" altLang="en-US"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25</a:t>
            </a:fld>
            <a:endParaRPr lang="el-GR" dirty="0"/>
          </a:p>
        </p:txBody>
      </p:sp>
    </p:spTree>
    <p:extLst>
      <p:ext uri="{BB962C8B-B14F-4D97-AF65-F5344CB8AC3E}">
        <p14:creationId xmlns:p14="http://schemas.microsoft.com/office/powerpoint/2010/main" val="22068046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Σκηνοθετικά θέματα</a:t>
            </a:r>
            <a:endParaRPr lang="el-GR" altLang="en-US" dirty="0"/>
          </a:p>
        </p:txBody>
      </p:sp>
      <p:sp>
        <p:nvSpPr>
          <p:cNvPr id="5" name="Subtitle 4"/>
          <p:cNvSpPr>
            <a:spLocks noGrp="1"/>
          </p:cNvSpPr>
          <p:nvPr>
            <p:ph type="subTitle" idx="1"/>
          </p:nvPr>
        </p:nvSpPr>
        <p:spPr/>
        <p:txBody>
          <a:bodyPr/>
          <a:lstStyle/>
          <a:p>
            <a:endParaRPr lang="en-US"/>
          </a:p>
        </p:txBody>
      </p:sp>
      <p:sp>
        <p:nvSpPr>
          <p:cNvPr id="4" name="Slide Number Placeholder 3"/>
          <p:cNvSpPr>
            <a:spLocks noGrp="1"/>
          </p:cNvSpPr>
          <p:nvPr>
            <p:ph type="sldNum" sz="quarter" idx="4294967295"/>
          </p:nvPr>
        </p:nvSpPr>
        <p:spPr>
          <a:xfrm>
            <a:off x="0" y="6381750"/>
            <a:ext cx="8928100" cy="365125"/>
          </a:xfrm>
        </p:spPr>
        <p:txBody>
          <a:bodyPr/>
          <a:lstStyle/>
          <a:p>
            <a:fld id="{0DA940F4-2900-4377-A725-F8EBF631B80C}" type="slidenum">
              <a:rPr lang="el-GR" smtClean="0"/>
              <a:pPr/>
              <a:t>26</a:t>
            </a:fld>
            <a:endParaRPr lang="el-GR" dirty="0"/>
          </a:p>
        </p:txBody>
      </p:sp>
    </p:spTree>
    <p:extLst>
      <p:ext uri="{BB962C8B-B14F-4D97-AF65-F5344CB8AC3E}">
        <p14:creationId xmlns:p14="http://schemas.microsoft.com/office/powerpoint/2010/main" val="37662743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l-GR" smtClean="0"/>
              <a:t>Γενικά (1/2)</a:t>
            </a:r>
          </a:p>
        </p:txBody>
      </p:sp>
      <p:sp>
        <p:nvSpPr>
          <p:cNvPr id="27651" name="Rectangle 3"/>
          <p:cNvSpPr>
            <a:spLocks noGrp="1" noChangeArrowheads="1"/>
          </p:cNvSpPr>
          <p:nvPr>
            <p:ph type="body" idx="1"/>
          </p:nvPr>
        </p:nvSpPr>
        <p:spPr/>
        <p:txBody>
          <a:bodyPr>
            <a:normAutofit fontScale="92500" lnSpcReduction="20000"/>
          </a:bodyPr>
          <a:lstStyle/>
          <a:p>
            <a:r>
              <a:rPr lang="el-GR" altLang="en-US" dirty="0" smtClean="0"/>
              <a:t>Ο εισηγητής θα πρέπει να προσέχει τις κινήσεις του, να δίνει οπτικό χώρο στις διαφάνειες που παρουσιάζει και να φροντίζει να μιλάει αργά, καθαρά και χωρίς διακοπές</a:t>
            </a:r>
          </a:p>
          <a:p>
            <a:r>
              <a:rPr lang="el-GR" altLang="en-US" dirty="0" smtClean="0"/>
              <a:t>Ο χώρος γύρω από τον εισηγητή πρέπει να είναι προσεγμένος </a:t>
            </a:r>
          </a:p>
          <a:p>
            <a:r>
              <a:rPr lang="el-GR" altLang="en-US" dirty="0" smtClean="0"/>
              <a:t>Η κάμερα τοποθετείται πίσω από το ακροατήριο ή στα πλάγια για να μην αποσπάται η προσοχή του από τον εισηγητή</a:t>
            </a:r>
          </a:p>
          <a:p>
            <a:r>
              <a:rPr lang="el-GR" altLang="en-US" dirty="0" smtClean="0"/>
              <a:t>Η ιδανική θέση είναι απέναντι από τον εισηγητή</a:t>
            </a:r>
          </a:p>
        </p:txBody>
      </p:sp>
    </p:spTree>
    <p:extLst>
      <p:ext uri="{BB962C8B-B14F-4D97-AF65-F5344CB8AC3E}">
        <p14:creationId xmlns:p14="http://schemas.microsoft.com/office/powerpoint/2010/main" val="8791195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l-GR" smtClean="0"/>
              <a:t>Γενικά (2/2)</a:t>
            </a:r>
          </a:p>
        </p:txBody>
      </p:sp>
      <p:sp>
        <p:nvSpPr>
          <p:cNvPr id="28675" name="Rectangle 3"/>
          <p:cNvSpPr>
            <a:spLocks noGrp="1" noChangeArrowheads="1"/>
          </p:cNvSpPr>
          <p:nvPr>
            <p:ph type="body" idx="1"/>
          </p:nvPr>
        </p:nvSpPr>
        <p:spPr/>
        <p:txBody>
          <a:bodyPr>
            <a:normAutofit fontScale="85000" lnSpcReduction="10000"/>
          </a:bodyPr>
          <a:lstStyle/>
          <a:p>
            <a:r>
              <a:rPr lang="el-GR" altLang="en-US" dirty="0" smtClean="0"/>
              <a:t>Εάν ο εισηγητής κινείτε σε μία ζώνη, φροντίστε η λήψη της κάμερας να καλύπτει όλο το μέρος της ζώνης,</a:t>
            </a:r>
          </a:p>
          <a:p>
            <a:r>
              <a:rPr lang="el-GR" altLang="en-US" dirty="0" smtClean="0"/>
              <a:t>Όταν πρέπει να μετακινηθεί η κάμερα </a:t>
            </a:r>
            <a:r>
              <a:rPr lang="el-GR" altLang="en-US" dirty="0" err="1" smtClean="0"/>
              <a:t>zoom</a:t>
            </a:r>
            <a:r>
              <a:rPr lang="el-GR" altLang="en-US" dirty="0" smtClean="0"/>
              <a:t>-</a:t>
            </a:r>
            <a:r>
              <a:rPr lang="el-GR" altLang="en-US" dirty="0" err="1" smtClean="0"/>
              <a:t>out</a:t>
            </a:r>
            <a:r>
              <a:rPr lang="el-GR" altLang="en-US" dirty="0" smtClean="0"/>
              <a:t> και </a:t>
            </a:r>
            <a:r>
              <a:rPr lang="el-GR" altLang="en-US" dirty="0" err="1" smtClean="0"/>
              <a:t>zoom</a:t>
            </a:r>
            <a:r>
              <a:rPr lang="el-GR" altLang="en-US" dirty="0" smtClean="0"/>
              <a:t>-</a:t>
            </a:r>
            <a:r>
              <a:rPr lang="el-GR" altLang="en-US" dirty="0" err="1" smtClean="0"/>
              <a:t>in</a:t>
            </a:r>
            <a:endParaRPr lang="el-GR" altLang="en-US" dirty="0" smtClean="0"/>
          </a:p>
          <a:p>
            <a:r>
              <a:rPr lang="el-GR" altLang="en-US" dirty="0" smtClean="0"/>
              <a:t>Το υπόβαθρο δεν πρέπει να έχει ούτε πολύ απλό ούτε πολύ σύνθετο φόντο.</a:t>
            </a:r>
          </a:p>
          <a:p>
            <a:r>
              <a:rPr lang="el-GR" altLang="en-US" dirty="0" smtClean="0"/>
              <a:t>Εάν υπόβαθρο των διαφανειών είναι λευκό ή ανοικτού χρώματος, ζητήστε από τον εισηγητή να αλλάξει το υπόβαθρο των διαφανειών σε σκούρο χρώμα π.χ., μπλε. </a:t>
            </a:r>
          </a:p>
        </p:txBody>
      </p:sp>
    </p:spTree>
    <p:extLst>
      <p:ext uri="{BB962C8B-B14F-4D97-AF65-F5344CB8AC3E}">
        <p14:creationId xmlns:p14="http://schemas.microsoft.com/office/powerpoint/2010/main" val="13340446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l-GR" smtClean="0"/>
              <a:t>Πλάνο</a:t>
            </a:r>
          </a:p>
        </p:txBody>
      </p:sp>
      <p:sp>
        <p:nvSpPr>
          <p:cNvPr id="29699" name="Rectangle 3"/>
          <p:cNvSpPr>
            <a:spLocks noGrp="1" noChangeArrowheads="1"/>
          </p:cNvSpPr>
          <p:nvPr>
            <p:ph type="body" idx="1"/>
          </p:nvPr>
        </p:nvSpPr>
        <p:spPr/>
        <p:txBody>
          <a:bodyPr>
            <a:normAutofit fontScale="85000" lnSpcReduction="20000"/>
          </a:bodyPr>
          <a:lstStyle/>
          <a:p>
            <a:r>
              <a:rPr lang="el-GR" altLang="en-US" dirty="0" smtClean="0"/>
              <a:t>Να είναι αρκετά ευρύ ώστε να:</a:t>
            </a:r>
          </a:p>
          <a:p>
            <a:pPr lvl="1"/>
            <a:r>
              <a:rPr lang="el-GR" altLang="en-US" dirty="0" smtClean="0"/>
              <a:t> περιέχει το εισηγητή ή όλους τους συνομιλητές </a:t>
            </a:r>
          </a:p>
          <a:p>
            <a:r>
              <a:rPr lang="el-GR" altLang="en-US" dirty="0" smtClean="0"/>
              <a:t> και αρκετά εστιασμένο ώστε να:</a:t>
            </a:r>
          </a:p>
          <a:p>
            <a:pPr lvl="1"/>
            <a:r>
              <a:rPr lang="el-GR" altLang="en-US" dirty="0" smtClean="0"/>
              <a:t> γίνονται εμφανείς όλες σημαντικές λεπτομέρειες</a:t>
            </a:r>
          </a:p>
          <a:p>
            <a:r>
              <a:rPr lang="el-GR" altLang="en-US" dirty="0" smtClean="0"/>
              <a:t>Σταθερό πλάνο </a:t>
            </a:r>
          </a:p>
          <a:p>
            <a:pPr lvl="1"/>
            <a:r>
              <a:rPr lang="el-GR" altLang="en-US" dirty="0" smtClean="0"/>
              <a:t>Ευκολότερη παρακολούθηση για τον τηλεθεατή </a:t>
            </a:r>
          </a:p>
          <a:p>
            <a:r>
              <a:rPr lang="el-GR" altLang="en-US" dirty="0" smtClean="0"/>
              <a:t>Κινούμενο πλάνο</a:t>
            </a:r>
          </a:p>
          <a:p>
            <a:pPr lvl="1"/>
            <a:r>
              <a:rPr lang="el-GR" altLang="en-US" dirty="0" smtClean="0"/>
              <a:t> περισσότερα λάθη</a:t>
            </a:r>
          </a:p>
          <a:p>
            <a:r>
              <a:rPr lang="el-GR" altLang="en-US" dirty="0" smtClean="0"/>
              <a:t>Η εικόνα λήψης να είναι με ελαφρά γωνία προς τα «κάτω» εστιάζοντας τους συμμετέχοντες.</a:t>
            </a:r>
          </a:p>
          <a:p>
            <a:pPr lvl="1"/>
            <a:endParaRPr lang="el-GR" altLang="en-US" dirty="0" smtClean="0"/>
          </a:p>
        </p:txBody>
      </p:sp>
    </p:spTree>
    <p:extLst>
      <p:ext uri="{BB962C8B-B14F-4D97-AF65-F5344CB8AC3E}">
        <p14:creationId xmlns:p14="http://schemas.microsoft.com/office/powerpoint/2010/main" val="2106819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1"/>
          <p:cNvSpPr>
            <a:spLocks noGrp="1"/>
          </p:cNvSpPr>
          <p:nvPr>
            <p:ph type="title"/>
          </p:nvPr>
        </p:nvSpPr>
        <p:spPr/>
        <p:txBody>
          <a:bodyPr/>
          <a:lstStyle/>
          <a:p>
            <a:pPr eaLnBrk="1" hangingPunct="1"/>
            <a:r>
              <a:rPr lang="el-GR" sz="4000" smtClean="0"/>
              <a:t>Χρηματοδότηση</a:t>
            </a:r>
          </a:p>
        </p:txBody>
      </p:sp>
      <p:sp>
        <p:nvSpPr>
          <p:cNvPr id="8195" name="Θέση περιεχομένου 2"/>
          <p:cNvSpPr>
            <a:spLocks noGrp="1"/>
          </p:cNvSpPr>
          <p:nvPr>
            <p:ph idx="1"/>
          </p:nvPr>
        </p:nvSpPr>
        <p:spPr/>
        <p:txBody>
          <a:bodyPr/>
          <a:lstStyle/>
          <a:p>
            <a:pPr marL="0" indent="0">
              <a:buNone/>
            </a:pPr>
            <a:endParaRPr lang="el-GR" sz="2000" dirty="0" smtClean="0"/>
          </a:p>
          <a:p>
            <a:pPr marL="0" indent="0">
              <a:buNone/>
            </a:pPr>
            <a:endParaRPr lang="el-GR" sz="2000" dirty="0"/>
          </a:p>
          <a:p>
            <a:pPr marL="0" indent="0">
              <a:buNone/>
            </a:pPr>
            <a:r>
              <a:rPr lang="el-GR" sz="2000" dirty="0" smtClean="0"/>
              <a:t>Το </a:t>
            </a:r>
            <a:r>
              <a:rPr lang="el-GR" sz="2000" dirty="0"/>
              <a:t>έργο “Κεντρικό Μητρώο Ελληνικών Ανοικτών Μαθημάτων”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pPr eaLnBrk="1" hangingPunct="1"/>
            <a:endParaRPr lang="el-GR" sz="2000" dirty="0" smtClean="0"/>
          </a:p>
        </p:txBody>
      </p:sp>
      <p:sp>
        <p:nvSpPr>
          <p:cNvPr id="7172" name="Θέση αριθμού διαφάνειας 3"/>
          <p:cNvSpPr>
            <a:spLocks noGrp="1"/>
          </p:cNvSpPr>
          <p:nvPr>
            <p:ph type="sldNum" sz="quarter" idx="10"/>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DF46A4D-9959-4849-9633-E007A14B4B90}" type="slidenum">
              <a:rPr lang="el-GR" smtClean="0"/>
              <a:pPr fontAlgn="base">
                <a:spcBef>
                  <a:spcPct val="0"/>
                </a:spcBef>
                <a:spcAft>
                  <a:spcPct val="0"/>
                </a:spcAft>
                <a:defRPr/>
              </a:pPr>
              <a:t>3</a:t>
            </a:fld>
            <a:endParaRPr lang="el-GR" smtClean="0"/>
          </a:p>
        </p:txBody>
      </p:sp>
      <p:pic>
        <p:nvPicPr>
          <p:cNvPr id="6" name="Picture 5" descr="C:\Users\pantelis\SkyDrive\Έγγραφα\GUnet-101\Διαχείριση\final_logo1\Greek Version\Full Color\Logo ΕΠΕΕΔΒΜ-201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4149080"/>
            <a:ext cx="3533775" cy="876300"/>
          </a:xfrm>
          <a:prstGeom prst="rect">
            <a:avLst/>
          </a:prstGeom>
          <a:noFill/>
          <a:ln>
            <a:noFill/>
          </a:ln>
        </p:spPr>
      </p:pic>
    </p:spTree>
    <p:extLst>
      <p:ext uri="{BB962C8B-B14F-4D97-AF65-F5344CB8AC3E}">
        <p14:creationId xmlns:p14="http://schemas.microsoft.com/office/powerpoint/2010/main" val="31474948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l-GR" smtClean="0"/>
              <a:t>Διάφορα</a:t>
            </a:r>
          </a:p>
        </p:txBody>
      </p:sp>
      <p:sp>
        <p:nvSpPr>
          <p:cNvPr id="30723" name="Rectangle 3"/>
          <p:cNvSpPr>
            <a:spLocks noGrp="1" noChangeArrowheads="1"/>
          </p:cNvSpPr>
          <p:nvPr>
            <p:ph type="body" idx="1"/>
          </p:nvPr>
        </p:nvSpPr>
        <p:spPr/>
        <p:txBody>
          <a:bodyPr/>
          <a:lstStyle/>
          <a:p>
            <a:r>
              <a:rPr lang="el-GR" altLang="en-US" smtClean="0"/>
              <a:t>Για την αποφυγή ανεπιθύμητων λάμψεων κλείνουμε τα παράθυρα και χρησιμοποιούμε καλής ποιότητας εσωτερικό φωτισμό. </a:t>
            </a:r>
          </a:p>
          <a:p>
            <a:r>
              <a:rPr lang="el-GR" altLang="en-US" smtClean="0"/>
              <a:t>Αποφεύγουμε μεγάλες αντιθέσεις μπροστά από οθόνες υπολογιστών και συσκευές προβολής διαφανειών (overhead projectors).</a:t>
            </a:r>
          </a:p>
          <a:p>
            <a:r>
              <a:rPr lang="el-GR" altLang="en-US" smtClean="0"/>
              <a:t>Οι ρυθμίσεις γίνονται πριν την είσοδο των συμμετεχόντων.</a:t>
            </a:r>
          </a:p>
          <a:p>
            <a:endParaRPr lang="el-GR" altLang="en-US" smtClean="0"/>
          </a:p>
        </p:txBody>
      </p:sp>
    </p:spTree>
    <p:extLst>
      <p:ext uri="{BB962C8B-B14F-4D97-AF65-F5344CB8AC3E}">
        <p14:creationId xmlns:p14="http://schemas.microsoft.com/office/powerpoint/2010/main" val="34428035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a:t>Κάλυψη διαφανειών</a:t>
            </a:r>
            <a:endParaRPr lang="el-GR"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77671"/>
            <a:ext cx="8229600" cy="4171020"/>
          </a:xfrm>
        </p:spPr>
      </p:pic>
      <p:sp>
        <p:nvSpPr>
          <p:cNvPr id="4" name="Slide Number Placeholder 3"/>
          <p:cNvSpPr>
            <a:spLocks noGrp="1"/>
          </p:cNvSpPr>
          <p:nvPr>
            <p:ph type="sldNum" sz="quarter" idx="10"/>
          </p:nvPr>
        </p:nvSpPr>
        <p:spPr/>
        <p:txBody>
          <a:bodyPr/>
          <a:lstStyle/>
          <a:p>
            <a:fld id="{0DA940F4-2900-4377-A725-F8EBF631B80C}" type="slidenum">
              <a:rPr lang="el-GR" smtClean="0"/>
              <a:pPr/>
              <a:t>31</a:t>
            </a:fld>
            <a:endParaRPr lang="el-GR" dirty="0"/>
          </a:p>
        </p:txBody>
      </p:sp>
    </p:spTree>
    <p:extLst>
      <p:ext uri="{BB962C8B-B14F-4D97-AF65-F5344CB8AC3E}">
        <p14:creationId xmlns:p14="http://schemas.microsoft.com/office/powerpoint/2010/main" val="16671999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Κάλυψη διαφανειών</a:t>
            </a:r>
            <a:endParaRPr lang="el-GR" dirty="0"/>
          </a:p>
        </p:txBody>
      </p:sp>
      <p:pic>
        <p:nvPicPr>
          <p:cNvPr id="8" name="Picture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0586" y="1124974"/>
            <a:ext cx="8482828" cy="5476415"/>
          </a:xfrm>
        </p:spPr>
      </p:pic>
      <p:sp>
        <p:nvSpPr>
          <p:cNvPr id="4" name="Slide Number Placeholder 3"/>
          <p:cNvSpPr>
            <a:spLocks noGrp="1"/>
          </p:cNvSpPr>
          <p:nvPr>
            <p:ph type="sldNum" sz="quarter" idx="10"/>
          </p:nvPr>
        </p:nvSpPr>
        <p:spPr/>
        <p:txBody>
          <a:bodyPr/>
          <a:lstStyle/>
          <a:p>
            <a:fld id="{0DA940F4-2900-4377-A725-F8EBF631B80C}" type="slidenum">
              <a:rPr lang="el-GR" smtClean="0"/>
              <a:pPr/>
              <a:t>32</a:t>
            </a:fld>
            <a:endParaRPr lang="el-GR" dirty="0"/>
          </a:p>
        </p:txBody>
      </p:sp>
    </p:spTree>
    <p:extLst>
      <p:ext uri="{BB962C8B-B14F-4D97-AF65-F5344CB8AC3E}">
        <p14:creationId xmlns:p14="http://schemas.microsoft.com/office/powerpoint/2010/main" val="4502309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l-GR" smtClean="0"/>
              <a:t>Συμπεράσματα</a:t>
            </a:r>
            <a:endParaRPr lang="el-GR" dirty="0"/>
          </a:p>
        </p:txBody>
      </p:sp>
      <p:sp>
        <p:nvSpPr>
          <p:cNvPr id="8" name="Subtitle 7"/>
          <p:cNvSpPr>
            <a:spLocks noGrp="1"/>
          </p:cNvSpPr>
          <p:nvPr>
            <p:ph type="subTitle" idx="1"/>
          </p:nvPr>
        </p:nvSpPr>
        <p:spPr/>
        <p:txBody>
          <a:bodyPr/>
          <a:lstStyle/>
          <a:p>
            <a:endParaRPr lang="en-US"/>
          </a:p>
        </p:txBody>
      </p:sp>
      <p:sp>
        <p:nvSpPr>
          <p:cNvPr id="4" name="Slide Number Placeholder 3"/>
          <p:cNvSpPr>
            <a:spLocks noGrp="1"/>
          </p:cNvSpPr>
          <p:nvPr>
            <p:ph type="sldNum" sz="quarter" idx="4294967295"/>
          </p:nvPr>
        </p:nvSpPr>
        <p:spPr>
          <a:xfrm>
            <a:off x="0" y="6381750"/>
            <a:ext cx="8928100" cy="365125"/>
          </a:xfrm>
        </p:spPr>
        <p:txBody>
          <a:bodyPr/>
          <a:lstStyle/>
          <a:p>
            <a:fld id="{0DA940F4-2900-4377-A725-F8EBF631B80C}" type="slidenum">
              <a:rPr lang="el-GR" smtClean="0"/>
              <a:pPr/>
              <a:t>33</a:t>
            </a:fld>
            <a:endParaRPr lang="el-GR" dirty="0"/>
          </a:p>
        </p:txBody>
      </p:sp>
    </p:spTree>
    <p:extLst>
      <p:ext uri="{BB962C8B-B14F-4D97-AF65-F5344CB8AC3E}">
        <p14:creationId xmlns:p14="http://schemas.microsoft.com/office/powerpoint/2010/main" val="15076631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Συμπεράσματα</a:t>
            </a:r>
            <a:endParaRPr lang="el-GR" altLang="en-US" dirty="0"/>
          </a:p>
        </p:txBody>
      </p:sp>
      <p:sp>
        <p:nvSpPr>
          <p:cNvPr id="3" name="Content Placeholder 2"/>
          <p:cNvSpPr>
            <a:spLocks noGrp="1"/>
          </p:cNvSpPr>
          <p:nvPr>
            <p:ph idx="1"/>
          </p:nvPr>
        </p:nvSpPr>
        <p:spPr/>
        <p:txBody>
          <a:bodyPr/>
          <a:lstStyle/>
          <a:p>
            <a:pPr marL="0" indent="0">
              <a:buNone/>
            </a:pPr>
            <a:r>
              <a:rPr lang="el-GR" altLang="en-US" dirty="0" smtClean="0"/>
              <a:t>Η βιντεοσκόπηση είναι μία σχετικά απλή διαδικασία με ελεγχόμενο αποτέλεσμα, αρκεί κανείς να διαθέτει τον κατάλληλο εξοπλισμό, να ακολουθεί τις βασικές οδηγίες και να διαθέσει χρόνο για δοκιμές ώστε να αποκτηθεί η ελάχιστη εμπειρία που απαιτείται</a:t>
            </a:r>
          </a:p>
          <a:p>
            <a:endParaRPr lang="el-GR" altLang="en-US"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34</a:t>
            </a:fld>
            <a:endParaRPr lang="el-GR" dirty="0"/>
          </a:p>
        </p:txBody>
      </p:sp>
    </p:spTree>
    <p:extLst>
      <p:ext uri="{BB962C8B-B14F-4D97-AF65-F5344CB8AC3E}">
        <p14:creationId xmlns:p14="http://schemas.microsoft.com/office/powerpoint/2010/main" val="22696363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6"/>
          <p:cNvSpPr>
            <a:spLocks noGrp="1"/>
          </p:cNvSpPr>
          <p:nvPr>
            <p:ph type="ctrTitle"/>
          </p:nvPr>
        </p:nvSpPr>
        <p:spPr/>
        <p:txBody>
          <a:bodyPr/>
          <a:lstStyle/>
          <a:p>
            <a:pPr eaLnBrk="1" hangingPunct="1"/>
            <a:r>
              <a:rPr lang="el-GR" smtClean="0"/>
              <a:t>Ευχαριστώ !</a:t>
            </a:r>
          </a:p>
        </p:txBody>
      </p:sp>
      <p:sp>
        <p:nvSpPr>
          <p:cNvPr id="30723" name="Υπότιτλος 7"/>
          <p:cNvSpPr>
            <a:spLocks noGrp="1"/>
          </p:cNvSpPr>
          <p:nvPr>
            <p:ph type="subTitle" idx="1"/>
          </p:nvPr>
        </p:nvSpPr>
        <p:spPr>
          <a:xfrm>
            <a:off x="684213" y="3886200"/>
            <a:ext cx="7775575" cy="1752600"/>
          </a:xfrm>
        </p:spPr>
        <p:txBody>
          <a:bodyPr/>
          <a:lstStyle/>
          <a:p>
            <a:pPr eaLnBrk="1" hangingPunct="1"/>
            <a:r>
              <a:rPr lang="el-GR" dirty="0" smtClean="0"/>
              <a:t>Ώρα για συζήτηση !</a:t>
            </a:r>
          </a:p>
        </p:txBody>
      </p:sp>
    </p:spTree>
    <p:extLst>
      <p:ext uri="{BB962C8B-B14F-4D97-AF65-F5344CB8AC3E}">
        <p14:creationId xmlns:p14="http://schemas.microsoft.com/office/powerpoint/2010/main" val="11946724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Σημειώματα </a:t>
            </a:r>
            <a:r>
              <a:rPr lang="el-GR" sz="3200" dirty="0" smtClean="0"/>
              <a:t>(1 από 2)</a:t>
            </a:r>
            <a:endParaRPr lang="el-GR" dirty="0"/>
          </a:p>
        </p:txBody>
      </p:sp>
      <p:sp>
        <p:nvSpPr>
          <p:cNvPr id="3" name="Content Placeholder 2"/>
          <p:cNvSpPr>
            <a:spLocks noGrp="1"/>
          </p:cNvSpPr>
          <p:nvPr>
            <p:ph idx="1"/>
          </p:nvPr>
        </p:nvSpPr>
        <p:spPr/>
        <p:txBody>
          <a:bodyPr/>
          <a:lstStyle/>
          <a:p>
            <a:pPr marL="0" indent="0">
              <a:buNone/>
            </a:pPr>
            <a:r>
              <a:rPr lang="el-GR" sz="1400" b="1" dirty="0"/>
              <a:t>Σημείωμα Αναφοράς</a:t>
            </a:r>
          </a:p>
          <a:p>
            <a:pPr marL="0" indent="0">
              <a:buNone/>
            </a:pPr>
            <a:r>
              <a:rPr lang="el-GR" sz="1400" dirty="0" smtClean="0"/>
              <a:t>Copyright 2014 </a:t>
            </a:r>
            <a:r>
              <a:rPr lang="en-US" sz="1400" dirty="0" smtClean="0"/>
              <a:t>E</a:t>
            </a:r>
            <a:r>
              <a:rPr lang="el-GR" sz="1400" dirty="0" err="1" smtClean="0"/>
              <a:t>θνικόν</a:t>
            </a:r>
            <a:r>
              <a:rPr lang="el-GR" sz="1400" dirty="0" smtClean="0"/>
              <a:t> και </a:t>
            </a:r>
            <a:r>
              <a:rPr lang="el-GR" sz="1400" dirty="0" err="1" smtClean="0"/>
              <a:t>Καποδιστριακόν</a:t>
            </a:r>
            <a:r>
              <a:rPr lang="el-GR" sz="1400" dirty="0" smtClean="0"/>
              <a:t> </a:t>
            </a:r>
            <a:r>
              <a:rPr lang="el-GR" sz="1400" dirty="0" err="1" smtClean="0"/>
              <a:t>Πανεπιστήμιον</a:t>
            </a:r>
            <a:r>
              <a:rPr lang="el-GR" sz="1400" dirty="0" smtClean="0"/>
              <a:t> Αθηνών. Παναγιώτης Μαρκόπουλος, Παντελής </a:t>
            </a:r>
            <a:r>
              <a:rPr lang="el-GR" sz="1400" dirty="0" err="1"/>
              <a:t>Μπαλαούρας</a:t>
            </a:r>
            <a:r>
              <a:rPr lang="el-GR" sz="1400" dirty="0"/>
              <a:t>. </a:t>
            </a:r>
            <a:r>
              <a:rPr lang="el-GR" sz="1400" dirty="0" smtClean="0"/>
              <a:t>«Βασικές οδηγίες βιντεοσκόπησης» </a:t>
            </a:r>
            <a:r>
              <a:rPr lang="el-GR" sz="1400" dirty="0"/>
              <a:t>Έκδοση: 1.0. Αθήνα 2014. Διαθέσιμο από τη δικτυακή διεύθυνση εδώ, </a:t>
            </a:r>
            <a:r>
              <a:rPr lang="el-GR" sz="1400" dirty="0" smtClean="0"/>
              <a:t>11/02/2014</a:t>
            </a:r>
            <a:r>
              <a:rPr lang="el-GR" sz="1400" dirty="0"/>
              <a:t>.</a:t>
            </a:r>
          </a:p>
          <a:p>
            <a:pPr marL="0" indent="0">
              <a:buNone/>
            </a:pPr>
            <a:r>
              <a:rPr lang="el-GR" sz="1400" b="1" dirty="0"/>
              <a:t>Σημείωμα Αδειοδότησης</a:t>
            </a:r>
          </a:p>
          <a:p>
            <a:pPr marL="0" indent="0">
              <a:buNone/>
            </a:pPr>
            <a:r>
              <a:rPr lang="el-GR" sz="1400" dirty="0"/>
              <a:t>Το παρόν υλικό διατίθεται με τους όρους της άδειας χρήσης Creative Commons Αναφορά Παρόμοια Διανομή 4.0 [1] ή μεταγενέστερη, Διεθνής Έκδοση</a:t>
            </a:r>
            <a:r>
              <a:rPr lang="el-GR" sz="1400" dirty="0" smtClean="0"/>
              <a:t>.</a:t>
            </a:r>
            <a:endParaRPr lang="en-US" sz="1400" dirty="0" smtClean="0"/>
          </a:p>
          <a:p>
            <a:pPr marL="0" indent="0">
              <a:buNone/>
            </a:pPr>
            <a:endParaRPr lang="en-US" sz="1400" dirty="0"/>
          </a:p>
          <a:p>
            <a:pPr marL="0" indent="0">
              <a:buNone/>
            </a:pPr>
            <a:endParaRPr lang="el-GR" sz="1400" dirty="0"/>
          </a:p>
          <a:p>
            <a:pPr marL="0" indent="0">
              <a:buNone/>
            </a:pPr>
            <a:r>
              <a:rPr lang="el-GR" sz="1400" dirty="0" smtClean="0"/>
              <a:t>Η </a:t>
            </a:r>
            <a:r>
              <a:rPr lang="el-GR" sz="1400" dirty="0"/>
              <a:t>άδεια αυτή ανήκει στις άδειες που ακολουθούν τις προδιαγραφές του </a:t>
            </a:r>
            <a:r>
              <a:rPr lang="el-GR" sz="1400" dirty="0" err="1"/>
              <a:t>Oρισμού</a:t>
            </a:r>
            <a:r>
              <a:rPr lang="el-GR" sz="1400" dirty="0"/>
              <a:t> Ανοικτής Γνώσης [2], είναι ανοικτό πολιτιστικό έργο [3] και για το λόγο αυτό αποτελεί ανοικτό περιεχόμενο [4]. </a:t>
            </a:r>
          </a:p>
          <a:p>
            <a:pPr marL="0" indent="0">
              <a:buNone/>
            </a:pPr>
            <a:r>
              <a:rPr lang="el-GR" sz="1400" dirty="0"/>
              <a:t>[1] http://creativecommons.org/licenses/by-sa/4.0/deed. </a:t>
            </a:r>
            <a:r>
              <a:rPr lang="el-GR" sz="1400" dirty="0" err="1"/>
              <a:t>el</a:t>
            </a:r>
            <a:endParaRPr lang="el-GR" sz="1400" dirty="0"/>
          </a:p>
          <a:p>
            <a:pPr marL="0" indent="0">
              <a:buNone/>
            </a:pPr>
            <a:r>
              <a:rPr lang="el-GR" sz="1400" dirty="0"/>
              <a:t>[2] http://opendefinition.org/okd/ellinika/</a:t>
            </a:r>
          </a:p>
          <a:p>
            <a:pPr marL="0" indent="0">
              <a:buNone/>
            </a:pPr>
            <a:r>
              <a:rPr lang="el-GR" sz="1400" dirty="0"/>
              <a:t>[3] http://freedomdefined.org/Definition/El</a:t>
            </a:r>
          </a:p>
          <a:p>
            <a:pPr marL="0" indent="0">
              <a:buNone/>
            </a:pPr>
            <a:r>
              <a:rPr lang="el-GR" sz="1400" dirty="0"/>
              <a:t>[4] http://opendefinition.org/buttons</a:t>
            </a:r>
            <a:r>
              <a:rPr lang="el-GR" sz="1400" dirty="0" smtClean="0"/>
              <a:t>/</a:t>
            </a:r>
            <a:endParaRPr lang="el-GR" sz="1400" dirty="0"/>
          </a:p>
        </p:txBody>
      </p:sp>
      <p:sp>
        <p:nvSpPr>
          <p:cNvPr id="4" name="Slide Number Placeholder 3"/>
          <p:cNvSpPr>
            <a:spLocks noGrp="1"/>
          </p:cNvSpPr>
          <p:nvPr>
            <p:ph type="sldNum" sz="quarter" idx="10"/>
          </p:nvPr>
        </p:nvSpPr>
        <p:spPr/>
        <p:txBody>
          <a:bodyPr/>
          <a:lstStyle/>
          <a:p>
            <a:pPr>
              <a:defRPr/>
            </a:pPr>
            <a:fld id="{0DA940F4-2900-4377-A725-F8EBF631B80C}" type="slidenum">
              <a:rPr lang="el-GR" smtClean="0"/>
              <a:pPr>
                <a:defRPr/>
              </a:pPr>
              <a:t>36</a:t>
            </a:fld>
            <a:endParaRPr lang="el-GR" dirty="0"/>
          </a:p>
        </p:txBody>
      </p:sp>
      <p:sp>
        <p:nvSpPr>
          <p:cNvPr id="9" name="Rectangle 8"/>
          <p:cNvSpPr>
            <a:spLocks noChangeArrowheads="1"/>
          </p:cNvSpPr>
          <p:nvPr/>
        </p:nvSpPr>
        <p:spPr bwMode="auto">
          <a:xfrm>
            <a:off x="0" y="895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ja-JP" sz="1100" b="0" i="0" u="none" strike="noStrike" cap="none" normalizeH="0" baseline="0" smtClean="0">
              <a:ln>
                <a:noFill/>
              </a:ln>
              <a:solidFill>
                <a:srgbClr val="595959"/>
              </a:solidFill>
              <a:effectLst/>
              <a:latin typeface="Segoe UI" panose="020B0502040204020203" pitchFamily="34" charset="0"/>
              <a:ea typeface="SimSun" panose="02010600030101010101" pitchFamily="2" charset="-122"/>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ja-JP" sz="1100" b="0" i="0" u="none" strike="noStrike" cap="none" normalizeH="0" baseline="0" smtClean="0">
                <a:ln>
                  <a:noFill/>
                </a:ln>
                <a:solidFill>
                  <a:srgbClr val="595959"/>
                </a:solidFill>
                <a:effectLst/>
                <a:latin typeface="Segoe UI" panose="020B0502040204020203" pitchFamily="34" charset="0"/>
                <a:ea typeface="SimSun" panose="02010600030101010101" pitchFamily="2" charset="-122"/>
                <a:cs typeface="Segoe UI" panose="020B0502040204020203" pitchFamily="34" charset="0"/>
              </a:rPr>
              <a:t>   </a:t>
            </a:r>
            <a:endParaRPr kumimoji="0" lang="el-GR" altLang="ja-JP" sz="1800" b="0" i="0" u="none" strike="noStrike" cap="none" normalizeH="0" baseline="0" smtClean="0">
              <a:ln>
                <a:noFill/>
              </a:ln>
              <a:solidFill>
                <a:schemeClr val="tx1"/>
              </a:solidFill>
              <a:effectLst/>
              <a:latin typeface="Arial" panose="020B0604020202020204" pitchFamily="34" charset="0"/>
            </a:endParaRPr>
          </a:p>
        </p:txBody>
      </p:sp>
      <p:pic>
        <p:nvPicPr>
          <p:cNvPr id="13" name="Picture 5" descr="Περιγραφή: Άδειες χρήσης Creative Comm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3722476"/>
            <a:ext cx="1247775"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This material is Open Content"/>
          <p:cNvPicPr/>
          <p:nvPr/>
        </p:nvPicPr>
        <p:blipFill>
          <a:blip r:embed="rId4">
            <a:extLst>
              <a:ext uri="{28A0092B-C50C-407E-A947-70E740481C1C}">
                <a14:useLocalDpi xmlns:a14="http://schemas.microsoft.com/office/drawing/2010/main" val="0"/>
              </a:ext>
            </a:extLst>
          </a:blip>
          <a:srcRect/>
          <a:stretch>
            <a:fillRect/>
          </a:stretch>
        </p:blipFill>
        <p:spPr bwMode="auto">
          <a:xfrm>
            <a:off x="4593704" y="3722476"/>
            <a:ext cx="1440160" cy="421196"/>
          </a:xfrm>
          <a:prstGeom prst="rect">
            <a:avLst/>
          </a:prstGeom>
          <a:noFill/>
          <a:ln>
            <a:noFill/>
          </a:ln>
        </p:spPr>
      </p:pic>
    </p:spTree>
    <p:extLst>
      <p:ext uri="{BB962C8B-B14F-4D97-AF65-F5344CB8AC3E}">
        <p14:creationId xmlns:p14="http://schemas.microsoft.com/office/powerpoint/2010/main" val="41142496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Σημειώματα </a:t>
            </a:r>
            <a:r>
              <a:rPr lang="el-GR" sz="3200" dirty="0" smtClean="0"/>
              <a:t>(2 </a:t>
            </a:r>
            <a:r>
              <a:rPr lang="el-GR" sz="3200" dirty="0"/>
              <a:t>από 2)</a:t>
            </a:r>
            <a:endParaRPr lang="el-GR" dirty="0"/>
          </a:p>
        </p:txBody>
      </p:sp>
      <p:sp>
        <p:nvSpPr>
          <p:cNvPr id="3" name="Content Placeholder 2"/>
          <p:cNvSpPr>
            <a:spLocks noGrp="1"/>
          </p:cNvSpPr>
          <p:nvPr>
            <p:ph idx="1"/>
          </p:nvPr>
        </p:nvSpPr>
        <p:spPr/>
        <p:txBody>
          <a:bodyPr/>
          <a:lstStyle/>
          <a:p>
            <a:pPr marL="0" indent="0">
              <a:buNone/>
            </a:pPr>
            <a:r>
              <a:rPr lang="el-GR" sz="2000" b="1" dirty="0" smtClean="0"/>
              <a:t>Διατήρηση </a:t>
            </a:r>
            <a:r>
              <a:rPr lang="el-GR" sz="2000" b="1" dirty="0"/>
              <a:t>Σημειωμάτων</a:t>
            </a:r>
          </a:p>
          <a:p>
            <a:pPr marL="0" indent="0">
              <a:buNone/>
            </a:pPr>
            <a:r>
              <a:rPr lang="el-GR" sz="2000" dirty="0"/>
              <a:t>Οποιαδήποτε αναπαραγωγή ή διασκευή του υλικού θα πρέπει να συμπεριλαμβάνει:</a:t>
            </a:r>
          </a:p>
          <a:p>
            <a:pPr lvl="1"/>
            <a:r>
              <a:rPr lang="el-GR" sz="1800" dirty="0" smtClean="0"/>
              <a:t>Το </a:t>
            </a:r>
            <a:r>
              <a:rPr lang="el-GR" sz="1800" dirty="0"/>
              <a:t>Σημείωμα Αναφοράς</a:t>
            </a:r>
          </a:p>
          <a:p>
            <a:pPr lvl="1"/>
            <a:r>
              <a:rPr lang="el-GR" sz="1800" dirty="0" smtClean="0"/>
              <a:t>Το </a:t>
            </a:r>
            <a:r>
              <a:rPr lang="el-GR" sz="1800" dirty="0"/>
              <a:t>Σημείωμα Αδειοδότησης</a:t>
            </a:r>
          </a:p>
          <a:p>
            <a:pPr lvl="1"/>
            <a:r>
              <a:rPr lang="el-GR" sz="1800" dirty="0" smtClean="0"/>
              <a:t>Τη </a:t>
            </a:r>
            <a:r>
              <a:rPr lang="el-GR" sz="1800" dirty="0"/>
              <a:t>δήλωση διατήρησης Σημειωμάτων</a:t>
            </a:r>
          </a:p>
          <a:p>
            <a:pPr lvl="1"/>
            <a:r>
              <a:rPr lang="el-GR" sz="1800" dirty="0" smtClean="0"/>
              <a:t>Το </a:t>
            </a:r>
            <a:r>
              <a:rPr lang="el-GR" sz="1800" dirty="0"/>
              <a:t>σημείωμα χρήσης έργων τρίτων (εφόσον </a:t>
            </a:r>
            <a:r>
              <a:rPr lang="el-GR" sz="1800" dirty="0" smtClean="0"/>
              <a:t>υπάρχει)</a:t>
            </a:r>
            <a:endParaRPr lang="en-US" sz="1800" dirty="0" smtClean="0"/>
          </a:p>
          <a:p>
            <a:pPr marL="0" indent="0">
              <a:buNone/>
            </a:pPr>
            <a:r>
              <a:rPr lang="el-GR" sz="2000" dirty="0" smtClean="0"/>
              <a:t>μαζί </a:t>
            </a:r>
            <a:r>
              <a:rPr lang="el-GR" sz="2000" dirty="0"/>
              <a:t>με τους συνοδευόμενους </a:t>
            </a:r>
            <a:r>
              <a:rPr lang="el-GR" sz="2000" dirty="0" err="1"/>
              <a:t>υπερσυνδέσμους</a:t>
            </a:r>
            <a:r>
              <a:rPr lang="el-GR" sz="2000" dirty="0"/>
              <a:t>.</a:t>
            </a:r>
          </a:p>
        </p:txBody>
      </p:sp>
      <p:sp>
        <p:nvSpPr>
          <p:cNvPr id="4" name="Slide Number Placeholder 3"/>
          <p:cNvSpPr>
            <a:spLocks noGrp="1"/>
          </p:cNvSpPr>
          <p:nvPr>
            <p:ph type="sldNum" sz="quarter" idx="10"/>
          </p:nvPr>
        </p:nvSpPr>
        <p:spPr/>
        <p:txBody>
          <a:bodyPr/>
          <a:lstStyle/>
          <a:p>
            <a:pPr>
              <a:defRPr/>
            </a:pPr>
            <a:fld id="{0DA940F4-2900-4377-A725-F8EBF631B80C}" type="slidenum">
              <a:rPr lang="el-GR" smtClean="0"/>
              <a:pPr>
                <a:defRPr/>
              </a:pPr>
              <a:t>37</a:t>
            </a:fld>
            <a:endParaRPr lang="el-GR" dirty="0"/>
          </a:p>
        </p:txBody>
      </p:sp>
    </p:spTree>
    <p:extLst>
      <p:ext uri="{BB962C8B-B14F-4D97-AF65-F5344CB8AC3E}">
        <p14:creationId xmlns:p14="http://schemas.microsoft.com/office/powerpoint/2010/main" val="3432264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l-GR" altLang="en-US" smtClean="0"/>
              <a:t>Εισαγωγή</a:t>
            </a:r>
            <a:endParaRPr lang="en-US"/>
          </a:p>
        </p:txBody>
      </p:sp>
      <p:sp>
        <p:nvSpPr>
          <p:cNvPr id="8" name="Subtitle 7"/>
          <p:cNvSpPr>
            <a:spLocks noGrp="1"/>
          </p:cNvSpPr>
          <p:nvPr>
            <p:ph type="subTitle" idx="1"/>
          </p:nvPr>
        </p:nvSpPr>
        <p:spPr/>
        <p:txBody>
          <a:bodyPr/>
          <a:lstStyle/>
          <a:p>
            <a:endParaRPr lang="en-US"/>
          </a:p>
        </p:txBody>
      </p:sp>
      <p:sp>
        <p:nvSpPr>
          <p:cNvPr id="4" name="Slide Number Placeholder 3"/>
          <p:cNvSpPr>
            <a:spLocks noGrp="1"/>
          </p:cNvSpPr>
          <p:nvPr>
            <p:ph type="sldNum" sz="quarter" idx="4294967295"/>
          </p:nvPr>
        </p:nvSpPr>
        <p:spPr>
          <a:xfrm>
            <a:off x="0" y="6381750"/>
            <a:ext cx="8928100" cy="365125"/>
          </a:xfrm>
        </p:spPr>
        <p:txBody>
          <a:bodyPr/>
          <a:lstStyle/>
          <a:p>
            <a:pPr>
              <a:defRPr/>
            </a:pPr>
            <a:fld id="{0DA940F4-2900-4377-A725-F8EBF631B80C}" type="slidenum">
              <a:rPr lang="el-GR" smtClean="0"/>
              <a:pPr>
                <a:defRPr/>
              </a:pPr>
              <a:t>4</a:t>
            </a:fld>
            <a:endParaRPr lang="el-GR" dirty="0"/>
          </a:p>
        </p:txBody>
      </p:sp>
    </p:spTree>
    <p:extLst>
      <p:ext uri="{BB962C8B-B14F-4D97-AF65-F5344CB8AC3E}">
        <p14:creationId xmlns:p14="http://schemas.microsoft.com/office/powerpoint/2010/main" val="1873503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smtClean="0"/>
              <a:t>Θέματα Παρουσίασης</a:t>
            </a:r>
            <a:endParaRPr lang="el-GR" dirty="0"/>
          </a:p>
        </p:txBody>
      </p:sp>
      <p:sp>
        <p:nvSpPr>
          <p:cNvPr id="3" name="Content Placeholder 2"/>
          <p:cNvSpPr>
            <a:spLocks noGrp="1"/>
          </p:cNvSpPr>
          <p:nvPr>
            <p:ph idx="1"/>
          </p:nvPr>
        </p:nvSpPr>
        <p:spPr/>
        <p:txBody>
          <a:bodyPr/>
          <a:lstStyle/>
          <a:p>
            <a:r>
              <a:rPr lang="el-GR" altLang="en-US" smtClean="0"/>
              <a:t>Βιντεοσκόπηση</a:t>
            </a:r>
          </a:p>
          <a:p>
            <a:pPr lvl="1"/>
            <a:r>
              <a:rPr lang="el-GR" altLang="en-US" smtClean="0"/>
              <a:t>Βασικός εξοπλισμός</a:t>
            </a:r>
          </a:p>
          <a:p>
            <a:pPr lvl="1"/>
            <a:r>
              <a:rPr lang="el-GR" altLang="en-US" smtClean="0"/>
              <a:t>Γενικές οδηγίες</a:t>
            </a:r>
          </a:p>
          <a:p>
            <a:pPr lvl="1"/>
            <a:r>
              <a:rPr lang="el-GR" altLang="en-US" smtClean="0"/>
              <a:t>Συχνά προβλήματα - τρόποι αντιμετώπισής τους</a:t>
            </a:r>
          </a:p>
          <a:p>
            <a:pPr lvl="1"/>
            <a:endParaRPr lang="el-GR" altLang="en-US" smtClean="0"/>
          </a:p>
          <a:p>
            <a:r>
              <a:rPr lang="el-GR" altLang="en-US" smtClean="0"/>
              <a:t>Συμπεράσματα</a:t>
            </a:r>
          </a:p>
          <a:p>
            <a:endParaRPr lang="el-GR"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5</a:t>
            </a:fld>
            <a:endParaRPr lang="el-GR" dirty="0"/>
          </a:p>
        </p:txBody>
      </p:sp>
    </p:spTree>
    <p:extLst>
      <p:ext uri="{BB962C8B-B14F-4D97-AF65-F5344CB8AC3E}">
        <p14:creationId xmlns:p14="http://schemas.microsoft.com/office/powerpoint/2010/main" val="4166587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Εισαγωγή (1/2)</a:t>
            </a:r>
            <a:endParaRPr lang="el-GR" dirty="0"/>
          </a:p>
        </p:txBody>
      </p:sp>
      <p:sp>
        <p:nvSpPr>
          <p:cNvPr id="3" name="Content Placeholder 2"/>
          <p:cNvSpPr>
            <a:spLocks noGrp="1"/>
          </p:cNvSpPr>
          <p:nvPr>
            <p:ph idx="1"/>
          </p:nvPr>
        </p:nvSpPr>
        <p:spPr/>
        <p:txBody>
          <a:bodyPr/>
          <a:lstStyle/>
          <a:p>
            <a:r>
              <a:rPr lang="el-GR" altLang="en-US" smtClean="0"/>
              <a:t>Στο παρελθόν, η βιντεοσκόπηση απαιτούσε  πλήθος συσκευών και αρκετή τεχνογνωσία  </a:t>
            </a:r>
          </a:p>
          <a:p>
            <a:r>
              <a:rPr lang="el-GR" altLang="en-US" smtClean="0"/>
              <a:t>Σήμερα</a:t>
            </a:r>
            <a:r>
              <a:rPr lang="en-US" altLang="en-US" smtClean="0"/>
              <a:t>,</a:t>
            </a:r>
            <a:r>
              <a:rPr lang="el-GR" altLang="en-US" smtClean="0"/>
              <a:t> ο εξοπλισμός βιντεοσκόπησης προσφέρει</a:t>
            </a:r>
          </a:p>
          <a:p>
            <a:pPr lvl="1"/>
            <a:r>
              <a:rPr lang="el-GR" altLang="en-US" smtClean="0"/>
              <a:t>ευκρίνεια εικόνας</a:t>
            </a:r>
          </a:p>
          <a:p>
            <a:pPr lvl="1"/>
            <a:r>
              <a:rPr lang="el-GR" altLang="en-US" smtClean="0"/>
              <a:t>ποιότητα ήχου </a:t>
            </a:r>
          </a:p>
          <a:p>
            <a:pPr lvl="1"/>
            <a:r>
              <a:rPr lang="el-GR" altLang="en-US" smtClean="0"/>
              <a:t>ευκολία επεξεργασίας</a:t>
            </a:r>
            <a:endParaRPr lang="el-GR" altLang="en-US"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6</a:t>
            </a:fld>
            <a:endParaRPr lang="el-GR" dirty="0"/>
          </a:p>
        </p:txBody>
      </p:sp>
    </p:spTree>
    <p:extLst>
      <p:ext uri="{BB962C8B-B14F-4D97-AF65-F5344CB8AC3E}">
        <p14:creationId xmlns:p14="http://schemas.microsoft.com/office/powerpoint/2010/main" val="4185805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Εισαγωγή (2/2)</a:t>
            </a:r>
            <a:endParaRPr lang="el-GR" dirty="0"/>
          </a:p>
        </p:txBody>
      </p:sp>
      <p:sp>
        <p:nvSpPr>
          <p:cNvPr id="3" name="Content Placeholder 2"/>
          <p:cNvSpPr>
            <a:spLocks noGrp="1"/>
          </p:cNvSpPr>
          <p:nvPr>
            <p:ph idx="1"/>
          </p:nvPr>
        </p:nvSpPr>
        <p:spPr/>
        <p:txBody>
          <a:bodyPr>
            <a:normAutofit fontScale="92500" lnSpcReduction="20000"/>
          </a:bodyPr>
          <a:lstStyle/>
          <a:p>
            <a:r>
              <a:rPr lang="el-GR" altLang="en-US" dirty="0" smtClean="0"/>
              <a:t>Η βιντεοσκόπηση είναι μέσο για</a:t>
            </a:r>
          </a:p>
          <a:p>
            <a:pPr lvl="1"/>
            <a:r>
              <a:rPr lang="el-GR" altLang="en-US" dirty="0" smtClean="0"/>
              <a:t>δημιουργία αρχείου πολυμεσικού υλικού για τα δρώμενα που πραγματοποιούνται σε έναν Ο.Τ.Α</a:t>
            </a:r>
          </a:p>
          <a:p>
            <a:pPr lvl="1"/>
            <a:r>
              <a:rPr lang="el-GR" altLang="en-US" dirty="0" smtClean="0"/>
              <a:t>διάθεση του πολυμεσικού υλικού στο Διαδίκτυο</a:t>
            </a:r>
          </a:p>
          <a:p>
            <a:pPr lvl="1"/>
            <a:r>
              <a:rPr lang="el-GR" altLang="en-US" dirty="0" smtClean="0"/>
              <a:t>ζωντανή μετάδοση</a:t>
            </a:r>
          </a:p>
          <a:p>
            <a:endParaRPr lang="el-GR" altLang="en-US" dirty="0" smtClean="0"/>
          </a:p>
          <a:p>
            <a:r>
              <a:rPr lang="el-GR" altLang="en-US" dirty="0" smtClean="0"/>
              <a:t>Σε μη ειδικά εξοπλισμένο χώρο, η ποιότητα του βίντεο </a:t>
            </a:r>
          </a:p>
          <a:p>
            <a:pPr lvl="1"/>
            <a:r>
              <a:rPr lang="el-GR" altLang="en-US" dirty="0" smtClean="0"/>
              <a:t>υπολείπεται μεν  </a:t>
            </a:r>
          </a:p>
          <a:p>
            <a:pPr lvl="1"/>
            <a:r>
              <a:rPr lang="el-GR" altLang="en-US" dirty="0" smtClean="0"/>
              <a:t>αποδεκτή δε, εάν …  </a:t>
            </a:r>
            <a:endParaRPr lang="el-GR" altLang="en-US"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7</a:t>
            </a:fld>
            <a:endParaRPr lang="el-GR" dirty="0"/>
          </a:p>
        </p:txBody>
      </p:sp>
    </p:spTree>
    <p:extLst>
      <p:ext uri="{BB962C8B-B14F-4D97-AF65-F5344CB8AC3E}">
        <p14:creationId xmlns:p14="http://schemas.microsoft.com/office/powerpoint/2010/main" val="1701081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l-GR" smtClean="0"/>
              <a:t>Απαιτούμενος εξοπλισμός</a:t>
            </a:r>
            <a:endParaRPr lang="el-GR" dirty="0"/>
          </a:p>
        </p:txBody>
      </p:sp>
      <p:sp>
        <p:nvSpPr>
          <p:cNvPr id="8" name="Subtitle 7"/>
          <p:cNvSpPr>
            <a:spLocks noGrp="1"/>
          </p:cNvSpPr>
          <p:nvPr>
            <p:ph type="subTitle" idx="1"/>
          </p:nvPr>
        </p:nvSpPr>
        <p:spPr/>
        <p:txBody>
          <a:bodyPr/>
          <a:lstStyle/>
          <a:p>
            <a:endParaRPr lang="en-US"/>
          </a:p>
        </p:txBody>
      </p:sp>
      <p:sp>
        <p:nvSpPr>
          <p:cNvPr id="4" name="Slide Number Placeholder 3"/>
          <p:cNvSpPr>
            <a:spLocks noGrp="1"/>
          </p:cNvSpPr>
          <p:nvPr>
            <p:ph type="sldNum" sz="quarter" idx="4294967295"/>
          </p:nvPr>
        </p:nvSpPr>
        <p:spPr>
          <a:xfrm>
            <a:off x="0" y="6381750"/>
            <a:ext cx="8928100" cy="365125"/>
          </a:xfrm>
        </p:spPr>
        <p:txBody>
          <a:bodyPr/>
          <a:lstStyle/>
          <a:p>
            <a:fld id="{0DA940F4-2900-4377-A725-F8EBF631B80C}" type="slidenum">
              <a:rPr lang="el-GR" smtClean="0"/>
              <a:pPr/>
              <a:t>8</a:t>
            </a:fld>
            <a:endParaRPr lang="el-GR" dirty="0"/>
          </a:p>
        </p:txBody>
      </p:sp>
    </p:spTree>
    <p:extLst>
      <p:ext uri="{BB962C8B-B14F-4D97-AF65-F5344CB8AC3E}">
        <p14:creationId xmlns:p14="http://schemas.microsoft.com/office/powerpoint/2010/main" val="1474276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Απαιτούμενος εξοπλισμός</a:t>
            </a:r>
            <a:endParaRPr lang="el-GR" dirty="0"/>
          </a:p>
        </p:txBody>
      </p:sp>
      <p:sp>
        <p:nvSpPr>
          <p:cNvPr id="3" name="Content Placeholder 2"/>
          <p:cNvSpPr>
            <a:spLocks noGrp="1"/>
          </p:cNvSpPr>
          <p:nvPr>
            <p:ph sz="half" idx="1"/>
          </p:nvPr>
        </p:nvSpPr>
        <p:spPr/>
        <p:txBody>
          <a:bodyPr/>
          <a:lstStyle/>
          <a:p>
            <a:r>
              <a:rPr lang="el-GR" smtClean="0"/>
              <a:t>Απαιτούμενος εξοπλισμός</a:t>
            </a:r>
          </a:p>
          <a:p>
            <a:r>
              <a:rPr lang="el-GR" altLang="en-US" smtClean="0"/>
              <a:t>Φορητή κάμερα χειρός</a:t>
            </a:r>
          </a:p>
          <a:p>
            <a:r>
              <a:rPr lang="el-GR" altLang="en-US" smtClean="0"/>
              <a:t>Τρίποδο</a:t>
            </a:r>
          </a:p>
          <a:p>
            <a:r>
              <a:rPr lang="el-GR" altLang="en-US" smtClean="0"/>
              <a:t>Μικρόφωνο</a:t>
            </a:r>
          </a:p>
          <a:p>
            <a:r>
              <a:rPr lang="el-GR" altLang="en-US" smtClean="0"/>
              <a:t>Καλώδια</a:t>
            </a:r>
          </a:p>
          <a:p>
            <a:endParaRPr lang="el-GR" altLang="en-US" smtClean="0"/>
          </a:p>
          <a:p>
            <a:endParaRPr lang="el-GR" altLang="en-US"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9</a:t>
            </a:fld>
            <a:endParaRPr lang="el-GR" dirty="0"/>
          </a:p>
        </p:txBody>
      </p:sp>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346763"/>
            <a:ext cx="4038600" cy="3032837"/>
          </a:xfrm>
        </p:spPr>
      </p:pic>
    </p:spTree>
    <p:extLst>
      <p:ext uri="{BB962C8B-B14F-4D97-AF65-F5344CB8AC3E}">
        <p14:creationId xmlns:p14="http://schemas.microsoft.com/office/powerpoint/2010/main" val="40512759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4516</TotalTime>
  <Words>3879</Words>
  <Application>Microsoft Office PowerPoint</Application>
  <PresentationFormat>On-screen Show (4:3)</PresentationFormat>
  <Paragraphs>323</Paragraphs>
  <Slides>37</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ＭＳ Ｐゴシック</vt:lpstr>
      <vt:lpstr>SimSun</vt:lpstr>
      <vt:lpstr>Arial</vt:lpstr>
      <vt:lpstr>Calibri</vt:lpstr>
      <vt:lpstr>Segoe UI</vt:lpstr>
      <vt:lpstr>Times New Roman</vt:lpstr>
      <vt:lpstr>Wingdings</vt:lpstr>
      <vt:lpstr>Θέμα του Office</vt:lpstr>
      <vt:lpstr>PowerPoint Presentation</vt:lpstr>
      <vt:lpstr>Σημείωμα Αδειοδότησης</vt:lpstr>
      <vt:lpstr>Χρηματοδότηση</vt:lpstr>
      <vt:lpstr>Εισαγωγή</vt:lpstr>
      <vt:lpstr>Θέματα Παρουσίασης</vt:lpstr>
      <vt:lpstr>Εισαγωγή (1/2)</vt:lpstr>
      <vt:lpstr>Εισαγωγή (2/2)</vt:lpstr>
      <vt:lpstr>Απαιτούμενος εξοπλισμός</vt:lpstr>
      <vt:lpstr>Απαιτούμενος εξοπλισμός</vt:lpstr>
      <vt:lpstr>Βιντεοκάμερα χειρός κανονικής ανάλυσης</vt:lpstr>
      <vt:lpstr>Βιντεοκάμερα υψηλής ανάλυσης</vt:lpstr>
      <vt:lpstr>Μικρόφωνα (1/4)</vt:lpstr>
      <vt:lpstr>Μικρόφωνα (2/4)</vt:lpstr>
      <vt:lpstr>Μικρόφωνα (3/4)</vt:lpstr>
      <vt:lpstr>Μικρόφωνα (4/4)</vt:lpstr>
      <vt:lpstr>Τρίποδο</vt:lpstr>
      <vt:lpstr>Σημεία που χρήζουν προσοχής</vt:lpstr>
      <vt:lpstr>Θέματα που χρήζουν προσοχής</vt:lpstr>
      <vt:lpstr>Ήχος – τι να προσέχω</vt:lpstr>
      <vt:lpstr>Βιντεοκάμερα – τι να προσέχω</vt:lpstr>
      <vt:lpstr>Λάθος χρώματα</vt:lpstr>
      <vt:lpstr>Πότε εξισορροπώ το λευκό</vt:lpstr>
      <vt:lpstr>Πώς εξισορροπώ το λευκό (1/2)</vt:lpstr>
      <vt:lpstr>Πώς εξισορροπώ το λευκό (2/2)</vt:lpstr>
      <vt:lpstr>Φωτισμός</vt:lpstr>
      <vt:lpstr>Σκηνοθετικά θέματα</vt:lpstr>
      <vt:lpstr>Γενικά (1/2)</vt:lpstr>
      <vt:lpstr>Γενικά (2/2)</vt:lpstr>
      <vt:lpstr>Πλάνο</vt:lpstr>
      <vt:lpstr>Διάφορα</vt:lpstr>
      <vt:lpstr>Κάλυψη διαφανειών</vt:lpstr>
      <vt:lpstr>Κάλυψη διαφανειών</vt:lpstr>
      <vt:lpstr>Συμπεράσματα</vt:lpstr>
      <vt:lpstr>Συμπεράσματα</vt:lpstr>
      <vt:lpstr>Ευχαριστώ !</vt:lpstr>
      <vt:lpstr>Σημειώματα (1 από 2)</vt:lpstr>
      <vt:lpstr>Σημειώματα (2 από 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pantelis</cp:lastModifiedBy>
  <cp:revision>850</cp:revision>
  <cp:lastPrinted>2013-08-28T09:06:34Z</cp:lastPrinted>
  <dcterms:created xsi:type="dcterms:W3CDTF">2012-09-06T09:03:05Z</dcterms:created>
  <dcterms:modified xsi:type="dcterms:W3CDTF">2014-02-11T14:49:55Z</dcterms:modified>
</cp:coreProperties>
</file>