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39" r:id="rId3"/>
    <p:sldId id="257" r:id="rId4"/>
    <p:sldId id="259" r:id="rId5"/>
    <p:sldId id="261" r:id="rId6"/>
    <p:sldId id="262" r:id="rId7"/>
    <p:sldId id="289" r:id="rId8"/>
    <p:sldId id="290" r:id="rId9"/>
    <p:sldId id="266" r:id="rId10"/>
    <p:sldId id="265" r:id="rId11"/>
    <p:sldId id="292" r:id="rId12"/>
    <p:sldId id="293" r:id="rId13"/>
    <p:sldId id="294" r:id="rId14"/>
    <p:sldId id="295" r:id="rId15"/>
    <p:sldId id="296" r:id="rId16"/>
    <p:sldId id="297" r:id="rId17"/>
    <p:sldId id="298" r:id="rId18"/>
    <p:sldId id="299" r:id="rId19"/>
    <p:sldId id="300" r:id="rId20"/>
    <p:sldId id="301" r:id="rId21"/>
    <p:sldId id="333" r:id="rId22"/>
    <p:sldId id="302" r:id="rId23"/>
    <p:sldId id="303" r:id="rId24"/>
    <p:sldId id="304" r:id="rId25"/>
    <p:sldId id="305" r:id="rId26"/>
    <p:sldId id="306" r:id="rId27"/>
    <p:sldId id="307" r:id="rId28"/>
    <p:sldId id="308" r:id="rId29"/>
    <p:sldId id="340" r:id="rId30"/>
    <p:sldId id="310" r:id="rId31"/>
    <p:sldId id="334" r:id="rId32"/>
    <p:sldId id="335" r:id="rId33"/>
    <p:sldId id="336"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4" r:id="rId47"/>
    <p:sldId id="325" r:id="rId48"/>
    <p:sldId id="326" r:id="rId49"/>
    <p:sldId id="327" r:id="rId50"/>
    <p:sldId id="328" r:id="rId51"/>
    <p:sldId id="329" r:id="rId52"/>
    <p:sldId id="331" r:id="rId53"/>
    <p:sldId id="330" r:id="rId54"/>
    <p:sldId id="332" r:id="rId55"/>
    <p:sldId id="280" r:id="rId56"/>
    <p:sldId id="337" r:id="rId57"/>
    <p:sldId id="338" r:id="rId58"/>
  </p:sldIdLst>
  <p:sldSz cx="9144000" cy="6858000" type="screen4x3"/>
  <p:notesSz cx="6858000" cy="9144000"/>
  <p:custDataLst>
    <p:tags r:id="rId6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7" autoAdjust="0"/>
  </p:normalViewPr>
  <p:slideViewPr>
    <p:cSldViewPr>
      <p:cViewPr varScale="1">
        <p:scale>
          <a:sx n="81" d="100"/>
          <a:sy n="81" d="100"/>
        </p:scale>
        <p:origin x="684" y="84"/>
      </p:cViewPr>
      <p:guideLst>
        <p:guide orient="horz" pos="2160"/>
        <p:guide pos="2880"/>
      </p:guideLst>
    </p:cSldViewPr>
  </p:slideViewPr>
  <p:outlineViewPr>
    <p:cViewPr>
      <p:scale>
        <a:sx n="33" d="100"/>
        <a:sy n="33" d="100"/>
      </p:scale>
      <p:origin x="0" y="15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9607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145921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17531429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339639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lang="el-GR" sz="4400" b="1" kern="1200" dirty="0">
                <a:solidFill>
                  <a:srgbClr val="0089D0"/>
                </a:solidFill>
                <a:latin typeface="+mj-lt"/>
                <a:ea typeface="+mj-ea"/>
                <a:cs typeface="+mj-cs"/>
              </a:defRPr>
            </a:lvl1pPr>
          </a:lstStyle>
          <a:p>
            <a:pPr lvl="0" algn="ctr" defTabSz="914400" rtl="0" eaLnBrk="1" latinLnBrk="0" hangingPunct="1">
              <a:spcBef>
                <a:spcPct val="0"/>
              </a:spcBef>
              <a:buNone/>
            </a:pPr>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normAutofit/>
          </a:bodyPr>
          <a:lstStyle>
            <a:lvl1pPr>
              <a:defRPr lang="el-GR" sz="4400" b="1" kern="1200" dirty="0">
                <a:solidFill>
                  <a:srgbClr val="0089D0"/>
                </a:solidFill>
                <a:latin typeface="+mj-lt"/>
                <a:ea typeface="+mj-ea"/>
                <a:cs typeface="+mj-cs"/>
              </a:defRPr>
            </a:lvl1pPr>
          </a:lstStyle>
          <a:p>
            <a:pPr lvl="0" algn="ctr" defTabSz="914400" rtl="0" eaLnBrk="1" latinLnBrk="0" hangingPunct="1">
              <a:spcBef>
                <a:spcPct val="0"/>
              </a:spcBef>
              <a:buNone/>
            </a:pPr>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lang="el-GR" sz="4400" b="1" kern="1200" dirty="0">
                <a:solidFill>
                  <a:srgbClr val="0089D0"/>
                </a:solidFill>
                <a:latin typeface="+mj-lt"/>
                <a:ea typeface="+mj-ea"/>
                <a:cs typeface="+mj-cs"/>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normAutofit/>
          </a:bodyPr>
          <a:lstStyle>
            <a:lvl1pPr algn="l">
              <a:defRPr lang="el-GR" sz="4400" b="1" kern="1200" dirty="0">
                <a:solidFill>
                  <a:srgbClr val="0089D0"/>
                </a:solidFill>
                <a:latin typeface="+mj-lt"/>
                <a:ea typeface="+mj-ea"/>
                <a:cs typeface="+mj-cs"/>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lang="el-GR" sz="4400" b="1" kern="1200" dirty="0">
                <a:solidFill>
                  <a:srgbClr val="0089D0"/>
                </a:solidFill>
                <a:latin typeface="+mj-lt"/>
                <a:ea typeface="+mj-ea"/>
                <a:cs typeface="+mj-cs"/>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defRPr lang="el-GR" sz="4400" b="1" kern="1200" dirty="0">
                <a:solidFill>
                  <a:srgbClr val="0089D0"/>
                </a:solidFill>
                <a:latin typeface="+mj-lt"/>
                <a:ea typeface="+mj-ea"/>
                <a:cs typeface="+mj-cs"/>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lvl1pPr algn="ctr" defTabSz="914400" rtl="0" eaLnBrk="1" latinLnBrk="0" hangingPunct="1">
              <a:spcBef>
                <a:spcPct val="0"/>
              </a:spcBef>
              <a:buNone/>
              <a:defRPr lang="el-GR" sz="4400" b="1" kern="1200" dirty="0">
                <a:solidFill>
                  <a:srgbClr val="0089D0"/>
                </a:solidFill>
                <a:latin typeface="+mj-lt"/>
                <a:ea typeface="+mj-ea"/>
                <a:cs typeface="+mj-cs"/>
              </a:defRPr>
            </a:lvl1p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bg>
      <p:bgRef idx="1001">
        <a:schemeClr val="bg1"/>
      </p:bgRef>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sz="4400" b="1" kern="1200" dirty="0">
                <a:solidFill>
                  <a:srgbClr val="0089D0"/>
                </a:solidFill>
                <a:latin typeface="+mj-lt"/>
                <a:ea typeface="+mj-ea"/>
                <a:cs typeface="+mj-cs"/>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423171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sz="4400" b="1" kern="1200" dirty="0">
                <a:solidFill>
                  <a:srgbClr val="0089D0"/>
                </a:solidFill>
                <a:latin typeface="+mj-lt"/>
                <a:ea typeface="+mj-ea"/>
                <a:cs typeface="+mj-cs"/>
              </a:defRPr>
            </a:lvl1pPr>
          </a:lstStyle>
          <a:p>
            <a:pPr lvl="0" algn="ctr" defTabSz="914400" rtl="0" eaLnBrk="1" latinLnBrk="0" hangingPunct="1">
              <a:spcBef>
                <a:spcPct val="0"/>
              </a:spcBef>
              <a:buNone/>
            </a:pPr>
            <a:r>
              <a:rPr lang="el-GR" dirty="0" smtClean="0"/>
              <a:t>Στυλ κύριου τίτλου</a:t>
            </a:r>
            <a:endParaRPr lang="el-GR"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l-GR" sz="4400" b="1" kern="1200" dirty="0">
          <a:solidFill>
            <a:srgbClr val="0089D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audacity.sourceforge.ne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492896"/>
            <a:ext cx="9144000" cy="1470025"/>
          </a:xfrm>
        </p:spPr>
        <p:txBody>
          <a:bodyPr>
            <a:normAutofit/>
          </a:bodyPr>
          <a:lstStyle/>
          <a:p>
            <a:r>
              <a:rPr lang="el-GR" sz="3600" dirty="0" smtClean="0"/>
              <a:t>Επεξεργασία οπτικοακουστικού υλικού</a:t>
            </a:r>
            <a:endParaRPr lang="el-GR" sz="3600" dirty="0"/>
          </a:p>
        </p:txBody>
      </p:sp>
      <p:sp>
        <p:nvSpPr>
          <p:cNvPr id="3" name="Υπότιτλος 2"/>
          <p:cNvSpPr>
            <a:spLocks noGrp="1"/>
          </p:cNvSpPr>
          <p:nvPr>
            <p:ph type="subTitle" idx="1"/>
          </p:nvPr>
        </p:nvSpPr>
        <p:spPr>
          <a:xfrm>
            <a:off x="0" y="3841580"/>
            <a:ext cx="9144000" cy="1752600"/>
          </a:xfrm>
        </p:spPr>
        <p:txBody>
          <a:bodyPr>
            <a:noAutofit/>
          </a:bodyPr>
          <a:lstStyle/>
          <a:p>
            <a:endParaRPr lang="el-GR" sz="2800" b="1" dirty="0" smtClean="0"/>
          </a:p>
          <a:p>
            <a:r>
              <a:rPr lang="el-GR" sz="2800" b="1" dirty="0" smtClean="0"/>
              <a:t>Ενότητα </a:t>
            </a:r>
            <a:r>
              <a:rPr lang="en-US" sz="2800" b="1" dirty="0"/>
              <a:t>2</a:t>
            </a:r>
            <a:r>
              <a:rPr lang="el-GR" sz="2800" b="1" dirty="0" smtClean="0"/>
              <a:t>:</a:t>
            </a:r>
            <a:r>
              <a:rPr lang="en-US" sz="2800" dirty="0" smtClean="0"/>
              <a:t> </a:t>
            </a:r>
            <a:r>
              <a:rPr lang="el-GR" sz="2800" dirty="0" smtClean="0"/>
              <a:t>Ήχος</a:t>
            </a:r>
            <a:endParaRPr lang="en-US" sz="2800" dirty="0" smtClean="0"/>
          </a:p>
          <a:p>
            <a:endParaRPr lang="en-US" sz="2800" dirty="0" smtClean="0"/>
          </a:p>
          <a:p>
            <a:endParaRPr lang="el-GR" sz="2800" dirty="0" smtClean="0"/>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1187625" y="5802208"/>
            <a:ext cx="4104456" cy="976884"/>
          </a:xfrm>
          <a:prstGeom prst="rect">
            <a:avLst/>
          </a:prstGeom>
          <a:noFill/>
        </p:spPr>
      </p:pic>
      <p:pic>
        <p:nvPicPr>
          <p:cNvPr id="7" name="Picture 6" descr="Λογότυπο για Άδειες χρήσης Creative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906116"/>
            <a:ext cx="2050663" cy="720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Λογότυπο Εθνικόν και Καποδιστριακόν Πανεπιστήμιον Αθηνών"/>
          <p:cNvPicPr>
            <a:picLocks noChangeAspect="1"/>
          </p:cNvPicPr>
          <p:nvPr/>
        </p:nvPicPr>
        <p:blipFill>
          <a:blip r:embed="rId5"/>
          <a:stretch>
            <a:fillRect/>
          </a:stretch>
        </p:blipFill>
        <p:spPr>
          <a:xfrm>
            <a:off x="1404367" y="485054"/>
            <a:ext cx="6191250" cy="1333500"/>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Γενικές αρχές (1/3)</a:t>
            </a:r>
            <a:endParaRPr lang="el-GR" dirty="0"/>
          </a:p>
        </p:txBody>
      </p:sp>
      <p:sp>
        <p:nvSpPr>
          <p:cNvPr id="5" name="Θέση περιεχομένου 4"/>
          <p:cNvSpPr>
            <a:spLocks noGrp="1"/>
          </p:cNvSpPr>
          <p:nvPr>
            <p:ph idx="1"/>
          </p:nvPr>
        </p:nvSpPr>
        <p:spPr/>
        <p:txBody>
          <a:bodyPr>
            <a:noAutofit/>
          </a:bodyPr>
          <a:lstStyle/>
          <a:p>
            <a:r>
              <a:rPr lang="el-GR" sz="2800" dirty="0"/>
              <a:t>Η διαδικασία της επεξεργασία του ήχου λαμβάνει χώρα και αυτή στο περιβάλλον του </a:t>
            </a:r>
            <a:r>
              <a:rPr lang="en-US" sz="2800" dirty="0"/>
              <a:t>Sony Vegas</a:t>
            </a:r>
            <a:r>
              <a:rPr lang="el-GR" sz="2800" dirty="0"/>
              <a:t>. </a:t>
            </a:r>
            <a:endParaRPr lang="el-GR" sz="2800" dirty="0" smtClean="0"/>
          </a:p>
          <a:p>
            <a:pPr marL="0" indent="0">
              <a:buNone/>
            </a:pPr>
            <a:endParaRPr lang="el-GR" sz="2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Γενικές αρχές (2/3)</a:t>
            </a:r>
            <a:endParaRPr lang="el-GR" dirty="0"/>
          </a:p>
        </p:txBody>
      </p:sp>
      <p:sp>
        <p:nvSpPr>
          <p:cNvPr id="5" name="Θέση περιεχομένου 4"/>
          <p:cNvSpPr>
            <a:spLocks noGrp="1"/>
          </p:cNvSpPr>
          <p:nvPr>
            <p:ph idx="1"/>
          </p:nvPr>
        </p:nvSpPr>
        <p:spPr/>
        <p:txBody>
          <a:bodyPr>
            <a:noAutofit/>
          </a:bodyPr>
          <a:lstStyle/>
          <a:p>
            <a:r>
              <a:rPr lang="el-GR" sz="2800" dirty="0" smtClean="0"/>
              <a:t>Εναλλακτικά </a:t>
            </a:r>
            <a:r>
              <a:rPr lang="el-GR" sz="2800" dirty="0"/>
              <a:t>προγράμματα τα οποία ειδικεύονται αποκλειστικά τον ήχο: </a:t>
            </a:r>
            <a:r>
              <a:rPr lang="en-US" sz="2800" b="1" dirty="0"/>
              <a:t>Audacity</a:t>
            </a:r>
            <a:r>
              <a:rPr lang="el-GR" sz="2800" dirty="0"/>
              <a:t>, </a:t>
            </a:r>
            <a:r>
              <a:rPr lang="en-US" sz="2800" b="1" dirty="0"/>
              <a:t>Adobe </a:t>
            </a:r>
            <a:r>
              <a:rPr lang="en-US" sz="2800" b="1" dirty="0" err="1"/>
              <a:t>Soundbooth</a:t>
            </a:r>
            <a:r>
              <a:rPr lang="el-GR" sz="2800" dirty="0"/>
              <a:t>, </a:t>
            </a:r>
            <a:r>
              <a:rPr lang="en-US" sz="2800" b="1" dirty="0"/>
              <a:t>Cubase</a:t>
            </a:r>
            <a:endParaRPr lang="el-GR" sz="2800" b="1" dirty="0"/>
          </a:p>
          <a:p>
            <a:r>
              <a:rPr lang="el-GR" sz="2800" dirty="0" smtClean="0"/>
              <a:t>Χρειάζεται εξαγωγή του ηχητικού μέρους του βίντεο, σε </a:t>
            </a:r>
            <a:r>
              <a:rPr lang="el-GR" sz="2800" dirty="0"/>
              <a:t>αρχεία της μορφής </a:t>
            </a:r>
            <a:r>
              <a:rPr lang="el-GR" sz="2800" b="1" dirty="0"/>
              <a:t>.</a:t>
            </a:r>
            <a:r>
              <a:rPr lang="en-US" sz="2800" b="1" dirty="0"/>
              <a:t>wav</a:t>
            </a:r>
            <a:r>
              <a:rPr lang="el-GR" sz="2800" dirty="0"/>
              <a:t> ή </a:t>
            </a:r>
            <a:r>
              <a:rPr lang="el-GR" sz="2800" b="1" dirty="0"/>
              <a:t>.</a:t>
            </a:r>
            <a:r>
              <a:rPr lang="en-US" sz="2800" b="1" dirty="0" err="1"/>
              <a:t>mp</a:t>
            </a:r>
            <a:r>
              <a:rPr lang="el-GR" sz="2800" b="1" dirty="0"/>
              <a:t>3</a:t>
            </a:r>
            <a:r>
              <a:rPr lang="el-GR" sz="2800" dirty="0"/>
              <a:t> και </a:t>
            </a:r>
            <a:r>
              <a:rPr lang="el-GR" sz="2800" dirty="0" smtClean="0"/>
              <a:t>εισαγωγή (</a:t>
            </a:r>
            <a:r>
              <a:rPr lang="en-US" sz="2800" dirty="0" smtClean="0"/>
              <a:t>import</a:t>
            </a:r>
            <a:r>
              <a:rPr lang="el-GR" sz="2800" dirty="0"/>
              <a:t>)</a:t>
            </a:r>
            <a:r>
              <a:rPr lang="en-US" sz="2800" dirty="0" smtClean="0"/>
              <a:t> </a:t>
            </a:r>
            <a:r>
              <a:rPr lang="el-GR" sz="2800" dirty="0"/>
              <a:t>στο αντίστοιχο </a:t>
            </a:r>
            <a:r>
              <a:rPr lang="el-GR" sz="2800" dirty="0" smtClean="0"/>
              <a:t>πρόγραμμα.</a:t>
            </a:r>
          </a:p>
          <a:p>
            <a:r>
              <a:rPr lang="el-GR" sz="2800" dirty="0" smtClean="0"/>
              <a:t>Η εξαγωγή(</a:t>
            </a:r>
            <a:r>
              <a:rPr lang="en-US" sz="2800" dirty="0" smtClean="0"/>
              <a:t>encoding</a:t>
            </a:r>
            <a:r>
              <a:rPr lang="el-GR" sz="2800" dirty="0" smtClean="0"/>
              <a:t>)</a:t>
            </a:r>
            <a:r>
              <a:rPr lang="en-US" sz="2800" dirty="0" smtClean="0"/>
              <a:t> </a:t>
            </a:r>
            <a:r>
              <a:rPr lang="el-GR" sz="2800" dirty="0"/>
              <a:t>γίνεται με </a:t>
            </a:r>
            <a:r>
              <a:rPr lang="el-GR" sz="2800" dirty="0" smtClean="0"/>
              <a:t>το </a:t>
            </a:r>
            <a:r>
              <a:rPr lang="en-US" sz="2800" b="1" dirty="0"/>
              <a:t>Sony Vegas</a:t>
            </a:r>
            <a:r>
              <a:rPr lang="el-GR" sz="2800" dirty="0"/>
              <a:t> ή </a:t>
            </a:r>
            <a:r>
              <a:rPr lang="el-GR" sz="2800" dirty="0" smtClean="0"/>
              <a:t>με άλλο λογισμικό </a:t>
            </a:r>
            <a:r>
              <a:rPr lang="en-US" sz="2800" dirty="0"/>
              <a:t>encoding </a:t>
            </a:r>
            <a:r>
              <a:rPr lang="el-GR" sz="2800" dirty="0"/>
              <a:t>όπως το </a:t>
            </a:r>
            <a:r>
              <a:rPr lang="en-US" sz="2800" b="1" dirty="0"/>
              <a:t>Adobe Media Encoder</a:t>
            </a:r>
            <a:r>
              <a:rPr lang="el-GR" sz="28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178505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Γενικές αρχές (3/3)</a:t>
            </a:r>
            <a:endParaRPr lang="el-GR" dirty="0"/>
          </a:p>
        </p:txBody>
      </p:sp>
      <p:sp>
        <p:nvSpPr>
          <p:cNvPr id="5" name="Θέση περιεχομένου 4"/>
          <p:cNvSpPr>
            <a:spLocks noGrp="1"/>
          </p:cNvSpPr>
          <p:nvPr>
            <p:ph idx="1"/>
          </p:nvPr>
        </p:nvSpPr>
        <p:spPr/>
        <p:txBody>
          <a:bodyPr>
            <a:noAutofit/>
          </a:bodyPr>
          <a:lstStyle/>
          <a:p>
            <a:r>
              <a:rPr lang="el-GR" sz="2800" dirty="0"/>
              <a:t>Στο κομμάτι του ήχου τα πράγματα είναι διαφορετικά με την </a:t>
            </a:r>
            <a:r>
              <a:rPr lang="el-GR" sz="2800" dirty="0" smtClean="0"/>
              <a:t>εικόνα.</a:t>
            </a:r>
          </a:p>
          <a:p>
            <a:r>
              <a:rPr lang="el-GR" sz="2800" dirty="0" smtClean="0"/>
              <a:t>Ισχύει </a:t>
            </a:r>
            <a:r>
              <a:rPr lang="el-GR" sz="2800" dirty="0"/>
              <a:t>πάλι η επεξεργασία και διαχείριση των συμβάντων σε ξεχωριστά κανάλια</a:t>
            </a:r>
            <a:r>
              <a:rPr lang="el-GR" sz="2800" dirty="0" smtClean="0"/>
              <a:t>.</a:t>
            </a:r>
          </a:p>
          <a:p>
            <a:r>
              <a:rPr lang="el-GR" sz="2800" dirty="0" smtClean="0"/>
              <a:t> </a:t>
            </a:r>
            <a:r>
              <a:rPr lang="el-GR" sz="2800" dirty="0"/>
              <a:t>Ωστόσο όσα κανάλια και να έχουμε </a:t>
            </a:r>
            <a:r>
              <a:rPr lang="el-GR" sz="2800" dirty="0" smtClean="0"/>
              <a:t>ενεργά προστίθενται (μίξη) σε </a:t>
            </a:r>
            <a:r>
              <a:rPr lang="el-GR" sz="2800" dirty="0"/>
              <a:t>ένα κεντρικό (</a:t>
            </a:r>
            <a:r>
              <a:rPr lang="en-US" sz="2800" dirty="0"/>
              <a:t>master</a:t>
            </a:r>
            <a:r>
              <a:rPr lang="el-GR" sz="2800" dirty="0"/>
              <a:t>) κανάλι. </a:t>
            </a:r>
            <a:endParaRPr lang="el-GR" sz="2800" dirty="0" smtClean="0"/>
          </a:p>
          <a:p>
            <a:r>
              <a:rPr lang="el-GR" sz="2800" dirty="0" smtClean="0"/>
              <a:t>Το </a:t>
            </a:r>
            <a:r>
              <a:rPr lang="el-GR" sz="2800" dirty="0"/>
              <a:t>τελικό αποτέλεσμα της μίξης εξαρτάται ανάλογα από </a:t>
            </a:r>
            <a:r>
              <a:rPr lang="el-GR" sz="2800" dirty="0" smtClean="0"/>
              <a:t>την </a:t>
            </a:r>
            <a:r>
              <a:rPr lang="el-GR" sz="2800" dirty="0"/>
              <a:t>ένταση του κάθε </a:t>
            </a:r>
            <a:r>
              <a:rPr lang="el-GR" sz="2800" dirty="0" smtClean="0"/>
              <a:t>καναλιού.</a:t>
            </a:r>
            <a:endParaRPr lang="el-GR" sz="2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254432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Ήχος</a:t>
            </a:r>
            <a:endParaRPr lang="el-GR" dirty="0"/>
          </a:p>
        </p:txBody>
      </p:sp>
      <p:sp>
        <p:nvSpPr>
          <p:cNvPr id="5" name="Υπότιτλος 4"/>
          <p:cNvSpPr>
            <a:spLocks noGrp="1"/>
          </p:cNvSpPr>
          <p:nvPr>
            <p:ph type="subTitle" idx="1"/>
          </p:nvPr>
        </p:nvSpPr>
        <p:spPr/>
        <p:txBody>
          <a:bodyPr/>
          <a:lstStyle/>
          <a:p>
            <a:pPr marL="0" lvl="1"/>
            <a:r>
              <a:rPr lang="en-US" sz="2400" dirty="0"/>
              <a:t>Editing</a:t>
            </a:r>
            <a:r>
              <a:rPr lang="el-GR" sz="2400" dirty="0"/>
              <a:t> - Μίξη – Στάθμες</a:t>
            </a:r>
            <a:endParaRPr lang="el-GR" sz="2400" b="1" dirty="0"/>
          </a:p>
        </p:txBody>
      </p:sp>
    </p:spTree>
    <p:extLst>
      <p:ext uri="{BB962C8B-B14F-4D97-AF65-F5344CB8AC3E}">
        <p14:creationId xmlns:p14="http://schemas.microsoft.com/office/powerpoint/2010/main" val="192247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Editing</a:t>
            </a:r>
            <a:r>
              <a:rPr lang="el-GR" dirty="0"/>
              <a:t> </a:t>
            </a:r>
            <a:r>
              <a:rPr lang="el-GR" dirty="0" smtClean="0"/>
              <a:t>– </a:t>
            </a:r>
            <a:r>
              <a:rPr lang="en-US" dirty="0" smtClean="0"/>
              <a:t>Trimming</a:t>
            </a:r>
            <a:r>
              <a:rPr lang="el-GR" dirty="0" smtClean="0"/>
              <a:t> (1/3)</a:t>
            </a:r>
            <a:endParaRPr lang="el-GR" dirty="0"/>
          </a:p>
        </p:txBody>
      </p:sp>
      <p:sp>
        <p:nvSpPr>
          <p:cNvPr id="5" name="Θέση περιεχομένου 4"/>
          <p:cNvSpPr>
            <a:spLocks noGrp="1"/>
          </p:cNvSpPr>
          <p:nvPr>
            <p:ph idx="1"/>
          </p:nvPr>
        </p:nvSpPr>
        <p:spPr/>
        <p:txBody>
          <a:bodyPr>
            <a:noAutofit/>
          </a:bodyPr>
          <a:lstStyle/>
          <a:p>
            <a:r>
              <a:rPr lang="el-GR" sz="2800" dirty="0" smtClean="0"/>
              <a:t>Στο </a:t>
            </a:r>
            <a:r>
              <a:rPr lang="en-US" sz="2800" dirty="0"/>
              <a:t>editing </a:t>
            </a:r>
            <a:r>
              <a:rPr lang="el-GR" sz="2800" dirty="0" smtClean="0"/>
              <a:t>του ήχου </a:t>
            </a:r>
            <a:r>
              <a:rPr lang="el-GR" sz="2800" dirty="0"/>
              <a:t>λαμβάνουν </a:t>
            </a:r>
            <a:r>
              <a:rPr lang="el-GR" sz="2800" dirty="0" smtClean="0"/>
              <a:t>χώρα οι </a:t>
            </a:r>
            <a:r>
              <a:rPr lang="el-GR" sz="2800" dirty="0"/>
              <a:t>ίδιες λειτουργίες </a:t>
            </a:r>
            <a:r>
              <a:rPr lang="el-GR" sz="2800" dirty="0" smtClean="0"/>
              <a:t>όπως και στο βίντεο. </a:t>
            </a:r>
          </a:p>
          <a:p>
            <a:r>
              <a:rPr lang="el-GR" sz="2800" dirty="0" smtClean="0"/>
              <a:t>Σε αντίθεση με το </a:t>
            </a:r>
            <a:r>
              <a:rPr lang="en-US" sz="2800" dirty="0" smtClean="0"/>
              <a:t>video</a:t>
            </a:r>
            <a:r>
              <a:rPr lang="el-GR" sz="2800" dirty="0" smtClean="0"/>
              <a:t> εάν </a:t>
            </a:r>
            <a:r>
              <a:rPr lang="el-GR" sz="2800" dirty="0"/>
              <a:t>λάβει χώρα μια απότομη αλλαγή στην </a:t>
            </a:r>
            <a:r>
              <a:rPr lang="el-GR" sz="2800" dirty="0" smtClean="0"/>
              <a:t>ένταση του ήχου </a:t>
            </a:r>
            <a:r>
              <a:rPr lang="el-GR" sz="2800" dirty="0"/>
              <a:t>(της τάξεως των μερικών </a:t>
            </a:r>
            <a:r>
              <a:rPr lang="en-US" sz="2800" dirty="0" err="1"/>
              <a:t>mseconds</a:t>
            </a:r>
            <a:r>
              <a:rPr lang="el-GR" sz="2800" dirty="0"/>
              <a:t>) τότε </a:t>
            </a:r>
            <a:r>
              <a:rPr lang="el-GR" sz="2800" dirty="0" smtClean="0"/>
              <a:t>ακούγεται το, επονομαζόμενο “</a:t>
            </a:r>
            <a:r>
              <a:rPr lang="en-US" sz="2800" dirty="0"/>
              <a:t>click</a:t>
            </a:r>
            <a:r>
              <a:rPr lang="el-GR" sz="2800" dirty="0"/>
              <a:t>” ή “</a:t>
            </a:r>
            <a:r>
              <a:rPr lang="en-US" sz="2800" dirty="0"/>
              <a:t>pop</a:t>
            </a:r>
            <a:r>
              <a:rPr lang="el-GR" sz="2800" dirty="0" smtClean="0"/>
              <a:t>”. </a:t>
            </a:r>
          </a:p>
          <a:p>
            <a:r>
              <a:rPr lang="el-GR" sz="2800" dirty="0" smtClean="0"/>
              <a:t>Για να αποφευχθεί </a:t>
            </a:r>
            <a:r>
              <a:rPr lang="el-GR" sz="2800" dirty="0"/>
              <a:t>αυτό </a:t>
            </a:r>
            <a:r>
              <a:rPr lang="el-GR" sz="2800" dirty="0" smtClean="0"/>
              <a:t>στις αλλαγές </a:t>
            </a:r>
            <a:r>
              <a:rPr lang="el-GR" sz="2800" dirty="0"/>
              <a:t>μεταξύ των ηχητικών μερών ή </a:t>
            </a:r>
            <a:r>
              <a:rPr lang="el-GR" sz="2800" dirty="0" smtClean="0"/>
              <a:t>στο </a:t>
            </a:r>
            <a:r>
              <a:rPr lang="el-GR" sz="2800" dirty="0"/>
              <a:t>τέλος κάθε </a:t>
            </a:r>
            <a:r>
              <a:rPr lang="el-GR" sz="2800" dirty="0" smtClean="0"/>
              <a:t>μέρους, πρέπει </a:t>
            </a:r>
            <a:r>
              <a:rPr lang="el-GR" sz="2800" dirty="0"/>
              <a:t>να </a:t>
            </a:r>
            <a:r>
              <a:rPr lang="el-GR" sz="2800" dirty="0" smtClean="0"/>
              <a:t>γίνεται η </a:t>
            </a:r>
            <a:r>
              <a:rPr lang="el-GR" sz="2800" dirty="0"/>
              <a:t>διαδικασία </a:t>
            </a:r>
            <a:r>
              <a:rPr lang="el-GR" sz="2800" dirty="0" smtClean="0"/>
              <a:t>βαθμιαίας μείωσης/αύξησης, </a:t>
            </a:r>
            <a:r>
              <a:rPr lang="en-US" sz="2800" dirty="0" smtClean="0"/>
              <a:t>Fade </a:t>
            </a:r>
            <a:r>
              <a:rPr lang="en-US" sz="2800" dirty="0"/>
              <a:t>In</a:t>
            </a:r>
            <a:r>
              <a:rPr lang="el-GR" sz="2800" dirty="0"/>
              <a:t>/</a:t>
            </a:r>
            <a:r>
              <a:rPr lang="en-US" sz="2800" dirty="0"/>
              <a:t>Out</a:t>
            </a:r>
            <a:r>
              <a:rPr lang="el-GR" sz="2800" dirty="0" smtClean="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7" name="Εικόνα 10"/>
          <p:cNvPicPr>
            <a:picLocks noChangeAspect="1"/>
          </p:cNvPicPr>
          <p:nvPr/>
        </p:nvPicPr>
        <p:blipFill>
          <a:blip r:embed="rId3" cstate="print"/>
          <a:srcRect/>
          <a:stretch>
            <a:fillRect/>
          </a:stretch>
        </p:blipFill>
        <p:spPr bwMode="auto">
          <a:xfrm>
            <a:off x="179388" y="6140450"/>
            <a:ext cx="720725" cy="571500"/>
          </a:xfrm>
          <a:prstGeom prst="rect">
            <a:avLst/>
          </a:prstGeom>
          <a:noFill/>
          <a:ln w="9525">
            <a:noFill/>
            <a:miter lim="800000"/>
            <a:headEnd/>
            <a:tailEnd/>
          </a:ln>
        </p:spPr>
      </p:pic>
    </p:spTree>
    <p:extLst>
      <p:ext uri="{BB962C8B-B14F-4D97-AF65-F5344CB8AC3E}">
        <p14:creationId xmlns:p14="http://schemas.microsoft.com/office/powerpoint/2010/main" val="3414019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Editing</a:t>
            </a:r>
            <a:r>
              <a:rPr lang="el-GR" dirty="0"/>
              <a:t> </a:t>
            </a:r>
            <a:r>
              <a:rPr lang="el-GR" dirty="0" smtClean="0"/>
              <a:t>– </a:t>
            </a:r>
            <a:r>
              <a:rPr lang="en-US" dirty="0" smtClean="0"/>
              <a:t>Trimming </a:t>
            </a:r>
            <a:r>
              <a:rPr lang="el-GR" dirty="0" smtClean="0"/>
              <a:t>(2/3</a:t>
            </a:r>
            <a:r>
              <a:rPr lang="el-GR" dirty="0"/>
              <a:t>)</a:t>
            </a:r>
          </a:p>
        </p:txBody>
      </p:sp>
      <p:sp>
        <p:nvSpPr>
          <p:cNvPr id="3" name="Θέση κειμένου 2"/>
          <p:cNvSpPr>
            <a:spLocks noGrp="1"/>
          </p:cNvSpPr>
          <p:nvPr>
            <p:ph idx="1"/>
          </p:nvPr>
        </p:nvSpPr>
        <p:spPr/>
        <p:txBody>
          <a:bodyPr/>
          <a:lstStyle/>
          <a:p>
            <a:r>
              <a:rPr lang="el-GR" dirty="0"/>
              <a:t>Αντίστοιχα η ομαλή μετάβαση μεταξύ δύο διαδοχικών ηχητικών μερών ονομάζεται </a:t>
            </a:r>
            <a:r>
              <a:rPr lang="en-US" dirty="0"/>
              <a:t>Cross</a:t>
            </a:r>
            <a:r>
              <a:rPr lang="el-GR" dirty="0"/>
              <a:t>-</a:t>
            </a:r>
            <a:r>
              <a:rPr lang="en-US" dirty="0"/>
              <a:t>fade</a:t>
            </a:r>
            <a:r>
              <a:rPr lang="el-GR" dirty="0"/>
              <a:t>. </a:t>
            </a:r>
          </a:p>
          <a:p>
            <a:r>
              <a:rPr lang="el-GR" dirty="0" smtClean="0"/>
              <a:t>Προσοχή: Στην εικόνα δεν είναι απαραίτητο να έχουμε πάντα </a:t>
            </a:r>
            <a:r>
              <a:rPr lang="en-US" dirty="0" smtClean="0"/>
              <a:t>cross</a:t>
            </a:r>
            <a:r>
              <a:rPr lang="el-GR" dirty="0" smtClean="0"/>
              <a:t>-</a:t>
            </a:r>
            <a:r>
              <a:rPr lang="en-US" dirty="0" smtClean="0"/>
              <a:t>dissolve</a:t>
            </a:r>
            <a:r>
              <a:rPr lang="el-GR" dirty="0" smtClean="0"/>
              <a:t> ενώ αντίθετα στον ήχο είναι επιτακτικό έστω και για ένα διάστημα της τάξεως των 100 </a:t>
            </a:r>
            <a:r>
              <a:rPr lang="en-US" dirty="0" err="1" smtClean="0"/>
              <a:t>msecs</a:t>
            </a:r>
            <a:r>
              <a:rPr lang="el-GR" dirty="0" smtClean="0"/>
              <a:t>!</a:t>
            </a:r>
          </a:p>
          <a:p>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22068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Editing</a:t>
            </a:r>
            <a:r>
              <a:rPr lang="el-GR" dirty="0"/>
              <a:t> </a:t>
            </a:r>
            <a:r>
              <a:rPr lang="el-GR" dirty="0" smtClean="0"/>
              <a:t>– </a:t>
            </a:r>
            <a:r>
              <a:rPr lang="en-US" dirty="0" smtClean="0"/>
              <a:t>Trimming</a:t>
            </a:r>
            <a:r>
              <a:rPr lang="el-GR" dirty="0" smtClean="0"/>
              <a:t> (3/3</a:t>
            </a:r>
            <a:r>
              <a:rPr lang="el-GR" dirty="0"/>
              <a:t>)</a:t>
            </a:r>
          </a:p>
        </p:txBody>
      </p:sp>
      <p:sp>
        <p:nvSpPr>
          <p:cNvPr id="8" name="Θέση κειμένου 7"/>
          <p:cNvSpPr>
            <a:spLocks noGrp="1"/>
          </p:cNvSpPr>
          <p:nvPr>
            <p:ph type="body" idx="1"/>
          </p:nvPr>
        </p:nvSpPr>
        <p:spPr/>
        <p:txBody>
          <a:bodyPr>
            <a:normAutofit fontScale="92500"/>
          </a:bodyPr>
          <a:lstStyle/>
          <a:p>
            <a:r>
              <a:rPr lang="el-GR" dirty="0" err="1"/>
              <a:t>Fade</a:t>
            </a:r>
            <a:r>
              <a:rPr lang="el-GR" dirty="0"/>
              <a:t> </a:t>
            </a:r>
            <a:r>
              <a:rPr lang="el-GR" dirty="0" err="1"/>
              <a:t>Out</a:t>
            </a:r>
            <a:r>
              <a:rPr lang="el-GR" dirty="0"/>
              <a:t> σε ένα ηχητικό μέρος. </a:t>
            </a:r>
          </a:p>
        </p:txBody>
      </p:sp>
      <p:sp>
        <p:nvSpPr>
          <p:cNvPr id="10" name="Θέση κειμένου 9"/>
          <p:cNvSpPr>
            <a:spLocks noGrp="1"/>
          </p:cNvSpPr>
          <p:nvPr>
            <p:ph type="body" sz="quarter" idx="3"/>
          </p:nvPr>
        </p:nvSpPr>
        <p:spPr>
          <a:xfrm>
            <a:off x="4645024" y="2154292"/>
            <a:ext cx="4041775" cy="639762"/>
          </a:xfrm>
        </p:spPr>
        <p:txBody>
          <a:bodyPr>
            <a:noAutofit/>
          </a:bodyPr>
          <a:lstStyle/>
          <a:p>
            <a:r>
              <a:rPr lang="el-GR" sz="2000" dirty="0"/>
              <a:t>Είναι εμφανές ότι η ένταση στην </a:t>
            </a:r>
            <a:r>
              <a:rPr lang="el-GR" sz="2000" dirty="0" err="1"/>
              <a:t>κυματομορφή</a:t>
            </a:r>
            <a:r>
              <a:rPr lang="el-GR" sz="2000" dirty="0"/>
              <a:t> μειώνεται ομαλά μέχρι να μηδενιστεί στο τέλος</a:t>
            </a:r>
            <a:r>
              <a:rPr lang="el-GR" sz="2000" dirty="0" smtClean="0"/>
              <a:t>.</a:t>
            </a:r>
            <a:endParaRPr 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16</a:t>
            </a:fld>
            <a:endParaRPr lang="el-GR" dirty="0"/>
          </a:p>
        </p:txBody>
      </p:sp>
      <p:pic>
        <p:nvPicPr>
          <p:cNvPr id="12" name="5 - Εικόνα" descr="11.png"/>
          <p:cNvPicPr>
            <a:picLocks noGrp="1"/>
          </p:cNvPicPr>
          <p:nvPr>
            <p:ph sz="half" idx="2"/>
          </p:nvPr>
        </p:nvPicPr>
        <p:blipFill>
          <a:blip r:embed="rId3" cstate="print"/>
          <a:srcRect t="48670" b="8260"/>
          <a:stretch>
            <a:fillRect/>
          </a:stretch>
        </p:blipFill>
        <p:spPr>
          <a:xfrm>
            <a:off x="683568" y="2924944"/>
            <a:ext cx="3813819" cy="2203375"/>
          </a:xfrm>
          <a:prstGeom prst="rect">
            <a:avLst/>
          </a:prstGeom>
        </p:spPr>
      </p:pic>
      <p:pic>
        <p:nvPicPr>
          <p:cNvPr id="13" name="6 - Εικόνα" descr="12.png"/>
          <p:cNvPicPr>
            <a:picLocks noGrp="1"/>
          </p:cNvPicPr>
          <p:nvPr>
            <p:ph sz="quarter" idx="4"/>
          </p:nvPr>
        </p:nvPicPr>
        <p:blipFill>
          <a:blip r:embed="rId4" cstate="print"/>
          <a:srcRect t="55349" b="-400"/>
          <a:stretch>
            <a:fillRect/>
          </a:stretch>
        </p:blipFill>
        <p:spPr>
          <a:xfrm>
            <a:off x="4788024" y="2924943"/>
            <a:ext cx="3456384" cy="2203375"/>
          </a:xfrm>
          <a:prstGeom prst="rect">
            <a:avLst/>
          </a:prstGeom>
        </p:spPr>
      </p:pic>
    </p:spTree>
    <p:extLst>
      <p:ext uri="{BB962C8B-B14F-4D97-AF65-F5344CB8AC3E}">
        <p14:creationId xmlns:p14="http://schemas.microsoft.com/office/powerpoint/2010/main" val="4003494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Στάθμες (Μίξη) (</a:t>
            </a:r>
            <a:r>
              <a:rPr lang="en-US" sz="4400" b="1" kern="1200" dirty="0">
                <a:solidFill>
                  <a:srgbClr val="0089D0"/>
                </a:solidFill>
                <a:latin typeface="+mj-lt"/>
                <a:ea typeface="+mj-ea"/>
                <a:cs typeface="+mj-cs"/>
              </a:rPr>
              <a:t>1</a:t>
            </a:r>
            <a:r>
              <a:rPr lang="el-GR" sz="4400" b="1" kern="1200" dirty="0">
                <a:solidFill>
                  <a:srgbClr val="0089D0"/>
                </a:solidFill>
                <a:latin typeface="+mj-lt"/>
                <a:ea typeface="+mj-ea"/>
                <a:cs typeface="+mj-cs"/>
              </a:rPr>
              <a:t>/4)</a:t>
            </a:r>
          </a:p>
        </p:txBody>
      </p:sp>
      <p:pic>
        <p:nvPicPr>
          <p:cNvPr id="15" name="Θέση περιεχομένου 1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865" b="3511"/>
          <a:stretch/>
        </p:blipFill>
        <p:spPr>
          <a:xfrm>
            <a:off x="447540" y="2276872"/>
            <a:ext cx="4148194" cy="3220340"/>
          </a:xfrm>
        </p:spPr>
      </p:pic>
      <p:sp>
        <p:nvSpPr>
          <p:cNvPr id="5" name="Θέση περιεχομένου 4"/>
          <p:cNvSpPr>
            <a:spLocks noGrp="1"/>
          </p:cNvSpPr>
          <p:nvPr>
            <p:ph sz="half" idx="2"/>
          </p:nvPr>
        </p:nvSpPr>
        <p:spPr/>
        <p:txBody>
          <a:bodyPr>
            <a:normAutofit lnSpcReduction="10000"/>
          </a:bodyPr>
          <a:lstStyle/>
          <a:p>
            <a:pPr marL="0" indent="0">
              <a:buNone/>
            </a:pPr>
            <a:r>
              <a:rPr lang="el-GR" dirty="0" smtClean="0"/>
              <a:t>Για να αυξήσουμε ή να ελαττώσουμε την ένταση ενός καναλιού χρησιμοποιούμε </a:t>
            </a:r>
            <a:r>
              <a:rPr lang="el-GR" dirty="0"/>
              <a:t>τη μπάρα (</a:t>
            </a:r>
            <a:r>
              <a:rPr lang="en-US" dirty="0"/>
              <a:t>fader</a:t>
            </a:r>
            <a:r>
              <a:rPr lang="el-GR" dirty="0"/>
              <a:t>) που </a:t>
            </a:r>
            <a:r>
              <a:rPr lang="el-GR" dirty="0" smtClean="0"/>
              <a:t>αντιστοιχεί στο κανάλι </a:t>
            </a:r>
            <a:r>
              <a:rPr lang="el-GR" dirty="0"/>
              <a:t>που μας ενδιαφέρει. </a:t>
            </a:r>
            <a:r>
              <a:rPr lang="el-GR" dirty="0" smtClean="0"/>
              <a:t>Αυτός </a:t>
            </a:r>
            <a:r>
              <a:rPr lang="el-GR" dirty="0"/>
              <a:t>ο </a:t>
            </a:r>
            <a:r>
              <a:rPr lang="en-US" dirty="0"/>
              <a:t>slider</a:t>
            </a:r>
            <a:r>
              <a:rPr lang="el-GR" dirty="0"/>
              <a:t> </a:t>
            </a:r>
            <a:r>
              <a:rPr lang="el-GR" dirty="0" smtClean="0"/>
              <a:t>ουσιαστικά επηρεάζει </a:t>
            </a:r>
            <a:r>
              <a:rPr lang="el-GR" dirty="0"/>
              <a:t>την </a:t>
            </a:r>
            <a:r>
              <a:rPr lang="el-GR" dirty="0" smtClean="0"/>
              <a:t>ένταση όλων των  ηχητικών </a:t>
            </a:r>
            <a:r>
              <a:rPr lang="en-US" dirty="0" smtClean="0"/>
              <a:t>clips</a:t>
            </a:r>
            <a:r>
              <a:rPr lang="el-GR" dirty="0" smtClean="0"/>
              <a:t> στο κανάλι.</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3945145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Στάθμες (Μίξη) (2/4)</a:t>
            </a:r>
          </a:p>
        </p:txBody>
      </p:sp>
      <p:sp>
        <p:nvSpPr>
          <p:cNvPr id="5" name="Θέση περιεχομένου 4"/>
          <p:cNvSpPr>
            <a:spLocks noGrp="1"/>
          </p:cNvSpPr>
          <p:nvPr>
            <p:ph sz="half" idx="2"/>
          </p:nvPr>
        </p:nvSpPr>
        <p:spPr>
          <a:xfrm>
            <a:off x="4283968" y="1600200"/>
            <a:ext cx="4402832" cy="4525963"/>
          </a:xfrm>
        </p:spPr>
        <p:txBody>
          <a:bodyPr>
            <a:normAutofit fontScale="85000" lnSpcReduction="10000"/>
          </a:bodyPr>
          <a:lstStyle/>
          <a:p>
            <a:pPr marL="0" indent="0">
              <a:buNone/>
            </a:pPr>
            <a:r>
              <a:rPr lang="el-GR" dirty="0" smtClean="0"/>
              <a:t>Από τη </a:t>
            </a:r>
            <a:r>
              <a:rPr lang="el-GR" dirty="0"/>
              <a:t>μπάρα </a:t>
            </a:r>
            <a:r>
              <a:rPr lang="en-US" dirty="0"/>
              <a:t>Master </a:t>
            </a:r>
            <a:r>
              <a:rPr lang="el-GR" dirty="0"/>
              <a:t>μπορούμε να </a:t>
            </a:r>
            <a:r>
              <a:rPr lang="el-GR" dirty="0" smtClean="0"/>
              <a:t>αυξομειώσουμε </a:t>
            </a:r>
            <a:r>
              <a:rPr lang="el-GR" dirty="0"/>
              <a:t>την συνολική ένταση όλων των καναλιών</a:t>
            </a:r>
            <a:r>
              <a:rPr lang="el-GR" dirty="0" smtClean="0"/>
              <a:t>.</a:t>
            </a:r>
          </a:p>
          <a:p>
            <a:pPr marL="0" indent="0">
              <a:buNone/>
            </a:pPr>
            <a:r>
              <a:rPr lang="el-GR" dirty="0" smtClean="0"/>
              <a:t>Προσοχή </a:t>
            </a:r>
            <a:r>
              <a:rPr lang="el-GR" dirty="0"/>
              <a:t>η ένταση δεν πρέπει να ξεπεράσει τα </a:t>
            </a:r>
            <a:r>
              <a:rPr lang="el-GR" dirty="0" smtClean="0"/>
              <a:t>0</a:t>
            </a:r>
            <a:r>
              <a:rPr lang="en-US" dirty="0" err="1" smtClean="0"/>
              <a:t>db</a:t>
            </a:r>
            <a:r>
              <a:rPr lang="el-GR" dirty="0"/>
              <a:t>. Σε αυτήν την περίπτωση, στο </a:t>
            </a:r>
            <a:r>
              <a:rPr lang="el-GR" dirty="0" smtClean="0"/>
              <a:t>Μ</a:t>
            </a:r>
            <a:r>
              <a:rPr lang="en-US" dirty="0" smtClean="0"/>
              <a:t>aster </a:t>
            </a:r>
            <a:r>
              <a:rPr lang="en-US" dirty="0"/>
              <a:t>fader </a:t>
            </a:r>
            <a:r>
              <a:rPr lang="el-GR" dirty="0"/>
              <a:t>αλλά και στους μετρητές έντασης των </a:t>
            </a:r>
            <a:r>
              <a:rPr lang="el-GR" dirty="0" smtClean="0"/>
              <a:t>καναλιών εμφανίζεται </a:t>
            </a:r>
            <a:r>
              <a:rPr lang="el-GR" dirty="0"/>
              <a:t>μια κόκκινη </a:t>
            </a:r>
            <a:r>
              <a:rPr lang="el-GR" dirty="0" smtClean="0"/>
              <a:t>ένδειξη ψαλιδισμού</a:t>
            </a:r>
            <a:r>
              <a:rPr lang="el-GR" dirty="0"/>
              <a:t>(</a:t>
            </a:r>
            <a:r>
              <a:rPr lang="en-US" dirty="0"/>
              <a:t>clipping</a:t>
            </a:r>
            <a:r>
              <a:rPr lang="el-GR" dirty="0"/>
              <a:t>) </a:t>
            </a:r>
            <a:r>
              <a:rPr lang="el-GR" dirty="0" smtClean="0"/>
              <a:t>. </a:t>
            </a:r>
            <a:r>
              <a:rPr lang="el-GR" dirty="0"/>
              <a:t>Σε αυτήν την περίπτωση </a:t>
            </a:r>
            <a:r>
              <a:rPr lang="el-GR" dirty="0" smtClean="0"/>
              <a:t>επιβάλλεται </a:t>
            </a:r>
            <a:r>
              <a:rPr lang="el-GR" dirty="0"/>
              <a:t>να χαμηλώσουμε την ένταση</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3" name="Θέση περιεχομένου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3" b="50683"/>
          <a:stretch/>
        </p:blipFill>
        <p:spPr>
          <a:xfrm>
            <a:off x="1656000" y="1600196"/>
            <a:ext cx="1927176" cy="4416954"/>
          </a:xfrm>
        </p:spPr>
      </p:pic>
    </p:spTree>
    <p:extLst>
      <p:ext uri="{BB962C8B-B14F-4D97-AF65-F5344CB8AC3E}">
        <p14:creationId xmlns:p14="http://schemas.microsoft.com/office/powerpoint/2010/main" val="239066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Στάθμες (Μίξη) (3/4)</a:t>
            </a:r>
          </a:p>
        </p:txBody>
      </p:sp>
      <p:sp>
        <p:nvSpPr>
          <p:cNvPr id="5" name="Θέση περιεχομένου 4"/>
          <p:cNvSpPr>
            <a:spLocks noGrp="1"/>
          </p:cNvSpPr>
          <p:nvPr>
            <p:ph sz="half" idx="2"/>
          </p:nvPr>
        </p:nvSpPr>
        <p:spPr>
          <a:xfrm>
            <a:off x="4716016" y="1600200"/>
            <a:ext cx="3970784" cy="4525963"/>
          </a:xfrm>
        </p:spPr>
        <p:txBody>
          <a:bodyPr>
            <a:normAutofit/>
          </a:bodyPr>
          <a:lstStyle/>
          <a:p>
            <a:pPr marL="0" indent="0">
              <a:buNone/>
            </a:pPr>
            <a:r>
              <a:rPr lang="el-GR" smtClean="0"/>
              <a:t>Μπορούμε ακόμα να αλλάξουμε την ένταση σε κάθε </a:t>
            </a:r>
            <a:r>
              <a:rPr lang="en-US" smtClean="0"/>
              <a:t>clip</a:t>
            </a:r>
            <a:r>
              <a:rPr lang="el-GR" smtClean="0"/>
              <a:t> ξεχωριστά. Τοποθετώντας το ποντίκι στο πάνω όριο ενός </a:t>
            </a:r>
            <a:r>
              <a:rPr lang="en-US" smtClean="0"/>
              <a:t>clip</a:t>
            </a:r>
            <a:r>
              <a:rPr lang="el-GR" smtClean="0"/>
              <a:t> και κάνοντας </a:t>
            </a:r>
            <a:r>
              <a:rPr lang="en-US" smtClean="0"/>
              <a:t>drag</a:t>
            </a:r>
            <a:r>
              <a:rPr lang="el-GR" smtClean="0"/>
              <a:t> αλλάζουμε την ένταση του. </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17" name="Θέση περιεχομένου 1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6090" y="2852936"/>
            <a:ext cx="3880820" cy="2020490"/>
          </a:xfrm>
        </p:spPr>
      </p:pic>
    </p:spTree>
    <p:extLst>
      <p:ext uri="{BB962C8B-B14F-4D97-AF65-F5344CB8AC3E}">
        <p14:creationId xmlns:p14="http://schemas.microsoft.com/office/powerpoint/2010/main" val="368862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980728"/>
            <a:ext cx="4824536" cy="4824536"/>
          </a:xfrm>
          <a:prstGeom prst="rect">
            <a:avLst/>
          </a:prstGeom>
        </p:spPr>
      </p:pic>
    </p:spTree>
    <p:extLst>
      <p:ext uri="{BB962C8B-B14F-4D97-AF65-F5344CB8AC3E}">
        <p14:creationId xmlns:p14="http://schemas.microsoft.com/office/powerpoint/2010/main" val="58087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Στάθμες (Μίξη) (4/4)</a:t>
            </a:r>
          </a:p>
        </p:txBody>
      </p:sp>
      <p:sp>
        <p:nvSpPr>
          <p:cNvPr id="5" name="Θέση περιεχομένου 4"/>
          <p:cNvSpPr>
            <a:spLocks noGrp="1"/>
          </p:cNvSpPr>
          <p:nvPr>
            <p:ph sz="half" idx="2"/>
          </p:nvPr>
        </p:nvSpPr>
        <p:spPr>
          <a:xfrm>
            <a:off x="4716016" y="1600200"/>
            <a:ext cx="3970784" cy="4525963"/>
          </a:xfrm>
        </p:spPr>
        <p:txBody>
          <a:bodyPr>
            <a:normAutofit fontScale="85000" lnSpcReduction="10000"/>
          </a:bodyPr>
          <a:lstStyle/>
          <a:p>
            <a:pPr marL="0" indent="0">
              <a:buNone/>
            </a:pPr>
            <a:r>
              <a:rPr lang="el-GR" dirty="0" smtClean="0"/>
              <a:t>Τέλος έχουμε την δυνατότητα να μεταβάλουμε την ένταση στο χρόνο μέσω των </a:t>
            </a:r>
            <a:r>
              <a:rPr lang="en-US" dirty="0"/>
              <a:t>envelopes</a:t>
            </a:r>
            <a:r>
              <a:rPr lang="el-GR" dirty="0"/>
              <a:t> (η ίδια λειτουργία εφαρμόζεται και για την </a:t>
            </a:r>
            <a:r>
              <a:rPr lang="en-US" dirty="0"/>
              <a:t>opacity </a:t>
            </a:r>
            <a:r>
              <a:rPr lang="el-GR" dirty="0"/>
              <a:t>ενός </a:t>
            </a:r>
            <a:r>
              <a:rPr lang="en-US" dirty="0"/>
              <a:t>video</a:t>
            </a:r>
            <a:r>
              <a:rPr lang="el-GR" dirty="0"/>
              <a:t>). Επιλέγοντας ένα </a:t>
            </a:r>
            <a:r>
              <a:rPr lang="en-US" dirty="0"/>
              <a:t>track</a:t>
            </a:r>
            <a:r>
              <a:rPr lang="el-GR" dirty="0"/>
              <a:t> ή </a:t>
            </a:r>
            <a:r>
              <a:rPr lang="en-US" dirty="0"/>
              <a:t>clip</a:t>
            </a:r>
            <a:r>
              <a:rPr lang="el-GR" dirty="0"/>
              <a:t> πηγαίνουμε στο μενού </a:t>
            </a:r>
            <a:r>
              <a:rPr lang="en-US" dirty="0" smtClean="0"/>
              <a:t>Insert</a:t>
            </a:r>
            <a:r>
              <a:rPr lang="el-GR" dirty="0" smtClean="0"/>
              <a:t> -&gt; </a:t>
            </a:r>
            <a:r>
              <a:rPr lang="en-US" dirty="0" smtClean="0"/>
              <a:t>Audio </a:t>
            </a:r>
            <a:r>
              <a:rPr lang="en-US" dirty="0"/>
              <a:t>envelopes</a:t>
            </a:r>
            <a:r>
              <a:rPr lang="el-GR" dirty="0"/>
              <a:t> -&gt; </a:t>
            </a:r>
            <a:r>
              <a:rPr lang="en-US" dirty="0"/>
              <a:t>Volume</a:t>
            </a:r>
            <a:r>
              <a:rPr lang="el-GR" dirty="0"/>
              <a:t>. Τότε εμφανίζεται </a:t>
            </a:r>
            <a:r>
              <a:rPr lang="el-GR" dirty="0" smtClean="0"/>
              <a:t>μια </a:t>
            </a:r>
            <a:r>
              <a:rPr lang="el-GR" dirty="0"/>
              <a:t>μπλε γραμμή στην οποία μπορούμε να </a:t>
            </a:r>
            <a:r>
              <a:rPr lang="el-GR" dirty="0" smtClean="0"/>
              <a:t>σχεδιάσουμε την ένταση στο χρόνο.</a:t>
            </a:r>
            <a:endParaRPr lang="el-GR" dirty="0"/>
          </a:p>
          <a:p>
            <a:pPr marL="0" indent="0">
              <a:buNone/>
            </a:pP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3" name="Θέση περιεχομένου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5613" t="11464" r="1682" b="14810"/>
          <a:stretch/>
        </p:blipFill>
        <p:spPr>
          <a:xfrm>
            <a:off x="576000" y="2771999"/>
            <a:ext cx="3958575" cy="2207504"/>
          </a:xfrm>
        </p:spPr>
      </p:pic>
    </p:spTree>
    <p:extLst>
      <p:ext uri="{BB962C8B-B14F-4D97-AF65-F5344CB8AC3E}">
        <p14:creationId xmlns:p14="http://schemas.microsoft.com/office/powerpoint/2010/main" val="2832931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Ήχος</a:t>
            </a:r>
            <a:endParaRPr lang="el-GR" dirty="0"/>
          </a:p>
        </p:txBody>
      </p:sp>
      <p:sp>
        <p:nvSpPr>
          <p:cNvPr id="5" name="Υπότιτλος 4"/>
          <p:cNvSpPr>
            <a:spLocks noGrp="1"/>
          </p:cNvSpPr>
          <p:nvPr>
            <p:ph type="subTitle" idx="1"/>
          </p:nvPr>
        </p:nvSpPr>
        <p:spPr/>
        <p:txBody>
          <a:bodyPr/>
          <a:lstStyle/>
          <a:p>
            <a:pPr marL="0" lvl="1"/>
            <a:r>
              <a:rPr lang="el-GR" sz="2400" dirty="0" smtClean="0"/>
              <a:t>Χρήση ψηφιακών εφέ - Αποθορυβοποίηση</a:t>
            </a:r>
            <a:endParaRPr lang="el-GR" sz="2400" b="1" dirty="0"/>
          </a:p>
        </p:txBody>
      </p:sp>
    </p:spTree>
    <p:extLst>
      <p:ext uri="{BB962C8B-B14F-4D97-AF65-F5344CB8AC3E}">
        <p14:creationId xmlns:p14="http://schemas.microsoft.com/office/powerpoint/2010/main" val="64522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ψηφιακών εφέ (1/2)</a:t>
            </a:r>
          </a:p>
        </p:txBody>
      </p:sp>
      <p:sp>
        <p:nvSpPr>
          <p:cNvPr id="7" name="Θέση περιεχομένου 6"/>
          <p:cNvSpPr>
            <a:spLocks noGrp="1"/>
          </p:cNvSpPr>
          <p:nvPr>
            <p:ph idx="1"/>
          </p:nvPr>
        </p:nvSpPr>
        <p:spPr/>
        <p:txBody>
          <a:bodyPr/>
          <a:lstStyle/>
          <a:p>
            <a:r>
              <a:rPr lang="el-GR" dirty="0" smtClean="0"/>
              <a:t>Εφαρμόζονται είτε σε ένα </a:t>
            </a:r>
            <a:r>
              <a:rPr lang="el-GR" b="1" dirty="0" smtClean="0"/>
              <a:t>ολόκληρο </a:t>
            </a:r>
            <a:r>
              <a:rPr lang="en-US" b="1" dirty="0" smtClean="0"/>
              <a:t>track </a:t>
            </a:r>
            <a:r>
              <a:rPr lang="el-GR" dirty="0" smtClean="0"/>
              <a:t>είτε σε </a:t>
            </a:r>
            <a:r>
              <a:rPr lang="el-GR" b="1" dirty="0" smtClean="0"/>
              <a:t>ξεχωριστά </a:t>
            </a:r>
            <a:r>
              <a:rPr lang="en-US" b="1" dirty="0" smtClean="0"/>
              <a:t>clips</a:t>
            </a:r>
          </a:p>
          <a:p>
            <a:r>
              <a:rPr lang="el-GR" dirty="0"/>
              <a:t>Έ</a:t>
            </a:r>
            <a:r>
              <a:rPr lang="el-GR" dirty="0" smtClean="0"/>
              <a:t>χουν στόχο να </a:t>
            </a:r>
            <a:r>
              <a:rPr lang="el-GR" dirty="0"/>
              <a:t>διαμορφώσουν τα χαρακτηριστικά του ήχου που </a:t>
            </a:r>
            <a:r>
              <a:rPr lang="el-GR" dirty="0" smtClean="0"/>
              <a:t>θέλουμε μέσω διαφόρων παραμέτρων ελέγχου.</a:t>
            </a:r>
          </a:p>
          <a:p>
            <a:r>
              <a:rPr lang="el-GR" dirty="0" smtClean="0"/>
              <a:t>Υπάρχουν διάφορες κατηγορίες ψηφιακών εφέ ανάλογα με τα χαρακτηριστικά του ήχου που επηρεάζουν.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3331702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ψηφιακών εφέ (2/2)</a:t>
            </a:r>
          </a:p>
        </p:txBody>
      </p:sp>
      <p:sp>
        <p:nvSpPr>
          <p:cNvPr id="7" name="Θέση περιεχομένου 6"/>
          <p:cNvSpPr>
            <a:spLocks noGrp="1"/>
          </p:cNvSpPr>
          <p:nvPr>
            <p:ph idx="1"/>
          </p:nvPr>
        </p:nvSpPr>
        <p:spPr/>
        <p:txBody>
          <a:bodyPr>
            <a:normAutofit/>
          </a:bodyPr>
          <a:lstStyle/>
          <a:p>
            <a:r>
              <a:rPr lang="el-GR" dirty="0" smtClean="0"/>
              <a:t>Η </a:t>
            </a:r>
            <a:r>
              <a:rPr lang="el-GR" dirty="0"/>
              <a:t>χρήση ψηφιακών εφέ πρακτικά περιλαμβάνεται στις </a:t>
            </a:r>
            <a:r>
              <a:rPr lang="en-US" dirty="0"/>
              <a:t>host</a:t>
            </a:r>
            <a:r>
              <a:rPr lang="el-GR" dirty="0"/>
              <a:t> εφαρμογές, όπως το </a:t>
            </a:r>
            <a:r>
              <a:rPr lang="en-US" dirty="0"/>
              <a:t>Sony </a:t>
            </a:r>
            <a:r>
              <a:rPr lang="en-US" dirty="0" smtClean="0"/>
              <a:t>Vegas</a:t>
            </a:r>
            <a:r>
              <a:rPr lang="el-GR" dirty="0" smtClean="0"/>
              <a:t>.</a:t>
            </a:r>
          </a:p>
          <a:p>
            <a:r>
              <a:rPr lang="el-GR" dirty="0" smtClean="0"/>
              <a:t>Λειτουργούν μέσω </a:t>
            </a:r>
            <a:r>
              <a:rPr lang="el-GR" dirty="0"/>
              <a:t>δευτερευόντων εφαρμογών οι οποίες ονομάζονται </a:t>
            </a:r>
            <a:r>
              <a:rPr lang="en-US" b="1" dirty="0"/>
              <a:t>plug</a:t>
            </a:r>
            <a:r>
              <a:rPr lang="el-GR" b="1" dirty="0"/>
              <a:t>-</a:t>
            </a:r>
            <a:r>
              <a:rPr lang="en-US" b="1" dirty="0" smtClean="0"/>
              <a:t>in</a:t>
            </a:r>
            <a:r>
              <a:rPr lang="en-US" b="1" dirty="0"/>
              <a:t>s</a:t>
            </a:r>
            <a:r>
              <a:rPr lang="el-GR" dirty="0" smtClean="0"/>
              <a:t>.</a:t>
            </a:r>
            <a:endParaRPr lang="en-US" dirty="0" smtClean="0"/>
          </a:p>
          <a:p>
            <a:r>
              <a:rPr lang="el-GR" dirty="0" smtClean="0"/>
              <a:t>Υπάρχουν εφέ </a:t>
            </a:r>
            <a:r>
              <a:rPr lang="el-GR" b="1" dirty="0" smtClean="0"/>
              <a:t>πραγματικού</a:t>
            </a:r>
            <a:r>
              <a:rPr lang="el-GR" dirty="0" smtClean="0"/>
              <a:t> και </a:t>
            </a:r>
            <a:r>
              <a:rPr lang="el-GR" b="1" dirty="0" smtClean="0"/>
              <a:t>μη πραγματικού</a:t>
            </a:r>
            <a:r>
              <a:rPr lang="el-GR" dirty="0" smtClean="0"/>
              <a:t> χρόνου.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1643672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δυναμικών εφέ – </a:t>
            </a:r>
            <a:r>
              <a:rPr lang="en-US" sz="4400" b="1" kern="1200" dirty="0">
                <a:solidFill>
                  <a:srgbClr val="0089D0"/>
                </a:solidFill>
                <a:latin typeface="+mj-lt"/>
                <a:ea typeface="+mj-ea"/>
                <a:cs typeface="+mj-cs"/>
              </a:rPr>
              <a:t>Compressor</a:t>
            </a:r>
            <a:r>
              <a:rPr lang="el-GR" sz="4400" b="1" kern="1200" dirty="0">
                <a:solidFill>
                  <a:srgbClr val="0089D0"/>
                </a:solidFill>
                <a:latin typeface="+mj-lt"/>
                <a:ea typeface="+mj-ea"/>
                <a:cs typeface="+mj-cs"/>
              </a:rPr>
              <a:t> (1/5)</a:t>
            </a:r>
          </a:p>
        </p:txBody>
      </p:sp>
      <p:sp>
        <p:nvSpPr>
          <p:cNvPr id="7" name="Θέση περιεχομένου 6"/>
          <p:cNvSpPr>
            <a:spLocks noGrp="1"/>
          </p:cNvSpPr>
          <p:nvPr>
            <p:ph idx="1"/>
          </p:nvPr>
        </p:nvSpPr>
        <p:spPr/>
        <p:txBody>
          <a:bodyPr>
            <a:normAutofit/>
          </a:bodyPr>
          <a:lstStyle/>
          <a:p>
            <a:r>
              <a:rPr lang="el-GR" dirty="0"/>
              <a:t>Ο </a:t>
            </a:r>
            <a:r>
              <a:rPr lang="el-GR" dirty="0" err="1"/>
              <a:t>κομπρέσορας</a:t>
            </a:r>
            <a:r>
              <a:rPr lang="el-GR" dirty="0"/>
              <a:t> χρησιμεύει σε περιπτώσεις που </a:t>
            </a:r>
            <a:r>
              <a:rPr lang="el-GR" dirty="0" smtClean="0"/>
              <a:t>έχουμε έντονες διακυμάνσεις στην ένταση και </a:t>
            </a:r>
            <a:r>
              <a:rPr lang="el-GR" dirty="0"/>
              <a:t>θέλουμε να τις εξισορροπήσουμε </a:t>
            </a:r>
            <a:r>
              <a:rPr lang="el-GR" dirty="0" smtClean="0"/>
              <a:t>με σχετικά αυτοματοποιημένο τρόπο.</a:t>
            </a:r>
          </a:p>
          <a:p>
            <a:r>
              <a:rPr lang="el-GR" dirty="0" smtClean="0"/>
              <a:t>Λειτουργεί εξασθενώντας τα δυνατά </a:t>
            </a:r>
            <a:r>
              <a:rPr lang="el-GR" dirty="0"/>
              <a:t>σημεία (</a:t>
            </a:r>
            <a:r>
              <a:rPr lang="en-US" dirty="0"/>
              <a:t>peak</a:t>
            </a:r>
            <a:r>
              <a:rPr lang="el-GR" dirty="0"/>
              <a:t>) </a:t>
            </a:r>
            <a:r>
              <a:rPr lang="el-GR" dirty="0" smtClean="0"/>
              <a:t>του σήματός μας.</a:t>
            </a:r>
          </a:p>
          <a:p>
            <a:r>
              <a:rPr lang="el-GR" dirty="0"/>
              <a:t>Κύριες παράμετροι είναι το </a:t>
            </a:r>
            <a:r>
              <a:rPr lang="en-US" dirty="0"/>
              <a:t>Threshold </a:t>
            </a:r>
            <a:r>
              <a:rPr lang="el-GR" dirty="0"/>
              <a:t>και </a:t>
            </a:r>
            <a:r>
              <a:rPr lang="en-US" dirty="0"/>
              <a:t>Ratio</a:t>
            </a:r>
            <a:r>
              <a:rPr lang="el-GR" dirty="0"/>
              <a:t> (</a:t>
            </a:r>
            <a:r>
              <a:rPr lang="en-US" dirty="0"/>
              <a:t>Amount</a:t>
            </a:r>
            <a:r>
              <a:rPr lang="el-GR" dirty="0"/>
              <a:t>) και </a:t>
            </a:r>
            <a:r>
              <a:rPr lang="en-US" dirty="0"/>
              <a:t>makeup gain</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2548596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type="body" sz="half" idx="2"/>
          </p:nvPr>
        </p:nvSpPr>
        <p:spPr/>
        <p:txBody>
          <a:bodyPr>
            <a:normAutofit/>
          </a:bodyPr>
          <a:lstStyle/>
          <a:p>
            <a:r>
              <a:rPr lang="el-GR" dirty="0" smtClean="0"/>
              <a:t>Η παράμετρος </a:t>
            </a:r>
            <a:r>
              <a:rPr lang="en-US" i="1" dirty="0" smtClean="0"/>
              <a:t>Threshold</a:t>
            </a:r>
            <a:r>
              <a:rPr lang="el-GR" dirty="0" smtClean="0"/>
              <a:t> (κόκκινο βέλος) ορίζει σε ποια στάθμη θα αρχίζει να εφαρμόζεται μείωση της έντασης. Από το όριο αυτό και κάτω δεν επηρεάζεται η ένταση.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25</a:t>
            </a:fld>
            <a:endParaRPr lang="el-GR" dirty="0"/>
          </a:p>
        </p:txBody>
      </p:sp>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δυναμικών εφέ – </a:t>
            </a:r>
            <a:r>
              <a:rPr lang="en-US" sz="4400" b="1" kern="1200" dirty="0">
                <a:solidFill>
                  <a:srgbClr val="0089D0"/>
                </a:solidFill>
                <a:latin typeface="+mj-lt"/>
                <a:ea typeface="+mj-ea"/>
                <a:cs typeface="+mj-cs"/>
              </a:rPr>
              <a:t>Compressor</a:t>
            </a:r>
            <a:r>
              <a:rPr lang="el-GR" sz="4400" b="1" kern="1200" dirty="0">
                <a:solidFill>
                  <a:srgbClr val="0089D0"/>
                </a:solidFill>
                <a:latin typeface="+mj-lt"/>
                <a:ea typeface="+mj-ea"/>
                <a:cs typeface="+mj-cs"/>
              </a:rPr>
              <a:t> (2/5)</a:t>
            </a:r>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2453064"/>
            <a:ext cx="5111750" cy="2817059"/>
          </a:xfrm>
        </p:spPr>
      </p:pic>
    </p:spTree>
    <p:extLst>
      <p:ext uri="{BB962C8B-B14F-4D97-AF65-F5344CB8AC3E}">
        <p14:creationId xmlns:p14="http://schemas.microsoft.com/office/powerpoint/2010/main" val="3584429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type="body" sz="half" idx="2"/>
          </p:nvPr>
        </p:nvSpPr>
        <p:spPr/>
        <p:txBody>
          <a:bodyPr>
            <a:normAutofit/>
          </a:bodyPr>
          <a:lstStyle/>
          <a:p>
            <a:r>
              <a:rPr lang="el-GR" dirty="0" smtClean="0"/>
              <a:t>Από το όριο</a:t>
            </a:r>
            <a:r>
              <a:rPr lang="en-US" dirty="0" smtClean="0"/>
              <a:t> </a:t>
            </a:r>
            <a:r>
              <a:rPr lang="el-GR" dirty="0" smtClean="0"/>
              <a:t>του </a:t>
            </a:r>
            <a:r>
              <a:rPr lang="en-US" i="1" dirty="0"/>
              <a:t>Threshold</a:t>
            </a:r>
            <a:r>
              <a:rPr lang="el-GR" dirty="0"/>
              <a:t> </a:t>
            </a:r>
            <a:r>
              <a:rPr lang="el-GR" dirty="0" smtClean="0"/>
              <a:t> και πάνω η ένταση μειώνεται σε σχέση με την παράμετρο </a:t>
            </a:r>
            <a:r>
              <a:rPr lang="en-US" dirty="0" smtClean="0"/>
              <a:t>Ratio</a:t>
            </a:r>
            <a:r>
              <a:rPr lang="el-GR" dirty="0" smtClean="0"/>
              <a:t> (κίτρινο βέλος). Όσο μεγαλύτερη είναι αυτή η παράμετρος τόσο πιο πολύ μειώνεται η ένταση η οποία ξεπερνάει το όριο του </a:t>
            </a:r>
            <a:r>
              <a:rPr lang="en-US" i="1" dirty="0" smtClean="0"/>
              <a:t>threshold</a:t>
            </a:r>
            <a:r>
              <a:rPr lang="el-GR" dirty="0" smtClean="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26</a:t>
            </a:fld>
            <a:endParaRPr lang="el-GR" dirty="0"/>
          </a:p>
        </p:txBody>
      </p:sp>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δυναμικών εφέ – </a:t>
            </a:r>
            <a:r>
              <a:rPr lang="en-US" sz="4400" b="1" kern="1200" dirty="0">
                <a:solidFill>
                  <a:srgbClr val="0089D0"/>
                </a:solidFill>
                <a:latin typeface="+mj-lt"/>
                <a:ea typeface="+mj-ea"/>
                <a:cs typeface="+mj-cs"/>
              </a:rPr>
              <a:t>Compressor</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3</a:t>
            </a:r>
            <a:r>
              <a:rPr lang="el-GR" sz="4400" b="1" kern="1200" dirty="0">
                <a:solidFill>
                  <a:srgbClr val="0089D0"/>
                </a:solidFill>
                <a:latin typeface="+mj-lt"/>
                <a:ea typeface="+mj-ea"/>
                <a:cs typeface="+mj-cs"/>
              </a:rPr>
              <a:t>/5)</a:t>
            </a:r>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2453064"/>
            <a:ext cx="5111750" cy="2817059"/>
          </a:xfrm>
        </p:spPr>
      </p:pic>
    </p:spTree>
    <p:extLst>
      <p:ext uri="{BB962C8B-B14F-4D97-AF65-F5344CB8AC3E}">
        <p14:creationId xmlns:p14="http://schemas.microsoft.com/office/powerpoint/2010/main" val="321627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type="body" sz="half" idx="2"/>
          </p:nvPr>
        </p:nvSpPr>
        <p:spPr/>
        <p:txBody>
          <a:bodyPr>
            <a:normAutofit/>
          </a:bodyPr>
          <a:lstStyle/>
          <a:p>
            <a:r>
              <a:rPr lang="el-GR" dirty="0" smtClean="0"/>
              <a:t>Στο τέλος, για να αντισταθμίσουμε την οποιαδήποτε εξασθένηση, αυξάνουμε είτε το </a:t>
            </a:r>
            <a:r>
              <a:rPr lang="en-US" dirty="0" smtClean="0"/>
              <a:t>Makeup gain </a:t>
            </a:r>
            <a:r>
              <a:rPr lang="el-GR" dirty="0" smtClean="0"/>
              <a:t>ή το </a:t>
            </a:r>
            <a:r>
              <a:rPr lang="en-US" dirty="0" smtClean="0"/>
              <a:t>volume </a:t>
            </a:r>
            <a:r>
              <a:rPr lang="el-GR" dirty="0" smtClean="0"/>
              <a:t>στο κανάλι μας (γαλάζιο βέλος).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27</a:t>
            </a:fld>
            <a:endParaRPr lang="el-GR" dirty="0"/>
          </a:p>
        </p:txBody>
      </p:sp>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δυναμικών εφέ – </a:t>
            </a:r>
            <a:r>
              <a:rPr lang="en-US" sz="4400" b="1" kern="1200" dirty="0">
                <a:solidFill>
                  <a:srgbClr val="0089D0"/>
                </a:solidFill>
                <a:latin typeface="+mj-lt"/>
                <a:ea typeface="+mj-ea"/>
                <a:cs typeface="+mj-cs"/>
              </a:rPr>
              <a:t>Compressor</a:t>
            </a:r>
            <a:r>
              <a:rPr lang="el-GR" sz="4400" b="1" kern="1200" dirty="0">
                <a:solidFill>
                  <a:srgbClr val="0089D0"/>
                </a:solidFill>
                <a:latin typeface="+mj-lt"/>
                <a:ea typeface="+mj-ea"/>
                <a:cs typeface="+mj-cs"/>
              </a:rPr>
              <a:t> (4/5)</a:t>
            </a:r>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2453064"/>
            <a:ext cx="5111750" cy="2817059"/>
          </a:xfrm>
        </p:spPr>
      </p:pic>
    </p:spTree>
    <p:extLst>
      <p:ext uri="{BB962C8B-B14F-4D97-AF65-F5344CB8AC3E}">
        <p14:creationId xmlns:p14="http://schemas.microsoft.com/office/powerpoint/2010/main" val="1116205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type="body" sz="half" idx="2"/>
          </p:nvPr>
        </p:nvSpPr>
        <p:spPr/>
        <p:txBody>
          <a:bodyPr>
            <a:normAutofit/>
          </a:bodyPr>
          <a:lstStyle/>
          <a:p>
            <a:r>
              <a:rPr lang="el-GR" smtClean="0"/>
              <a:t>Προσοχή</a:t>
            </a:r>
            <a:r>
              <a:rPr lang="el-GR" dirty="0" smtClean="0"/>
              <a:t>!  Επειδή με την συμπίεση ενισχύονται να ασθενέστερα κομμάτια του σήματος, μπορεί </a:t>
            </a:r>
            <a:r>
              <a:rPr lang="el-GR" dirty="0"/>
              <a:t>να </a:t>
            </a:r>
            <a:r>
              <a:rPr lang="el-GR" dirty="0" smtClean="0"/>
              <a:t>ενισχυθεί αρκετά και ο θόρυβος </a:t>
            </a:r>
            <a:r>
              <a:rPr lang="el-GR" dirty="0"/>
              <a:t>υποβάθρου.</a:t>
            </a:r>
            <a:endParaRPr lang="el-GR"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28</a:t>
            </a:fld>
            <a:endParaRPr lang="el-GR" dirty="0"/>
          </a:p>
        </p:txBody>
      </p:sp>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δυναμικών εφέ – </a:t>
            </a:r>
            <a:r>
              <a:rPr lang="en-US" sz="4400" b="1" kern="1200" dirty="0">
                <a:solidFill>
                  <a:srgbClr val="0089D0"/>
                </a:solidFill>
                <a:latin typeface="+mj-lt"/>
                <a:ea typeface="+mj-ea"/>
                <a:cs typeface="+mj-cs"/>
              </a:rPr>
              <a:t>Compressor</a:t>
            </a:r>
            <a:r>
              <a:rPr lang="el-GR" sz="4400" b="1" kern="1200" dirty="0">
                <a:solidFill>
                  <a:srgbClr val="0089D0"/>
                </a:solidFill>
                <a:latin typeface="+mj-lt"/>
                <a:ea typeface="+mj-ea"/>
                <a:cs typeface="+mj-cs"/>
              </a:rPr>
              <a:t> (5/5)</a:t>
            </a:r>
          </a:p>
        </p:txBody>
      </p:sp>
      <p:pic>
        <p:nvPicPr>
          <p:cNvPr id="3" name="Θέση περιεχομένου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44893" y="2168032"/>
            <a:ext cx="3372065" cy="3387122"/>
          </a:xfrm>
        </p:spPr>
      </p:pic>
    </p:spTree>
    <p:extLst>
      <p:ext uri="{BB962C8B-B14F-4D97-AF65-F5344CB8AC3E}">
        <p14:creationId xmlns:p14="http://schemas.microsoft.com/office/powerpoint/2010/main" val="2853880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Ισοσταθμιστής</a:t>
            </a:r>
            <a:r>
              <a:rPr lang="el-GR" dirty="0"/>
              <a:t> – </a:t>
            </a:r>
            <a:r>
              <a:rPr lang="en-US" dirty="0"/>
              <a:t>EQ</a:t>
            </a:r>
            <a:r>
              <a:rPr lang="el-GR" dirty="0"/>
              <a:t> </a:t>
            </a:r>
            <a:r>
              <a:rPr lang="en-US" dirty="0"/>
              <a:t>(1</a:t>
            </a:r>
            <a:r>
              <a:rPr lang="el-GR" dirty="0"/>
              <a:t>/</a:t>
            </a:r>
            <a:r>
              <a:rPr lang="en-US" dirty="0"/>
              <a:t>6</a:t>
            </a:r>
            <a:r>
              <a:rPr lang="el-GR" dirty="0"/>
              <a:t>)</a:t>
            </a:r>
          </a:p>
        </p:txBody>
      </p:sp>
      <p:sp>
        <p:nvSpPr>
          <p:cNvPr id="3" name="Content Placeholder 2"/>
          <p:cNvSpPr>
            <a:spLocks noGrp="1"/>
          </p:cNvSpPr>
          <p:nvPr>
            <p:ph sz="half" idx="1"/>
          </p:nvPr>
        </p:nvSpPr>
        <p:spPr/>
        <p:txBody>
          <a:bodyPr/>
          <a:lstStyle/>
          <a:p>
            <a:endParaRPr lang="el-GR"/>
          </a:p>
        </p:txBody>
      </p:sp>
      <p:sp>
        <p:nvSpPr>
          <p:cNvPr id="4" name="Content Placeholder 3"/>
          <p:cNvSpPr>
            <a:spLocks noGrp="1"/>
          </p:cNvSpPr>
          <p:nvPr>
            <p:ph sz="half" idx="2"/>
          </p:nvPr>
        </p:nvSpPr>
        <p:spPr/>
        <p:txBody>
          <a:bodyPr/>
          <a:lstStyle/>
          <a:p>
            <a:pPr marL="0" indent="0">
              <a:buNone/>
            </a:pPr>
            <a:r>
              <a:rPr lang="el-GR" dirty="0"/>
              <a:t>Οι </a:t>
            </a:r>
            <a:r>
              <a:rPr lang="el-GR" dirty="0" err="1"/>
              <a:t>ισοσταθμιστές</a:t>
            </a:r>
            <a:r>
              <a:rPr lang="el-GR" dirty="0"/>
              <a:t> είναι ψηφιακά εφέ, σαν τον </a:t>
            </a:r>
            <a:r>
              <a:rPr lang="el-GR" dirty="0" err="1"/>
              <a:t>κομπρέσορα</a:t>
            </a:r>
            <a:r>
              <a:rPr lang="el-GR" dirty="0"/>
              <a:t>, τα οποία όμως επιδρούν στο φασματικό περιεχόμενο του ήχου, δηλαδή στην ένταση του ήχου σε συγκεκριμένες συχνότητες. </a:t>
            </a:r>
            <a:endParaRPr lang="en-US" dirty="0"/>
          </a:p>
          <a:p>
            <a:endParaRPr lang="el-GR" dirty="0"/>
          </a:p>
        </p:txBody>
      </p:sp>
      <p:sp>
        <p:nvSpPr>
          <p:cNvPr id="5" name="Slide Number Placeholder 4"/>
          <p:cNvSpPr>
            <a:spLocks noGrp="1"/>
          </p:cNvSpPr>
          <p:nvPr>
            <p:ph type="sldNum" sz="quarter" idx="12"/>
          </p:nvPr>
        </p:nvSpPr>
        <p:spPr/>
        <p:txBody>
          <a:bodyPr/>
          <a:lstStyle/>
          <a:p>
            <a:fld id="{53C4726A-630D-4CB4-B088-BAB00F4188E9}" type="slidenum">
              <a:rPr lang="el-GR" smtClean="0"/>
              <a:pPr/>
              <a:t>29</a:t>
            </a:fld>
            <a:endParaRPr lang="el-GR"/>
          </a:p>
        </p:txBody>
      </p:sp>
      <p:pic>
        <p:nvPicPr>
          <p:cNvPr id="6" name="Θέση περιεχομένου 2"/>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436639" y="1772816"/>
            <a:ext cx="4038600" cy="3027005"/>
          </a:xfrm>
          <a:prstGeom prst="rect">
            <a:avLst/>
          </a:prstGeom>
        </p:spPr>
      </p:pic>
    </p:spTree>
    <p:extLst>
      <p:ext uri="{BB962C8B-B14F-4D97-AF65-F5344CB8AC3E}">
        <p14:creationId xmlns:p14="http://schemas.microsoft.com/office/powerpoint/2010/main" val="232763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dirty="0">
                <a:solidFill>
                  <a:srgbClr val="0089D0"/>
                </a:solidFill>
              </a:rPr>
              <a:t>Άδειες Χρήσης</a:t>
            </a: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6" name="Picture 5" descr="Λογότυπο για Άδειες χρήσης Creative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797152"/>
            <a:ext cx="2050663"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err="1">
                <a:solidFill>
                  <a:srgbClr val="0089D0"/>
                </a:solidFill>
                <a:latin typeface="+mj-lt"/>
                <a:ea typeface="+mj-ea"/>
                <a:cs typeface="+mj-cs"/>
              </a:rPr>
              <a:t>Ισοσταθμιστής</a:t>
            </a:r>
            <a:r>
              <a:rPr lang="el-GR" sz="4400" b="1" kern="1200" dirty="0">
                <a:solidFill>
                  <a:srgbClr val="0089D0"/>
                </a:solidFill>
                <a:latin typeface="+mj-lt"/>
                <a:ea typeface="+mj-ea"/>
                <a:cs typeface="+mj-cs"/>
              </a:rPr>
              <a:t> – </a:t>
            </a:r>
            <a:r>
              <a:rPr lang="en-US" sz="4400" b="1" kern="1200" dirty="0">
                <a:solidFill>
                  <a:srgbClr val="0089D0"/>
                </a:solidFill>
                <a:latin typeface="+mj-lt"/>
                <a:ea typeface="+mj-ea"/>
                <a:cs typeface="+mj-cs"/>
              </a:rPr>
              <a:t>EQ</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(2/6</a:t>
            </a:r>
            <a:r>
              <a:rPr lang="el-GR" sz="44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a:bodyPr>
          <a:lstStyle/>
          <a:p>
            <a:pPr marL="0" indent="0">
              <a:buNone/>
            </a:pPr>
            <a:r>
              <a:rPr lang="el-GR" dirty="0"/>
              <a:t>Η λειτουργία των </a:t>
            </a:r>
            <a:r>
              <a:rPr lang="el-GR" dirty="0" err="1"/>
              <a:t>ισοσταθμιστών</a:t>
            </a:r>
            <a:r>
              <a:rPr lang="el-GR" dirty="0"/>
              <a:t> στηρίζεται στα φίλτρα. </a:t>
            </a:r>
            <a:endParaRPr lang="el-GR" dirty="0" smtClean="0"/>
          </a:p>
          <a:p>
            <a:pPr marL="0" indent="0">
              <a:buNone/>
            </a:pPr>
            <a:r>
              <a:rPr lang="el-GR" dirty="0" smtClean="0"/>
              <a:t>Φίλτρα </a:t>
            </a:r>
            <a:r>
              <a:rPr lang="el-GR" dirty="0"/>
              <a:t>έχουμε πολλών ειδών. </a:t>
            </a:r>
            <a:endParaRPr lang="en-US" dirty="0" smtClean="0"/>
          </a:p>
          <a:p>
            <a:pPr marL="0" indent="0">
              <a:buNone/>
            </a:pPr>
            <a:r>
              <a:rPr lang="el-GR" dirty="0" smtClean="0"/>
              <a:t>Παρακάτω αναλύουμε τα κυριότερα</a:t>
            </a:r>
            <a:endParaRPr lang="el-GR" dirty="0"/>
          </a:p>
        </p:txBody>
      </p:sp>
      <p:pic>
        <p:nvPicPr>
          <p:cNvPr id="3" name="Θέση περιεχομένου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08384" y="2270379"/>
            <a:ext cx="4118233" cy="3185604"/>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3560493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err="1">
                <a:solidFill>
                  <a:srgbClr val="0089D0"/>
                </a:solidFill>
                <a:latin typeface="+mj-lt"/>
                <a:ea typeface="+mj-ea"/>
                <a:cs typeface="+mj-cs"/>
              </a:rPr>
              <a:t>Ισοσταθμιστής</a:t>
            </a:r>
            <a:r>
              <a:rPr lang="el-GR" sz="4400" b="1" kern="1200" dirty="0">
                <a:solidFill>
                  <a:srgbClr val="0089D0"/>
                </a:solidFill>
                <a:latin typeface="+mj-lt"/>
                <a:ea typeface="+mj-ea"/>
                <a:cs typeface="+mj-cs"/>
              </a:rPr>
              <a:t> – </a:t>
            </a:r>
            <a:r>
              <a:rPr lang="en-US" sz="4400" b="1" kern="1200" dirty="0">
                <a:solidFill>
                  <a:srgbClr val="0089D0"/>
                </a:solidFill>
                <a:latin typeface="+mj-lt"/>
                <a:ea typeface="+mj-ea"/>
                <a:cs typeface="+mj-cs"/>
              </a:rPr>
              <a:t>EQ</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a:t>
            </a:r>
            <a:r>
              <a:rPr lang="el-GR" sz="4400" b="1" kern="1200" dirty="0">
                <a:solidFill>
                  <a:srgbClr val="0089D0"/>
                </a:solidFill>
                <a:latin typeface="+mj-lt"/>
                <a:ea typeface="+mj-ea"/>
                <a:cs typeface="+mj-cs"/>
              </a:rPr>
              <a:t>3</a:t>
            </a:r>
            <a:r>
              <a:rPr lang="en-US" sz="4400" b="1" kern="1200" dirty="0">
                <a:solidFill>
                  <a:srgbClr val="0089D0"/>
                </a:solidFill>
                <a:latin typeface="+mj-lt"/>
                <a:ea typeface="+mj-ea"/>
                <a:cs typeface="+mj-cs"/>
              </a:rPr>
              <a:t>/6</a:t>
            </a:r>
            <a:r>
              <a:rPr lang="el-GR" sz="44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92500" lnSpcReduction="20000"/>
          </a:bodyPr>
          <a:lstStyle/>
          <a:p>
            <a:pPr lvl="0"/>
            <a:r>
              <a:rPr lang="el-GR" dirty="0" smtClean="0"/>
              <a:t>Αποκοπής υψηλών </a:t>
            </a:r>
            <a:r>
              <a:rPr lang="el-GR" dirty="0"/>
              <a:t>ή χαμηλών συχνοτήτων </a:t>
            </a:r>
            <a:r>
              <a:rPr lang="el-GR" dirty="0" smtClean="0"/>
              <a:t>(</a:t>
            </a:r>
            <a:r>
              <a:rPr lang="en-US" dirty="0"/>
              <a:t>High</a:t>
            </a:r>
            <a:r>
              <a:rPr lang="el-GR" dirty="0"/>
              <a:t>/</a:t>
            </a:r>
            <a:r>
              <a:rPr lang="en-US" dirty="0"/>
              <a:t>Low </a:t>
            </a:r>
            <a:r>
              <a:rPr lang="en-US" dirty="0" smtClean="0"/>
              <a:t>cut</a:t>
            </a:r>
            <a:r>
              <a:rPr lang="el-GR" dirty="0" smtClean="0"/>
              <a:t>). </a:t>
            </a:r>
          </a:p>
          <a:p>
            <a:pPr lvl="0"/>
            <a:r>
              <a:rPr lang="el-GR" dirty="0" smtClean="0"/>
              <a:t>Τα </a:t>
            </a:r>
            <a:r>
              <a:rPr lang="el-GR" dirty="0"/>
              <a:t>φίλτρα αυτά αποκόπτουν όλες τις συχνότητες πάνω (</a:t>
            </a:r>
            <a:r>
              <a:rPr lang="en-US" dirty="0"/>
              <a:t>High cut</a:t>
            </a:r>
            <a:r>
              <a:rPr lang="el-GR" dirty="0"/>
              <a:t>) ή κάτω (</a:t>
            </a:r>
            <a:r>
              <a:rPr lang="en-US" dirty="0"/>
              <a:t>Low cut</a:t>
            </a:r>
            <a:r>
              <a:rPr lang="el-GR" dirty="0"/>
              <a:t>) </a:t>
            </a:r>
            <a:r>
              <a:rPr lang="el-GR" dirty="0" smtClean="0"/>
              <a:t>από </a:t>
            </a:r>
            <a:r>
              <a:rPr lang="el-GR" dirty="0"/>
              <a:t>τη συχνότητα αποκοπής τους. </a:t>
            </a:r>
            <a:endParaRPr lang="el-GR" dirty="0" smtClean="0"/>
          </a:p>
          <a:p>
            <a:pPr lvl="0"/>
            <a:r>
              <a:rPr lang="el-GR" dirty="0" smtClean="0"/>
              <a:t>Κύρια </a:t>
            </a:r>
            <a:r>
              <a:rPr lang="el-GR" dirty="0"/>
              <a:t>παράμετρός τους είναι η συχνότητα αποκοπής</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31</a:t>
            </a:fld>
            <a:endParaRPr lang="el-GR" dirty="0"/>
          </a:p>
        </p:txBody>
      </p:sp>
      <p:pic>
        <p:nvPicPr>
          <p:cNvPr id="5" name="Θέση περιεχομένου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5076" r="2450" b="7372"/>
          <a:stretch/>
        </p:blipFill>
        <p:spPr>
          <a:xfrm>
            <a:off x="4572000" y="2627999"/>
            <a:ext cx="4333619" cy="2577686"/>
          </a:xfrm>
        </p:spPr>
      </p:pic>
    </p:spTree>
    <p:extLst>
      <p:ext uri="{BB962C8B-B14F-4D97-AF65-F5344CB8AC3E}">
        <p14:creationId xmlns:p14="http://schemas.microsoft.com/office/powerpoint/2010/main" val="331734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err="1">
                <a:solidFill>
                  <a:srgbClr val="0089D0"/>
                </a:solidFill>
                <a:latin typeface="+mj-lt"/>
                <a:ea typeface="+mj-ea"/>
                <a:cs typeface="+mj-cs"/>
              </a:rPr>
              <a:t>Ισοσταθμιστής</a:t>
            </a:r>
            <a:r>
              <a:rPr lang="el-GR" sz="4400" b="1" kern="1200" dirty="0">
                <a:solidFill>
                  <a:srgbClr val="0089D0"/>
                </a:solidFill>
                <a:latin typeface="+mj-lt"/>
                <a:ea typeface="+mj-ea"/>
                <a:cs typeface="+mj-cs"/>
              </a:rPr>
              <a:t> – </a:t>
            </a:r>
            <a:r>
              <a:rPr lang="en-US" sz="4400" b="1" kern="1200" dirty="0">
                <a:solidFill>
                  <a:srgbClr val="0089D0"/>
                </a:solidFill>
                <a:latin typeface="+mj-lt"/>
                <a:ea typeface="+mj-ea"/>
                <a:cs typeface="+mj-cs"/>
              </a:rPr>
              <a:t>EQ</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(4/6</a:t>
            </a:r>
            <a:r>
              <a:rPr lang="el-GR" sz="44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77500" lnSpcReduction="20000"/>
          </a:bodyPr>
          <a:lstStyle/>
          <a:p>
            <a:pPr lvl="0"/>
            <a:r>
              <a:rPr lang="el-GR" dirty="0"/>
              <a:t>Τύπου ραφιού υψηλών ή χαμηλών συχνοτήτων (</a:t>
            </a:r>
            <a:r>
              <a:rPr lang="en-US" dirty="0"/>
              <a:t>High</a:t>
            </a:r>
            <a:r>
              <a:rPr lang="el-GR" dirty="0"/>
              <a:t>/</a:t>
            </a:r>
            <a:r>
              <a:rPr lang="en-US" dirty="0"/>
              <a:t>Low shelving</a:t>
            </a:r>
            <a:r>
              <a:rPr lang="el-GR" dirty="0"/>
              <a:t>). </a:t>
            </a:r>
            <a:endParaRPr lang="en-US" dirty="0" smtClean="0"/>
          </a:p>
          <a:p>
            <a:pPr lvl="0"/>
            <a:r>
              <a:rPr lang="el-GR" dirty="0" smtClean="0"/>
              <a:t>Τα </a:t>
            </a:r>
            <a:r>
              <a:rPr lang="el-GR" dirty="0"/>
              <a:t>φίλτρα αυτά ενισχύουν ή εξασθενούν τις συχνότητες στα άκρα του φάσματος. </a:t>
            </a:r>
            <a:endParaRPr lang="en-US" dirty="0" smtClean="0"/>
          </a:p>
          <a:p>
            <a:pPr lvl="0"/>
            <a:r>
              <a:rPr lang="el-GR" dirty="0" smtClean="0"/>
              <a:t>Το </a:t>
            </a:r>
            <a:r>
              <a:rPr lang="el-GR" dirty="0"/>
              <a:t>υψηλών από την συχνότητα επίδρασής τους και πάνω και των χαμηλών από τη συχνότητα επίδρασής τους και κάτω. </a:t>
            </a:r>
            <a:endParaRPr lang="en-US" dirty="0" smtClean="0"/>
          </a:p>
          <a:p>
            <a:pPr lvl="0"/>
            <a:r>
              <a:rPr lang="el-GR" dirty="0" smtClean="0"/>
              <a:t>Κύριες </a:t>
            </a:r>
            <a:r>
              <a:rPr lang="el-GR" dirty="0"/>
              <a:t>παράμετροί τους είναι η απολαβή (ενίσχυση ή εξασθένιση) και η συχνότητα επίδρασης.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32</a:t>
            </a:fld>
            <a:endParaRPr lang="el-GR" dirty="0"/>
          </a:p>
        </p:txBody>
      </p:sp>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57526" y="2583361"/>
            <a:ext cx="4219948" cy="2559641"/>
          </a:xfrm>
        </p:spPr>
      </p:pic>
    </p:spTree>
    <p:extLst>
      <p:ext uri="{BB962C8B-B14F-4D97-AF65-F5344CB8AC3E}">
        <p14:creationId xmlns:p14="http://schemas.microsoft.com/office/powerpoint/2010/main" val="452592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err="1">
                <a:solidFill>
                  <a:srgbClr val="0089D0"/>
                </a:solidFill>
                <a:latin typeface="+mj-lt"/>
                <a:ea typeface="+mj-ea"/>
                <a:cs typeface="+mj-cs"/>
              </a:rPr>
              <a:t>Ισοσταθμιστής</a:t>
            </a:r>
            <a:r>
              <a:rPr lang="el-GR" sz="4400" b="1" kern="1200" dirty="0">
                <a:solidFill>
                  <a:srgbClr val="0089D0"/>
                </a:solidFill>
                <a:latin typeface="+mj-lt"/>
                <a:ea typeface="+mj-ea"/>
                <a:cs typeface="+mj-cs"/>
              </a:rPr>
              <a:t> – </a:t>
            </a:r>
            <a:r>
              <a:rPr lang="en-US" sz="4400" b="1" kern="1200" dirty="0">
                <a:solidFill>
                  <a:srgbClr val="0089D0"/>
                </a:solidFill>
                <a:latin typeface="+mj-lt"/>
                <a:ea typeface="+mj-ea"/>
                <a:cs typeface="+mj-cs"/>
              </a:rPr>
              <a:t>EQ</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(5/6</a:t>
            </a:r>
            <a:r>
              <a:rPr lang="el-GR" sz="44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92500" lnSpcReduction="20000"/>
          </a:bodyPr>
          <a:lstStyle/>
          <a:p>
            <a:r>
              <a:rPr lang="el-GR" dirty="0"/>
              <a:t>Τύπου κορυφής (</a:t>
            </a:r>
            <a:r>
              <a:rPr lang="en-US" dirty="0"/>
              <a:t>peaking</a:t>
            </a:r>
            <a:r>
              <a:rPr lang="el-GR" dirty="0"/>
              <a:t>). </a:t>
            </a:r>
            <a:endParaRPr lang="en-US" dirty="0" smtClean="0"/>
          </a:p>
          <a:p>
            <a:r>
              <a:rPr lang="el-GR" dirty="0" smtClean="0"/>
              <a:t>Τα </a:t>
            </a:r>
            <a:r>
              <a:rPr lang="el-GR" dirty="0"/>
              <a:t>φίλτρα αυτά εξασθενούν ή ενισχύουν μια στενή περιοχή γύρω από τη συχνότητα επίδρασής τους. </a:t>
            </a:r>
            <a:endParaRPr lang="en-US" dirty="0" smtClean="0"/>
          </a:p>
          <a:p>
            <a:r>
              <a:rPr lang="el-GR" dirty="0" smtClean="0"/>
              <a:t>Κύριες </a:t>
            </a:r>
            <a:r>
              <a:rPr lang="el-GR" dirty="0"/>
              <a:t>παράμετροί τους είναι η απολαβή (ενίσχυση ή εξασθένιση), η συχνότητα επίδρασης και το εύρος επίδρασης γύρων από τη συχνότητα.</a:t>
            </a:r>
          </a:p>
          <a:p>
            <a:pPr lvl="0"/>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33</a:t>
            </a:fld>
            <a:endParaRPr lang="el-GR" dirty="0"/>
          </a:p>
        </p:txBody>
      </p:sp>
      <p:pic>
        <p:nvPicPr>
          <p:cNvPr id="3" name="Θέση περιεχομένου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404" r="865" b="17285"/>
          <a:stretch/>
        </p:blipFill>
        <p:spPr>
          <a:xfrm>
            <a:off x="4787999" y="2753363"/>
            <a:ext cx="3968929" cy="1927770"/>
          </a:xfrm>
        </p:spPr>
      </p:pic>
    </p:spTree>
    <p:extLst>
      <p:ext uri="{BB962C8B-B14F-4D97-AF65-F5344CB8AC3E}">
        <p14:creationId xmlns:p14="http://schemas.microsoft.com/office/powerpoint/2010/main" val="3822901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err="1">
                <a:solidFill>
                  <a:srgbClr val="0089D0"/>
                </a:solidFill>
                <a:latin typeface="+mj-lt"/>
                <a:ea typeface="+mj-ea"/>
                <a:cs typeface="+mj-cs"/>
              </a:rPr>
              <a:t>Ισοσταθμιστής</a:t>
            </a:r>
            <a:r>
              <a:rPr lang="el-GR" sz="4400" b="1" kern="1200" dirty="0">
                <a:solidFill>
                  <a:srgbClr val="0089D0"/>
                </a:solidFill>
                <a:latin typeface="+mj-lt"/>
                <a:ea typeface="+mj-ea"/>
                <a:cs typeface="+mj-cs"/>
              </a:rPr>
              <a:t> – </a:t>
            </a:r>
            <a:r>
              <a:rPr lang="en-US" sz="4400" b="1" kern="1200" dirty="0">
                <a:solidFill>
                  <a:srgbClr val="0089D0"/>
                </a:solidFill>
                <a:latin typeface="+mj-lt"/>
                <a:ea typeface="+mj-ea"/>
                <a:cs typeface="+mj-cs"/>
              </a:rPr>
              <a:t>EQ</a:t>
            </a:r>
            <a:r>
              <a:rPr lang="el-GR" sz="4400" b="1" kern="1200" dirty="0">
                <a:solidFill>
                  <a:srgbClr val="0089D0"/>
                </a:solidFill>
                <a:latin typeface="+mj-lt"/>
                <a:ea typeface="+mj-ea"/>
                <a:cs typeface="+mj-cs"/>
              </a:rPr>
              <a:t> </a:t>
            </a:r>
            <a:r>
              <a:rPr lang="en-US" sz="4400" b="1" kern="1200" dirty="0">
                <a:solidFill>
                  <a:srgbClr val="0089D0"/>
                </a:solidFill>
                <a:latin typeface="+mj-lt"/>
                <a:ea typeface="+mj-ea"/>
                <a:cs typeface="+mj-cs"/>
              </a:rPr>
              <a:t>(6/6</a:t>
            </a:r>
            <a:r>
              <a:rPr lang="el-GR" sz="44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77500" lnSpcReduction="20000"/>
          </a:bodyPr>
          <a:lstStyle/>
          <a:p>
            <a:r>
              <a:rPr lang="el-GR" dirty="0"/>
              <a:t>Συνήθως χρησιμοποιούνται παράλληλα πολλά φίλτρα με διαφορετικές παραμέτρους το καθένα σε </a:t>
            </a:r>
            <a:r>
              <a:rPr lang="el-GR" dirty="0" smtClean="0"/>
              <a:t>διαφορετικές μπάντες του </a:t>
            </a:r>
            <a:r>
              <a:rPr lang="el-GR" dirty="0"/>
              <a:t>ακουστικού φάσματος. </a:t>
            </a:r>
            <a:endParaRPr lang="el-GR" dirty="0" smtClean="0"/>
          </a:p>
          <a:p>
            <a:r>
              <a:rPr lang="el-GR" dirty="0" smtClean="0"/>
              <a:t>Οι </a:t>
            </a:r>
            <a:r>
              <a:rPr lang="el-GR" dirty="0"/>
              <a:t>ακουστικές μπάντες σε αντιστοιχία με την τοποθέτησή τους στην κλίμακα των συχνοτήτων, χωρίζονται σε μπάσα (</a:t>
            </a:r>
            <a:r>
              <a:rPr lang="el-GR" dirty="0" smtClean="0"/>
              <a:t>χαμηλά-</a:t>
            </a:r>
            <a:r>
              <a:rPr lang="en-US" dirty="0" smtClean="0"/>
              <a:t>LF</a:t>
            </a:r>
            <a:r>
              <a:rPr lang="el-GR" dirty="0" smtClean="0"/>
              <a:t>), </a:t>
            </a:r>
            <a:r>
              <a:rPr lang="el-GR" dirty="0" err="1" smtClean="0"/>
              <a:t>χαμηλο</a:t>
            </a:r>
            <a:r>
              <a:rPr lang="el-GR" dirty="0" smtClean="0"/>
              <a:t>-μεσαία</a:t>
            </a:r>
            <a:r>
              <a:rPr lang="en-US" dirty="0" smtClean="0"/>
              <a:t>(LMF)</a:t>
            </a:r>
            <a:r>
              <a:rPr lang="el-GR" dirty="0"/>
              <a:t>, μεσαία</a:t>
            </a:r>
            <a:r>
              <a:rPr lang="en-US" dirty="0" smtClean="0"/>
              <a:t>(MF</a:t>
            </a:r>
            <a:r>
              <a:rPr lang="en-US" dirty="0"/>
              <a:t>)</a:t>
            </a:r>
            <a:r>
              <a:rPr lang="el-GR" dirty="0"/>
              <a:t>, </a:t>
            </a:r>
            <a:r>
              <a:rPr lang="el-GR" dirty="0" err="1"/>
              <a:t>ψηλο</a:t>
            </a:r>
            <a:r>
              <a:rPr lang="el-GR" dirty="0"/>
              <a:t>-μεσαία</a:t>
            </a:r>
            <a:r>
              <a:rPr lang="en-US" dirty="0" smtClean="0"/>
              <a:t>(HMF)</a:t>
            </a:r>
            <a:r>
              <a:rPr lang="el-GR" dirty="0" smtClean="0"/>
              <a:t> </a:t>
            </a:r>
            <a:r>
              <a:rPr lang="el-GR" dirty="0"/>
              <a:t>και πρίμα (</a:t>
            </a:r>
            <a:r>
              <a:rPr lang="el-GR" dirty="0" smtClean="0"/>
              <a:t>ψηλά</a:t>
            </a:r>
            <a:r>
              <a:rPr lang="en-US" dirty="0" smtClean="0"/>
              <a:t>-HF</a:t>
            </a:r>
            <a:r>
              <a:rPr lang="el-GR" dirty="0" smtClean="0"/>
              <a:t>). </a:t>
            </a:r>
            <a:endParaRPr lang="el-GR" dirty="0"/>
          </a:p>
          <a:p>
            <a:endParaRPr lang="el-GR" dirty="0"/>
          </a:p>
        </p:txBody>
      </p:sp>
      <p:pic>
        <p:nvPicPr>
          <p:cNvPr id="3" name="Θέση περιεχομένου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08" t="15748" r="1548" b="1594"/>
          <a:stretch/>
        </p:blipFill>
        <p:spPr>
          <a:xfrm>
            <a:off x="4500000" y="2276872"/>
            <a:ext cx="4320000" cy="2628000"/>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34</a:t>
            </a:fld>
            <a:endParaRPr lang="el-GR" dirty="0"/>
          </a:p>
        </p:txBody>
      </p:sp>
    </p:spTree>
    <p:extLst>
      <p:ext uri="{BB962C8B-B14F-4D97-AF65-F5344CB8AC3E}">
        <p14:creationId xmlns:p14="http://schemas.microsoft.com/office/powerpoint/2010/main" val="2369889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Παραμετρικός </a:t>
            </a:r>
            <a:r>
              <a:rPr lang="el-GR" sz="4400" b="1" kern="1200" dirty="0" err="1">
                <a:solidFill>
                  <a:srgbClr val="0089D0"/>
                </a:solidFill>
                <a:latin typeface="+mj-lt"/>
                <a:ea typeface="+mj-ea"/>
                <a:cs typeface="+mj-cs"/>
              </a:rPr>
              <a:t>ισοσταθμιστής</a:t>
            </a:r>
            <a:endParaRPr lang="el-GR" sz="4400" b="1" kern="1200" dirty="0">
              <a:solidFill>
                <a:srgbClr val="0089D0"/>
              </a:solidFill>
              <a:latin typeface="+mj-lt"/>
              <a:ea typeface="+mj-ea"/>
              <a:cs typeface="+mj-cs"/>
            </a:endParaRPr>
          </a:p>
        </p:txBody>
      </p:sp>
      <p:sp>
        <p:nvSpPr>
          <p:cNvPr id="7" name="Θέση περιεχομένου 6"/>
          <p:cNvSpPr>
            <a:spLocks noGrp="1"/>
          </p:cNvSpPr>
          <p:nvPr>
            <p:ph sz="half" idx="1"/>
          </p:nvPr>
        </p:nvSpPr>
        <p:spPr/>
        <p:txBody>
          <a:bodyPr>
            <a:normAutofit fontScale="85000" lnSpcReduction="10000"/>
          </a:bodyPr>
          <a:lstStyle/>
          <a:p>
            <a:pPr marL="0" indent="0">
              <a:buNone/>
            </a:pPr>
            <a:r>
              <a:rPr lang="el-GR" dirty="0" smtClean="0"/>
              <a:t>Στην </a:t>
            </a:r>
            <a:r>
              <a:rPr lang="el-GR" dirty="0"/>
              <a:t>Εικόνα </a:t>
            </a:r>
            <a:r>
              <a:rPr lang="el-GR" dirty="0" smtClean="0"/>
              <a:t>φαίνεται </a:t>
            </a:r>
            <a:r>
              <a:rPr lang="el-GR" dirty="0"/>
              <a:t>το παραμετρικό </a:t>
            </a:r>
            <a:r>
              <a:rPr lang="en-US" dirty="0"/>
              <a:t>EQ</a:t>
            </a:r>
            <a:r>
              <a:rPr lang="el-GR" dirty="0"/>
              <a:t> του </a:t>
            </a:r>
            <a:r>
              <a:rPr lang="en-US" dirty="0"/>
              <a:t>Sony Vegas</a:t>
            </a:r>
            <a:r>
              <a:rPr lang="el-GR" dirty="0"/>
              <a:t>. Σε αυτό σε κάθε μπάντα, από τις τέσσερις υπάρχει δυνατότητα να ρυθμιστεί η συχνότητα - </a:t>
            </a:r>
            <a:r>
              <a:rPr lang="en-US" dirty="0"/>
              <a:t>Frequency</a:t>
            </a:r>
            <a:r>
              <a:rPr lang="el-GR" dirty="0"/>
              <a:t>(</a:t>
            </a:r>
            <a:r>
              <a:rPr lang="en-US" dirty="0"/>
              <a:t>Hz</a:t>
            </a:r>
            <a:r>
              <a:rPr lang="el-GR" dirty="0"/>
              <a:t>) – (πράσινο πλαίσιο), η ενίσχυση ή αποκοπή - </a:t>
            </a:r>
            <a:r>
              <a:rPr lang="en-US" dirty="0"/>
              <a:t>Gain</a:t>
            </a:r>
            <a:r>
              <a:rPr lang="el-GR" dirty="0"/>
              <a:t> (</a:t>
            </a:r>
            <a:r>
              <a:rPr lang="en-US" dirty="0" err="1"/>
              <a:t>db</a:t>
            </a:r>
            <a:r>
              <a:rPr lang="el-GR" dirty="0"/>
              <a:t>) – (γαλάζιο πλαίσιο) και το εύρος συχνοτήτων που επηρεάζεται σε κάθε μπάντα – </a:t>
            </a:r>
            <a:r>
              <a:rPr lang="en-US" dirty="0"/>
              <a:t>Bandwidth </a:t>
            </a:r>
            <a:r>
              <a:rPr lang="el-GR" dirty="0"/>
              <a:t>(</a:t>
            </a:r>
            <a:r>
              <a:rPr lang="en-US" dirty="0" err="1"/>
              <a:t>oct</a:t>
            </a:r>
            <a:r>
              <a:rPr lang="el-GR" dirty="0"/>
              <a:t>) – (κόκκινο πλαίσιο</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35</a:t>
            </a:fld>
            <a:endParaRPr lang="el-GR" dirty="0"/>
          </a:p>
        </p:txBody>
      </p:sp>
      <p:pic>
        <p:nvPicPr>
          <p:cNvPr id="5" name="Θέση περιεχομένου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01590"/>
            <a:ext cx="4038600" cy="3123183"/>
          </a:xfrm>
        </p:spPr>
      </p:pic>
    </p:spTree>
    <p:extLst>
      <p:ext uri="{BB962C8B-B14F-4D97-AF65-F5344CB8AC3E}">
        <p14:creationId xmlns:p14="http://schemas.microsoft.com/office/powerpoint/2010/main" val="344779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Γραφικός </a:t>
            </a:r>
            <a:r>
              <a:rPr lang="el-GR" sz="4400" b="1" kern="1200" dirty="0" err="1">
                <a:solidFill>
                  <a:srgbClr val="0089D0"/>
                </a:solidFill>
                <a:latin typeface="+mj-lt"/>
                <a:ea typeface="+mj-ea"/>
                <a:cs typeface="+mj-cs"/>
              </a:rPr>
              <a:t>ισοσταθμιστής</a:t>
            </a:r>
            <a:endParaRPr lang="el-GR" sz="4400" b="1" kern="1200" dirty="0">
              <a:solidFill>
                <a:srgbClr val="0089D0"/>
              </a:solidFill>
              <a:latin typeface="+mj-lt"/>
              <a:ea typeface="+mj-ea"/>
              <a:cs typeface="+mj-cs"/>
            </a:endParaRPr>
          </a:p>
        </p:txBody>
      </p:sp>
      <p:sp>
        <p:nvSpPr>
          <p:cNvPr id="7" name="Θέση περιεχομένου 6"/>
          <p:cNvSpPr>
            <a:spLocks noGrp="1"/>
          </p:cNvSpPr>
          <p:nvPr>
            <p:ph sz="half" idx="1"/>
          </p:nvPr>
        </p:nvSpPr>
        <p:spPr/>
        <p:txBody>
          <a:bodyPr>
            <a:normAutofit lnSpcReduction="10000"/>
          </a:bodyPr>
          <a:lstStyle/>
          <a:p>
            <a:pPr marL="0" indent="0">
              <a:buNone/>
            </a:pPr>
            <a:r>
              <a:rPr lang="el-GR" dirty="0" smtClean="0"/>
              <a:t>Ένα </a:t>
            </a:r>
            <a:r>
              <a:rPr lang="el-GR" dirty="0"/>
              <a:t>άλλο είδος </a:t>
            </a:r>
            <a:r>
              <a:rPr lang="el-GR" dirty="0" err="1"/>
              <a:t>ισοσταθμιστή</a:t>
            </a:r>
            <a:r>
              <a:rPr lang="el-GR" dirty="0"/>
              <a:t> είναι ο λεγόμενος γραφικός </a:t>
            </a:r>
            <a:r>
              <a:rPr lang="el-GR" dirty="0" err="1"/>
              <a:t>ισοσταθμιστής</a:t>
            </a:r>
            <a:r>
              <a:rPr lang="el-GR" dirty="0"/>
              <a:t>. Σε αυτόν υπάρχουν μπάντες σε συγκεκριμένες </a:t>
            </a:r>
            <a:r>
              <a:rPr lang="el-GR" dirty="0" smtClean="0"/>
              <a:t>συχνότητες</a:t>
            </a:r>
            <a:r>
              <a:rPr lang="en-US" dirty="0" smtClean="0"/>
              <a:t> </a:t>
            </a:r>
            <a:r>
              <a:rPr lang="el-GR" dirty="0" smtClean="0"/>
              <a:t>και </a:t>
            </a:r>
            <a:r>
              <a:rPr lang="el-GR" dirty="0"/>
              <a:t>σε κάθε μία μεταβάλλεται η </a:t>
            </a:r>
            <a:r>
              <a:rPr lang="el-GR" dirty="0" smtClean="0"/>
              <a:t>απολαβή χωρίς να μπορεί να επηρεαστεί καμία άλλη παράμετρος.</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36</a:t>
            </a:fld>
            <a:endParaRPr lang="el-GR" dirty="0"/>
          </a:p>
        </p:txBody>
      </p:sp>
      <p:pic>
        <p:nvPicPr>
          <p:cNvPr id="9" name="Θέση περιεχομένου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09" r="3119" b="9786"/>
          <a:stretch/>
        </p:blipFill>
        <p:spPr>
          <a:xfrm>
            <a:off x="4680000" y="2539205"/>
            <a:ext cx="4142387" cy="2723257"/>
          </a:xfrm>
        </p:spPr>
      </p:pic>
    </p:spTree>
    <p:extLst>
      <p:ext uri="{BB962C8B-B14F-4D97-AF65-F5344CB8AC3E}">
        <p14:creationId xmlns:p14="http://schemas.microsoft.com/office/powerpoint/2010/main" val="1726379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Η Χρήση του </a:t>
            </a:r>
            <a:r>
              <a:rPr lang="el-GR" sz="4400" b="1" kern="1200" dirty="0" err="1">
                <a:solidFill>
                  <a:srgbClr val="0089D0"/>
                </a:solidFill>
                <a:latin typeface="+mj-lt"/>
                <a:ea typeface="+mj-ea"/>
                <a:cs typeface="+mj-cs"/>
              </a:rPr>
              <a:t>ισοσταθμιστή</a:t>
            </a:r>
            <a:endParaRPr lang="el-GR" sz="4400" b="1" kern="1200" dirty="0">
              <a:solidFill>
                <a:srgbClr val="0089D0"/>
              </a:solidFill>
              <a:latin typeface="+mj-lt"/>
              <a:ea typeface="+mj-ea"/>
              <a:cs typeface="+mj-cs"/>
            </a:endParaRPr>
          </a:p>
        </p:txBody>
      </p:sp>
      <p:sp>
        <p:nvSpPr>
          <p:cNvPr id="7" name="Θέση περιεχομένου 6"/>
          <p:cNvSpPr>
            <a:spLocks noGrp="1"/>
          </p:cNvSpPr>
          <p:nvPr>
            <p:ph idx="1"/>
          </p:nvPr>
        </p:nvSpPr>
        <p:spPr/>
        <p:txBody>
          <a:bodyPr>
            <a:normAutofit fontScale="77500" lnSpcReduction="20000"/>
          </a:bodyPr>
          <a:lstStyle/>
          <a:p>
            <a:r>
              <a:rPr lang="el-GR" dirty="0"/>
              <a:t>Στην </a:t>
            </a:r>
            <a:r>
              <a:rPr lang="el-GR" dirty="0" smtClean="0"/>
              <a:t>περίπτωση </a:t>
            </a:r>
            <a:r>
              <a:rPr lang="el-GR" dirty="0"/>
              <a:t>των </a:t>
            </a:r>
            <a:r>
              <a:rPr lang="el-GR" dirty="0" err="1"/>
              <a:t>βιντεο</a:t>
            </a:r>
            <a:r>
              <a:rPr lang="el-GR" dirty="0"/>
              <a:t>-διαλέξεων το ενδιαφέρον μας εστιάζεται </a:t>
            </a:r>
            <a:r>
              <a:rPr lang="el-GR" dirty="0" smtClean="0"/>
              <a:t>στην </a:t>
            </a:r>
            <a:r>
              <a:rPr lang="el-GR" dirty="0"/>
              <a:t>ομιλία. Το σήμα της ανθρώπινης φωνής εντοπίζεται στην περιοχή συχνοτήτων από 500</a:t>
            </a:r>
            <a:r>
              <a:rPr lang="en-US" dirty="0"/>
              <a:t>Hz</a:t>
            </a:r>
            <a:r>
              <a:rPr lang="el-GR" dirty="0"/>
              <a:t> μέχρι 4</a:t>
            </a:r>
            <a:r>
              <a:rPr lang="en-US" dirty="0"/>
              <a:t>kHz</a:t>
            </a:r>
            <a:r>
              <a:rPr lang="el-GR" dirty="0"/>
              <a:t> περίπου, οπότε στις υπόλοιπες συχνότητες δεν υπάρχει χρήσιμη πληροφορία. </a:t>
            </a:r>
            <a:r>
              <a:rPr lang="el-GR" dirty="0" smtClean="0"/>
              <a:t>Έτσι αποκόπτοντας τις </a:t>
            </a:r>
            <a:r>
              <a:rPr lang="el-GR" dirty="0"/>
              <a:t>χαμηλές συχνότητες μέχρι τα 200</a:t>
            </a:r>
            <a:r>
              <a:rPr lang="en-US" dirty="0" smtClean="0"/>
              <a:t>Hz</a:t>
            </a:r>
            <a:r>
              <a:rPr lang="el-GR" dirty="0" smtClean="0"/>
              <a:t>, αφαιρούνται διάφοροι </a:t>
            </a:r>
            <a:r>
              <a:rPr lang="el-GR" dirty="0"/>
              <a:t>βόμβοι, γδούποι και ήχοι χειρισμού των συσκευών οι οποίοι δεν προσφέρουν στην καταγραφή της ομιλίας</a:t>
            </a:r>
            <a:r>
              <a:rPr lang="el-GR" dirty="0" smtClean="0"/>
              <a:t>.</a:t>
            </a:r>
            <a:endParaRPr lang="en-US" dirty="0" smtClean="0"/>
          </a:p>
          <a:p>
            <a:r>
              <a:rPr lang="el-GR" dirty="0" smtClean="0"/>
              <a:t>Ακόμα </a:t>
            </a:r>
            <a:r>
              <a:rPr lang="el-GR" dirty="0"/>
              <a:t>σε πολλές περιπτώσεις οι συχνότητες πάνω από τα 4-5</a:t>
            </a:r>
            <a:r>
              <a:rPr lang="en-US" dirty="0"/>
              <a:t>kHz</a:t>
            </a:r>
            <a:r>
              <a:rPr lang="el-GR" dirty="0"/>
              <a:t> μπορεί </a:t>
            </a:r>
            <a:r>
              <a:rPr lang="el-GR" dirty="0" smtClean="0"/>
              <a:t>επίσης να περιέχουν ανεπιθύμητους ήχους. </a:t>
            </a:r>
            <a:r>
              <a:rPr lang="el-GR" dirty="0"/>
              <a:t>Στην περίπτωση αυτή είναι χρήσιμο να εξεταστεί η αποκοπή συχνοτήτων στην περιοχή αυτή</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2926092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Φασματικός αναλυτής- </a:t>
            </a:r>
            <a:r>
              <a:rPr lang="en-US" sz="4400" b="1" kern="1200" dirty="0">
                <a:solidFill>
                  <a:srgbClr val="0089D0"/>
                </a:solidFill>
                <a:latin typeface="+mj-lt"/>
                <a:ea typeface="+mj-ea"/>
                <a:cs typeface="+mj-cs"/>
              </a:rPr>
              <a:t>Spectrum analyzer</a:t>
            </a:r>
            <a:endParaRPr lang="el-GR" sz="4400" b="1" kern="1200" dirty="0">
              <a:solidFill>
                <a:srgbClr val="0089D0"/>
              </a:solidFill>
              <a:latin typeface="+mj-lt"/>
              <a:ea typeface="+mj-ea"/>
              <a:cs typeface="+mj-cs"/>
            </a:endParaRPr>
          </a:p>
        </p:txBody>
      </p:sp>
      <p:sp>
        <p:nvSpPr>
          <p:cNvPr id="7" name="Θέση περιεχομένου 6"/>
          <p:cNvSpPr>
            <a:spLocks noGrp="1"/>
          </p:cNvSpPr>
          <p:nvPr>
            <p:ph sz="half" idx="1"/>
          </p:nvPr>
        </p:nvSpPr>
        <p:spPr/>
        <p:txBody>
          <a:bodyPr>
            <a:normAutofit fontScale="92500" lnSpcReduction="20000"/>
          </a:bodyPr>
          <a:lstStyle/>
          <a:p>
            <a:pPr marL="0" indent="0">
              <a:buNone/>
            </a:pPr>
            <a:r>
              <a:rPr lang="el-GR" dirty="0" smtClean="0"/>
              <a:t>Σε </a:t>
            </a:r>
            <a:r>
              <a:rPr lang="el-GR" dirty="0"/>
              <a:t>πολλές περιπτώσεις η χρήση </a:t>
            </a:r>
            <a:r>
              <a:rPr lang="el-GR" dirty="0" err="1"/>
              <a:t>ισοσταθμιστών</a:t>
            </a:r>
            <a:r>
              <a:rPr lang="el-GR" dirty="0"/>
              <a:t> μπορεί να συνοδευτεί και με έναν φασματικό αναλυτή όπως στο σχήμα. Σε αυτόν αποτυπώνονται στον οριζόντιο άξονα οι συχνότητες και στον κατακόρυφο η ένταση σε κάθε συχνότητα. Έτσι έχουμε μια καλύτερη εικόνα για το ποιες συχνότητες υπάρχουν στο σήμα μας.</a:t>
            </a:r>
          </a:p>
        </p:txBody>
      </p:sp>
      <p:pic>
        <p:nvPicPr>
          <p:cNvPr id="3" name="Θέση περιεχομένου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460" t="6452" r="3833" b="19027"/>
          <a:stretch/>
        </p:blipFill>
        <p:spPr>
          <a:xfrm>
            <a:off x="4464000" y="2663999"/>
            <a:ext cx="4497217" cy="2464782"/>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2581339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φίλτρου εγκοπής (</a:t>
            </a:r>
            <a:r>
              <a:rPr lang="en-US" sz="4400" b="1" kern="1200" dirty="0">
                <a:solidFill>
                  <a:srgbClr val="0089D0"/>
                </a:solidFill>
                <a:latin typeface="+mj-lt"/>
                <a:ea typeface="+mj-ea"/>
                <a:cs typeface="+mj-cs"/>
              </a:rPr>
              <a:t>notch filter</a:t>
            </a:r>
            <a:r>
              <a:rPr lang="el-GR" sz="4400" b="1" kern="1200" dirty="0">
                <a:solidFill>
                  <a:srgbClr val="0089D0"/>
                </a:solidFill>
                <a:latin typeface="+mj-lt"/>
                <a:ea typeface="+mj-ea"/>
                <a:cs typeface="+mj-cs"/>
              </a:rPr>
              <a:t>) (1/2)</a:t>
            </a:r>
          </a:p>
        </p:txBody>
      </p:sp>
      <p:sp>
        <p:nvSpPr>
          <p:cNvPr id="7" name="Θέση περιεχομένου 6"/>
          <p:cNvSpPr>
            <a:spLocks noGrp="1"/>
          </p:cNvSpPr>
          <p:nvPr>
            <p:ph sz="half" idx="1"/>
          </p:nvPr>
        </p:nvSpPr>
        <p:spPr/>
        <p:txBody>
          <a:bodyPr>
            <a:normAutofit fontScale="85000" lnSpcReduction="20000"/>
          </a:bodyPr>
          <a:lstStyle/>
          <a:p>
            <a:r>
              <a:rPr lang="el-GR" dirty="0" smtClean="0"/>
              <a:t>Συχνά </a:t>
            </a:r>
            <a:r>
              <a:rPr lang="el-GR" dirty="0"/>
              <a:t>στο ηχητικό σήμα μπορεί να υπάρχει ένας ανεπιθύμητος ήχος συγκεκριμένου ύψους όπως κάποιος βόμβος από </a:t>
            </a:r>
            <a:r>
              <a:rPr lang="el-GR" dirty="0" smtClean="0"/>
              <a:t>κάποια μηχανή</a:t>
            </a:r>
            <a:r>
              <a:rPr lang="el-GR" dirty="0"/>
              <a:t>, κάποιο σφύριγμα ή ακόμα και ηλεκτρομαγνητικός θόρυβος από καλώδια τροφοδοσίας. </a:t>
            </a:r>
            <a:endParaRPr lang="el-GR" dirty="0" smtClean="0"/>
          </a:p>
          <a:p>
            <a:r>
              <a:rPr lang="el-GR" dirty="0" smtClean="0"/>
              <a:t>Σε </a:t>
            </a:r>
            <a:r>
              <a:rPr lang="el-GR" dirty="0"/>
              <a:t>αυτή την περίπτωση συνίσταται η επεξεργασία με τη χρήση φίλτρου εγκοπής (</a:t>
            </a:r>
            <a:r>
              <a:rPr lang="en-US" dirty="0"/>
              <a:t>notch </a:t>
            </a:r>
            <a:r>
              <a:rPr lang="en-US" dirty="0" smtClean="0"/>
              <a:t>filter</a:t>
            </a:r>
            <a:r>
              <a:rPr lang="el-GR" dirty="0" smtClean="0"/>
              <a:t>). </a:t>
            </a:r>
            <a:endParaRPr lang="el-GR" dirty="0"/>
          </a:p>
          <a:p>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39</a:t>
            </a:fld>
            <a:endParaRPr lang="el-GR" dirty="0"/>
          </a:p>
        </p:txBody>
      </p:sp>
      <p:pic>
        <p:nvPicPr>
          <p:cNvPr id="10" name="Θέση περιεχομένου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7762" y="2210594"/>
            <a:ext cx="3419475" cy="3305175"/>
          </a:xfrm>
        </p:spPr>
      </p:pic>
    </p:spTree>
    <p:extLst>
      <p:ext uri="{BB962C8B-B14F-4D97-AF65-F5344CB8AC3E}">
        <p14:creationId xmlns:p14="http://schemas.microsoft.com/office/powerpoint/2010/main" val="144914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marL="0" indent="0" algn="just">
              <a:buNone/>
            </a:pPr>
            <a:r>
              <a:rPr lang="el-GR" sz="2000" dirty="0" smtClean="0"/>
              <a:t>Το έργο «</a:t>
            </a:r>
            <a:r>
              <a:rPr lang="el-GR" sz="2000" b="1" dirty="0" smtClean="0"/>
              <a:t>Ανοικτά Ακαδημαϊκά Μαθήματα στο Πανεπιστήμιο Αθηνών</a:t>
            </a:r>
            <a:r>
              <a:rPr lang="el-GR" sz="2000" dirty="0" smtClean="0"/>
              <a:t>»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2087892" y="5173887"/>
            <a:ext cx="4968216" cy="1182463"/>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a:t>
            </a:fld>
            <a:endParaRPr lang="el-GR" dirty="0"/>
          </a:p>
        </p:txBody>
      </p:sp>
      <p:pic>
        <p:nvPicPr>
          <p:cNvPr id="7"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1196752"/>
            <a:ext cx="2261764" cy="2261764"/>
          </a:xfrm>
          <a:prstGeom prst="rect">
            <a:avLst/>
          </a:prstGeom>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φίλτρου εγκοπής (</a:t>
            </a:r>
            <a:r>
              <a:rPr lang="en-US" sz="4400" b="1" kern="1200" dirty="0">
                <a:solidFill>
                  <a:srgbClr val="0089D0"/>
                </a:solidFill>
                <a:latin typeface="+mj-lt"/>
                <a:ea typeface="+mj-ea"/>
                <a:cs typeface="+mj-cs"/>
              </a:rPr>
              <a:t>notch filter</a:t>
            </a:r>
            <a:r>
              <a:rPr lang="el-GR" sz="4400" b="1" kern="1200" dirty="0">
                <a:solidFill>
                  <a:srgbClr val="0089D0"/>
                </a:solidFill>
                <a:latin typeface="+mj-lt"/>
                <a:ea typeface="+mj-ea"/>
                <a:cs typeface="+mj-cs"/>
              </a:rPr>
              <a:t>) (2/2)</a:t>
            </a:r>
          </a:p>
        </p:txBody>
      </p:sp>
      <p:sp>
        <p:nvSpPr>
          <p:cNvPr id="7" name="Θέση περιεχομένου 6"/>
          <p:cNvSpPr>
            <a:spLocks noGrp="1"/>
          </p:cNvSpPr>
          <p:nvPr>
            <p:ph sz="half" idx="1"/>
          </p:nvPr>
        </p:nvSpPr>
        <p:spPr>
          <a:xfrm>
            <a:off x="344985" y="1628800"/>
            <a:ext cx="4258816" cy="4525963"/>
          </a:xfrm>
        </p:spPr>
        <p:txBody>
          <a:bodyPr>
            <a:noAutofit/>
          </a:bodyPr>
          <a:lstStyle/>
          <a:p>
            <a:r>
              <a:rPr lang="el-GR" sz="1900" dirty="0"/>
              <a:t>Το φίλτρο αυτό αποκόπτει τις συχνότητες γύρω από μια </a:t>
            </a:r>
            <a:r>
              <a:rPr lang="el-GR" sz="1900" dirty="0" smtClean="0"/>
              <a:t>κεντρική συχνότητα που καθορίζεται </a:t>
            </a:r>
            <a:r>
              <a:rPr lang="el-GR" sz="1900" dirty="0"/>
              <a:t>από την παράμετρο “</a:t>
            </a:r>
            <a:r>
              <a:rPr lang="en-US" sz="1900" dirty="0"/>
              <a:t>Frequency</a:t>
            </a:r>
            <a:r>
              <a:rPr lang="el-GR" sz="1900" dirty="0" smtClean="0"/>
              <a:t>”, με </a:t>
            </a:r>
            <a:r>
              <a:rPr lang="el-GR" sz="1900" dirty="0"/>
              <a:t>εύρος </a:t>
            </a:r>
            <a:r>
              <a:rPr lang="el-GR" sz="1900" dirty="0" smtClean="0"/>
              <a:t>συχνοτήτων αποκοπής, που δίνεται από </a:t>
            </a:r>
            <a:r>
              <a:rPr lang="el-GR" sz="1900" dirty="0"/>
              <a:t>την παράμετρο “</a:t>
            </a:r>
            <a:r>
              <a:rPr lang="en-US" sz="1900" dirty="0"/>
              <a:t>Q</a:t>
            </a:r>
            <a:r>
              <a:rPr lang="el-GR" sz="1900" dirty="0" smtClean="0"/>
              <a:t>”.</a:t>
            </a:r>
          </a:p>
          <a:p>
            <a:r>
              <a:rPr lang="el-GR" sz="1900" dirty="0" smtClean="0"/>
              <a:t>Συνίσταται </a:t>
            </a:r>
            <a:r>
              <a:rPr lang="el-GR" sz="1900" dirty="0"/>
              <a:t>να χρησιμοποιείται ψηλό “</a:t>
            </a:r>
            <a:r>
              <a:rPr lang="en-US" sz="1900" dirty="0" smtClean="0"/>
              <a:t>Q</a:t>
            </a:r>
            <a:r>
              <a:rPr lang="el-GR" sz="1900" dirty="0" smtClean="0"/>
              <a:t>". </a:t>
            </a:r>
            <a:r>
              <a:rPr lang="el-GR" sz="1900" dirty="0"/>
              <a:t>Για τη ρύθμιση της παραμέτρου συχνότητας πρέπει να γίνουν δοκιμές ώστε να βρεθεί η </a:t>
            </a:r>
            <a:r>
              <a:rPr lang="el-GR" sz="1900" dirty="0" smtClean="0"/>
              <a:t>κατάλληλη.</a:t>
            </a:r>
          </a:p>
          <a:p>
            <a:r>
              <a:rPr lang="el-GR" sz="1900" dirty="0" smtClean="0"/>
              <a:t>Για </a:t>
            </a:r>
            <a:r>
              <a:rPr lang="el-GR" sz="1900" dirty="0"/>
              <a:t>αφαίρεση ηλεκτρομαγνητικού θορύβου από καλώδια τροφοδοσίας η συχνότητα αποκοπής είναι 50</a:t>
            </a:r>
            <a:r>
              <a:rPr lang="en-US" sz="1900" dirty="0"/>
              <a:t>Hz</a:t>
            </a:r>
            <a:r>
              <a:rPr lang="el-GR" sz="1900" dirty="0"/>
              <a:t> ίση με τη συχνότητα ταλάντωσης του δικτύου </a:t>
            </a:r>
            <a:r>
              <a:rPr lang="el-GR" sz="1900" dirty="0" smtClean="0"/>
              <a:t>ηλεκτροδότησης</a:t>
            </a:r>
            <a:r>
              <a:rPr lang="el-GR" sz="19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40</a:t>
            </a:fld>
            <a:endParaRPr lang="el-GR" dirty="0"/>
          </a:p>
        </p:txBody>
      </p:sp>
      <p:pic>
        <p:nvPicPr>
          <p:cNvPr id="8" name="Θέση περιεχομένου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200" t="29038" r="2378" b="6871"/>
          <a:stretch/>
        </p:blipFill>
        <p:spPr>
          <a:xfrm>
            <a:off x="4427984" y="2924944"/>
            <a:ext cx="4540199" cy="1234963"/>
          </a:xfrm>
        </p:spPr>
      </p:pic>
    </p:spTree>
    <p:extLst>
      <p:ext uri="{BB962C8B-B14F-4D97-AF65-F5344CB8AC3E}">
        <p14:creationId xmlns:p14="http://schemas.microsoft.com/office/powerpoint/2010/main" val="1751584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kern="1200" dirty="0">
                <a:solidFill>
                  <a:srgbClr val="0089D0"/>
                </a:solidFill>
                <a:latin typeface="+mj-lt"/>
                <a:ea typeface="+mj-ea"/>
                <a:cs typeface="+mj-cs"/>
              </a:rPr>
              <a:t>Χρήση </a:t>
            </a:r>
            <a:r>
              <a:rPr lang="el-GR" sz="4400" b="1" kern="1200" dirty="0" err="1">
                <a:solidFill>
                  <a:srgbClr val="0089D0"/>
                </a:solidFill>
                <a:latin typeface="+mj-lt"/>
                <a:ea typeface="+mj-ea"/>
                <a:cs typeface="+mj-cs"/>
              </a:rPr>
              <a:t>Εξασθενιτή</a:t>
            </a:r>
            <a:r>
              <a:rPr lang="el-GR" sz="4400" b="1" kern="1200" dirty="0">
                <a:solidFill>
                  <a:srgbClr val="0089D0"/>
                </a:solidFill>
                <a:latin typeface="+mj-lt"/>
                <a:ea typeface="+mj-ea"/>
                <a:cs typeface="+mj-cs"/>
              </a:rPr>
              <a:t> </a:t>
            </a:r>
            <a:r>
              <a:rPr lang="el-GR" sz="4400" b="1" kern="1200" dirty="0" err="1">
                <a:solidFill>
                  <a:srgbClr val="0089D0"/>
                </a:solidFill>
                <a:latin typeface="+mj-lt"/>
                <a:ea typeface="+mj-ea"/>
                <a:cs typeface="+mj-cs"/>
              </a:rPr>
              <a:t>Συριστικότητας–De</a:t>
            </a:r>
            <a:r>
              <a:rPr lang="el-GR" sz="4400" b="1" kern="1200" dirty="0">
                <a:solidFill>
                  <a:srgbClr val="0089D0"/>
                </a:solidFill>
                <a:latin typeface="+mj-lt"/>
                <a:ea typeface="+mj-ea"/>
                <a:cs typeface="+mj-cs"/>
              </a:rPr>
              <a:t>-</a:t>
            </a:r>
            <a:r>
              <a:rPr lang="en-US" sz="4400" b="1" kern="1200" dirty="0">
                <a:solidFill>
                  <a:srgbClr val="0089D0"/>
                </a:solidFill>
                <a:latin typeface="+mj-lt"/>
                <a:ea typeface="+mj-ea"/>
                <a:cs typeface="+mj-cs"/>
              </a:rPr>
              <a:t>e</a:t>
            </a:r>
            <a:r>
              <a:rPr lang="el-GR" sz="4400" b="1" kern="1200" dirty="0" err="1">
                <a:solidFill>
                  <a:srgbClr val="0089D0"/>
                </a:solidFill>
                <a:latin typeface="+mj-lt"/>
                <a:ea typeface="+mj-ea"/>
                <a:cs typeface="+mj-cs"/>
              </a:rPr>
              <a:t>sser</a:t>
            </a:r>
            <a:r>
              <a:rPr lang="el-GR" sz="4400" b="1" kern="1200" dirty="0">
                <a:solidFill>
                  <a:srgbClr val="0089D0"/>
                </a:solidFill>
                <a:latin typeface="+mj-lt"/>
                <a:ea typeface="+mj-ea"/>
                <a:cs typeface="+mj-cs"/>
              </a:rPr>
              <a:t> (1/2)</a:t>
            </a:r>
          </a:p>
        </p:txBody>
      </p:sp>
      <p:sp>
        <p:nvSpPr>
          <p:cNvPr id="7" name="Θέση περιεχομένου 6"/>
          <p:cNvSpPr>
            <a:spLocks noGrp="1"/>
          </p:cNvSpPr>
          <p:nvPr>
            <p:ph idx="1"/>
          </p:nvPr>
        </p:nvSpPr>
        <p:spPr/>
        <p:txBody>
          <a:bodyPr>
            <a:normAutofit/>
          </a:bodyPr>
          <a:lstStyle/>
          <a:p>
            <a:pPr marL="0" indent="0">
              <a:buNone/>
            </a:pPr>
            <a:r>
              <a:rPr lang="el-GR" sz="2800" dirty="0" smtClean="0"/>
              <a:t>Όταν </a:t>
            </a:r>
            <a:r>
              <a:rPr lang="el-GR" sz="2800" dirty="0"/>
              <a:t>επεξεργαζόμαστε ήχο που περιλαμβάνει ομιλία, παρατηρούμε συχνά την ενοχλητική ενίσχυση του φθόγγου «σίγμα». Αυτό προέρχεται από διάφορους λόγους όπως την χροιά της φωνής του ομιλητή, τα ιδιαίτερα χαρακτηριστικά του μικροφώνου, διάφορες αντανακλάσεις ή γενικότερα συμπεριφορά του χώρου καθώς και κάποιο συνδυασμό όλων αυτών. Το φασματικό περιεχόμενο του φθόγγου «σίγμα» εντοπίζεται γύρω στα 10</a:t>
            </a:r>
            <a:r>
              <a:rPr lang="en-US" sz="2800" dirty="0"/>
              <a:t>kHz</a:t>
            </a:r>
            <a:r>
              <a:rPr lang="el-GR" sz="2800" dirty="0" smtClean="0"/>
              <a:t>.</a:t>
            </a:r>
            <a:endParaRPr lang="el-GR" sz="2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1580500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363272" cy="1143000"/>
          </a:xfrm>
        </p:spPr>
        <p:txBody>
          <a:bodyPr>
            <a:noAutofit/>
          </a:bodyPr>
          <a:lstStyle/>
          <a:p>
            <a:pPr lvl="2" algn="ctr" rtl="0">
              <a:spcBef>
                <a:spcPct val="0"/>
              </a:spcBef>
            </a:pPr>
            <a:r>
              <a:rPr lang="el-GR" sz="4400" b="1" kern="1200" dirty="0">
                <a:solidFill>
                  <a:srgbClr val="0089D0"/>
                </a:solidFill>
                <a:latin typeface="+mj-lt"/>
                <a:ea typeface="+mj-ea"/>
                <a:cs typeface="+mj-cs"/>
              </a:rPr>
              <a:t>Χρήση </a:t>
            </a:r>
            <a:r>
              <a:rPr lang="el-GR" sz="4400" b="1" kern="1200" dirty="0" err="1">
                <a:solidFill>
                  <a:srgbClr val="0089D0"/>
                </a:solidFill>
                <a:latin typeface="+mj-lt"/>
                <a:ea typeface="+mj-ea"/>
                <a:cs typeface="+mj-cs"/>
              </a:rPr>
              <a:t>Εξασθενιτή</a:t>
            </a:r>
            <a:r>
              <a:rPr lang="el-GR" sz="4400" b="1" kern="1200" dirty="0">
                <a:solidFill>
                  <a:srgbClr val="0089D0"/>
                </a:solidFill>
                <a:latin typeface="+mj-lt"/>
                <a:ea typeface="+mj-ea"/>
                <a:cs typeface="+mj-cs"/>
              </a:rPr>
              <a:t> </a:t>
            </a:r>
            <a:r>
              <a:rPr lang="el-GR" sz="4400" b="1" kern="1200" dirty="0" err="1">
                <a:solidFill>
                  <a:srgbClr val="0089D0"/>
                </a:solidFill>
                <a:latin typeface="+mj-lt"/>
                <a:ea typeface="+mj-ea"/>
                <a:cs typeface="+mj-cs"/>
              </a:rPr>
              <a:t>Συριστικότητας–De</a:t>
            </a:r>
            <a:r>
              <a:rPr lang="el-GR" sz="4400" b="1" kern="1200" dirty="0">
                <a:solidFill>
                  <a:srgbClr val="0089D0"/>
                </a:solidFill>
                <a:latin typeface="+mj-lt"/>
                <a:ea typeface="+mj-ea"/>
                <a:cs typeface="+mj-cs"/>
              </a:rPr>
              <a:t>-</a:t>
            </a:r>
            <a:r>
              <a:rPr lang="en-US" sz="4400" b="1" kern="1200" dirty="0">
                <a:solidFill>
                  <a:srgbClr val="0089D0"/>
                </a:solidFill>
                <a:latin typeface="+mj-lt"/>
                <a:ea typeface="+mj-ea"/>
                <a:cs typeface="+mj-cs"/>
              </a:rPr>
              <a:t>e</a:t>
            </a:r>
            <a:r>
              <a:rPr lang="el-GR" sz="4400" b="1" kern="1200" dirty="0" err="1">
                <a:solidFill>
                  <a:srgbClr val="0089D0"/>
                </a:solidFill>
                <a:latin typeface="+mj-lt"/>
                <a:ea typeface="+mj-ea"/>
                <a:cs typeface="+mj-cs"/>
              </a:rPr>
              <a:t>sser</a:t>
            </a:r>
            <a:r>
              <a:rPr lang="el-GR" sz="4400" b="1" kern="1200" dirty="0">
                <a:solidFill>
                  <a:srgbClr val="0089D0"/>
                </a:solidFill>
                <a:latin typeface="+mj-lt"/>
                <a:ea typeface="+mj-ea"/>
                <a:cs typeface="+mj-cs"/>
              </a:rPr>
              <a:t> (2/2)</a:t>
            </a:r>
          </a:p>
        </p:txBody>
      </p:sp>
      <p:sp>
        <p:nvSpPr>
          <p:cNvPr id="7" name="Θέση περιεχομένου 6"/>
          <p:cNvSpPr>
            <a:spLocks noGrp="1"/>
          </p:cNvSpPr>
          <p:nvPr>
            <p:ph sz="half" idx="1"/>
          </p:nvPr>
        </p:nvSpPr>
        <p:spPr/>
        <p:txBody>
          <a:bodyPr>
            <a:normAutofit fontScale="77500" lnSpcReduction="20000"/>
          </a:bodyPr>
          <a:lstStyle/>
          <a:p>
            <a:pPr marL="0" indent="0">
              <a:buNone/>
            </a:pPr>
            <a:r>
              <a:rPr lang="el-GR" dirty="0" smtClean="0"/>
              <a:t>Επειδή </a:t>
            </a:r>
            <a:r>
              <a:rPr lang="el-GR" dirty="0"/>
              <a:t>η έντονη αποκοπή της συγκεκριμένης περιοχής συχνοτήτων με κάποιο </a:t>
            </a:r>
            <a:r>
              <a:rPr lang="el-GR" dirty="0" err="1"/>
              <a:t>ισοσταθμιστή</a:t>
            </a:r>
            <a:r>
              <a:rPr lang="el-GR" dirty="0"/>
              <a:t>, θα οδηγούσε σε αλλοίωση της γενικότερης χροιάς αξιοποιούμε τον </a:t>
            </a:r>
            <a:r>
              <a:rPr lang="el-GR" dirty="0" err="1"/>
              <a:t>εξασθενιτή</a:t>
            </a:r>
            <a:r>
              <a:rPr lang="el-GR" dirty="0"/>
              <a:t> </a:t>
            </a:r>
            <a:r>
              <a:rPr lang="el-GR" dirty="0" err="1"/>
              <a:t>συριστικότητας</a:t>
            </a:r>
            <a:r>
              <a:rPr lang="el-GR" dirty="0"/>
              <a:t> ή </a:t>
            </a:r>
            <a:r>
              <a:rPr lang="en-US" dirty="0"/>
              <a:t>De </a:t>
            </a:r>
            <a:r>
              <a:rPr lang="en-US" dirty="0" err="1"/>
              <a:t>Esser</a:t>
            </a:r>
            <a:r>
              <a:rPr lang="el-GR" dirty="0"/>
              <a:t>. Ο </a:t>
            </a:r>
            <a:r>
              <a:rPr lang="en-US" dirty="0"/>
              <a:t>De </a:t>
            </a:r>
            <a:r>
              <a:rPr lang="en-US" dirty="0" err="1"/>
              <a:t>Esser</a:t>
            </a:r>
            <a:r>
              <a:rPr lang="el-GR" dirty="0"/>
              <a:t> δεν αποκόπτει μία περιοχή συχνοτήτων σαν </a:t>
            </a:r>
            <a:r>
              <a:rPr lang="el-GR" dirty="0" err="1"/>
              <a:t>ισοσταθμιστής</a:t>
            </a:r>
            <a:r>
              <a:rPr lang="el-GR" dirty="0"/>
              <a:t>, αλλά επιδρά σαν συμπιεστής στη συγκεκριμένη αυτή και την εξασθενεί μόνο όταν αυτή εμφανίζει μεγάλη ένταση όπως με τον φθόγγο «σίγμα».</a:t>
            </a:r>
          </a:p>
        </p:txBody>
      </p:sp>
      <p:pic>
        <p:nvPicPr>
          <p:cNvPr id="3" name="Θέση περιεχομένου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23202" y="2076518"/>
            <a:ext cx="3688596" cy="3573326"/>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42</a:t>
            </a:fld>
            <a:endParaRPr lang="el-GR" dirty="0"/>
          </a:p>
        </p:txBody>
      </p:sp>
    </p:spTree>
    <p:extLst>
      <p:ext uri="{BB962C8B-B14F-4D97-AF65-F5344CB8AC3E}">
        <p14:creationId xmlns:p14="http://schemas.microsoft.com/office/powerpoint/2010/main" val="1142320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i="1" dirty="0" smtClean="0"/>
              <a:t> </a:t>
            </a:r>
            <a:r>
              <a:rPr lang="el-GR" sz="4400" b="1" kern="1200" dirty="0">
                <a:solidFill>
                  <a:srgbClr val="0089D0"/>
                </a:solidFill>
                <a:latin typeface="+mj-lt"/>
                <a:ea typeface="+mj-ea"/>
                <a:cs typeface="+mj-cs"/>
              </a:rPr>
              <a:t>Θόρυβος (</a:t>
            </a:r>
            <a:r>
              <a:rPr lang="en-US" sz="4400" b="1" kern="1200" dirty="0">
                <a:solidFill>
                  <a:srgbClr val="0089D0"/>
                </a:solidFill>
                <a:latin typeface="+mj-lt"/>
                <a:ea typeface="+mj-ea"/>
                <a:cs typeface="+mj-cs"/>
              </a:rPr>
              <a:t>1</a:t>
            </a:r>
            <a:r>
              <a:rPr lang="el-GR" sz="4400" b="1" kern="1200" dirty="0">
                <a:solidFill>
                  <a:srgbClr val="0089D0"/>
                </a:solidFill>
                <a:latin typeface="+mj-lt"/>
                <a:ea typeface="+mj-ea"/>
                <a:cs typeface="+mj-cs"/>
              </a:rPr>
              <a:t>/2)</a:t>
            </a:r>
          </a:p>
        </p:txBody>
      </p:sp>
      <p:sp>
        <p:nvSpPr>
          <p:cNvPr id="7" name="Θέση περιεχομένου 6"/>
          <p:cNvSpPr>
            <a:spLocks noGrp="1"/>
          </p:cNvSpPr>
          <p:nvPr>
            <p:ph sz="half" idx="1"/>
          </p:nvPr>
        </p:nvSpPr>
        <p:spPr/>
        <p:txBody>
          <a:bodyPr>
            <a:normAutofit fontScale="77500" lnSpcReduction="20000"/>
          </a:bodyPr>
          <a:lstStyle/>
          <a:p>
            <a:r>
              <a:rPr lang="el-GR" dirty="0"/>
              <a:t>Συχνά στο ακουστικό </a:t>
            </a:r>
            <a:r>
              <a:rPr lang="el-GR" dirty="0" smtClean="0"/>
              <a:t>σήμα μας </a:t>
            </a:r>
            <a:r>
              <a:rPr lang="el-GR" dirty="0"/>
              <a:t>περιέχεται </a:t>
            </a:r>
            <a:r>
              <a:rPr lang="el-GR" dirty="0" smtClean="0"/>
              <a:t>ηχητικό </a:t>
            </a:r>
            <a:r>
              <a:rPr lang="el-GR" dirty="0"/>
              <a:t>υλικό το οποίο θεωρείται θόρυβος ή ανεπιθύμητο </a:t>
            </a:r>
            <a:r>
              <a:rPr lang="el-GR" dirty="0" smtClean="0"/>
              <a:t>σήμα.</a:t>
            </a:r>
          </a:p>
          <a:p>
            <a:r>
              <a:rPr lang="el-GR" dirty="0" smtClean="0"/>
              <a:t>Τέτοιες </a:t>
            </a:r>
            <a:r>
              <a:rPr lang="el-GR" dirty="0"/>
              <a:t>περιπτώσεις μπορούμε να συναντήσουμε όταν στο περιβάλλον της ηχογράφησης υπάρχουν </a:t>
            </a:r>
            <a:r>
              <a:rPr lang="el-GR" dirty="0" smtClean="0"/>
              <a:t>ηχητικές πηγές ανεπιθύμητων σημάτων, </a:t>
            </a:r>
            <a:r>
              <a:rPr lang="el-GR" dirty="0"/>
              <a:t>όπως κλιματισμός, ηλεκτρικές συσκευές, </a:t>
            </a:r>
            <a:r>
              <a:rPr lang="el-GR" dirty="0" smtClean="0"/>
              <a:t>ανεμιστήρες, υπολογιστές κλπ.</a:t>
            </a:r>
          </a:p>
        </p:txBody>
      </p:sp>
      <p:pic>
        <p:nvPicPr>
          <p:cNvPr id="8" name="Θέση περιεχομένου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61414"/>
            <a:ext cx="4038600" cy="3003535"/>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43</a:t>
            </a:fld>
            <a:endParaRPr lang="el-GR" dirty="0"/>
          </a:p>
        </p:txBody>
      </p:sp>
    </p:spTree>
    <p:extLst>
      <p:ext uri="{BB962C8B-B14F-4D97-AF65-F5344CB8AC3E}">
        <p14:creationId xmlns:p14="http://schemas.microsoft.com/office/powerpoint/2010/main" val="1852038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i="1" dirty="0" smtClean="0"/>
              <a:t> </a:t>
            </a:r>
            <a:r>
              <a:rPr lang="el-GR" sz="4400" b="1" kern="1200" dirty="0">
                <a:solidFill>
                  <a:srgbClr val="0089D0"/>
                </a:solidFill>
                <a:latin typeface="+mj-lt"/>
                <a:ea typeface="+mj-ea"/>
                <a:cs typeface="+mj-cs"/>
              </a:rPr>
              <a:t>Θόρυβος (2/2)</a:t>
            </a:r>
          </a:p>
        </p:txBody>
      </p:sp>
      <p:sp>
        <p:nvSpPr>
          <p:cNvPr id="7" name="Θέση περιεχομένου 6"/>
          <p:cNvSpPr>
            <a:spLocks noGrp="1"/>
          </p:cNvSpPr>
          <p:nvPr>
            <p:ph idx="1"/>
          </p:nvPr>
        </p:nvSpPr>
        <p:spPr/>
        <p:txBody>
          <a:bodyPr>
            <a:normAutofit lnSpcReduction="10000"/>
          </a:bodyPr>
          <a:lstStyle/>
          <a:p>
            <a:r>
              <a:rPr lang="el-GR" dirty="0" smtClean="0"/>
              <a:t>Συγκεκριμένα, </a:t>
            </a:r>
            <a:r>
              <a:rPr lang="el-GR" dirty="0"/>
              <a:t>στην περίπτωση της καταγραφής διαλέξεων υπάρχει και ο θόρυβος </a:t>
            </a:r>
            <a:r>
              <a:rPr lang="el-GR" dirty="0" smtClean="0"/>
              <a:t>περιβάλλοντος που προέρχεται από τους ακροατές που βρίσκονται στο χώρο.</a:t>
            </a:r>
            <a:endParaRPr lang="el-GR" dirty="0"/>
          </a:p>
          <a:p>
            <a:r>
              <a:rPr lang="el-GR" dirty="0" smtClean="0"/>
              <a:t>Τέλος μία </a:t>
            </a:r>
            <a:r>
              <a:rPr lang="el-GR" dirty="0"/>
              <a:t>ξεχωριστή κατηγορία θορύβου είναι ο ηλεκτρομαγνητικός θόρυβος ο οποίος προστίθεται από τις ηλεκτρονικές συσκευές της καταγραφής (μικρόφωνα, </a:t>
            </a:r>
            <a:r>
              <a:rPr lang="el-GR" dirty="0" err="1"/>
              <a:t>προενισχυτές</a:t>
            </a:r>
            <a:r>
              <a:rPr lang="el-GR" dirty="0"/>
              <a:t>, κάμερες).</a:t>
            </a:r>
          </a:p>
          <a:p>
            <a:pPr marL="0" indent="0">
              <a:buNone/>
            </a:pP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44</a:t>
            </a:fld>
            <a:endParaRPr lang="el-GR" dirty="0"/>
          </a:p>
        </p:txBody>
      </p:sp>
    </p:spTree>
    <p:extLst>
      <p:ext uri="{BB962C8B-B14F-4D97-AF65-F5344CB8AC3E}">
        <p14:creationId xmlns:p14="http://schemas.microsoft.com/office/powerpoint/2010/main" val="831014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400" b="1" i="1" dirty="0" smtClean="0"/>
              <a:t> </a:t>
            </a:r>
            <a:r>
              <a:rPr lang="el-GR" sz="4400" b="1" kern="1200" dirty="0">
                <a:solidFill>
                  <a:srgbClr val="0089D0"/>
                </a:solidFill>
                <a:latin typeface="+mj-lt"/>
                <a:ea typeface="+mj-ea"/>
                <a:cs typeface="+mj-cs"/>
              </a:rPr>
              <a:t>Απομάκρυνση του θορύβου στα κενά της ομιλίας</a:t>
            </a:r>
          </a:p>
        </p:txBody>
      </p:sp>
      <p:sp>
        <p:nvSpPr>
          <p:cNvPr id="7" name="Θέση περιεχομένου 6"/>
          <p:cNvSpPr>
            <a:spLocks noGrp="1"/>
          </p:cNvSpPr>
          <p:nvPr>
            <p:ph idx="1"/>
          </p:nvPr>
        </p:nvSpPr>
        <p:spPr/>
        <p:txBody>
          <a:bodyPr>
            <a:normAutofit fontScale="92500" lnSpcReduction="10000"/>
          </a:bodyPr>
          <a:lstStyle/>
          <a:p>
            <a:r>
              <a:rPr lang="el-GR" dirty="0" smtClean="0"/>
              <a:t>Μπορεί να γίνει με χειροκίνητη διαγραφή/ </a:t>
            </a:r>
            <a:r>
              <a:rPr lang="el-GR" dirty="0" err="1" smtClean="0"/>
              <a:t>σίγαση</a:t>
            </a:r>
            <a:r>
              <a:rPr lang="el-GR" dirty="0" smtClean="0"/>
              <a:t> όλων των σημείων χωρίς ομιλία. Η διαδικασία αυτή είναι χρονοβόρα και με πιθανότητα λάθους</a:t>
            </a:r>
          </a:p>
          <a:p>
            <a:r>
              <a:rPr lang="el-GR" dirty="0" smtClean="0"/>
              <a:t>Μπορεί να γίνει με τη χρήση </a:t>
            </a:r>
            <a:r>
              <a:rPr lang="en-US" dirty="0" smtClean="0"/>
              <a:t>Noise gate.</a:t>
            </a:r>
            <a:r>
              <a:rPr lang="el-GR" dirty="0" smtClean="0"/>
              <a:t> Εφαρμόζεται </a:t>
            </a:r>
            <a:r>
              <a:rPr lang="el-GR" dirty="0"/>
              <a:t>αυτοματοποιημένη </a:t>
            </a:r>
            <a:r>
              <a:rPr lang="el-GR" dirty="0" err="1"/>
              <a:t>σίγαση</a:t>
            </a:r>
            <a:r>
              <a:rPr lang="el-GR" dirty="0"/>
              <a:t> </a:t>
            </a:r>
            <a:r>
              <a:rPr lang="el-GR" dirty="0" smtClean="0"/>
              <a:t>στα σημεία του σήματος που είναι κάτω από ένα κατώφλι.</a:t>
            </a:r>
          </a:p>
          <a:p>
            <a:r>
              <a:rPr lang="el-GR" dirty="0" smtClean="0"/>
              <a:t>Με αυτό τον τρόπο δεν αφαιρείται ο θόρυβος πίσω από την ομιλία.</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894272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Αλγόριθμοι αποθορυβοποίησης (1/2)</a:t>
            </a:r>
          </a:p>
        </p:txBody>
      </p:sp>
      <p:sp>
        <p:nvSpPr>
          <p:cNvPr id="7" name="Θέση περιεχομένου 6"/>
          <p:cNvSpPr>
            <a:spLocks noGrp="1"/>
          </p:cNvSpPr>
          <p:nvPr>
            <p:ph idx="1"/>
          </p:nvPr>
        </p:nvSpPr>
        <p:spPr/>
        <p:txBody>
          <a:bodyPr>
            <a:normAutofit/>
          </a:bodyPr>
          <a:lstStyle/>
          <a:p>
            <a:r>
              <a:rPr lang="el-GR" dirty="0" smtClean="0"/>
              <a:t>Υπάρχουν πολλά εξειδικευμένα λογισμικά-αλγόριθμοι επεξεργασίας για αποθορυβοποίηση.</a:t>
            </a:r>
            <a:endParaRPr lang="el-GR" dirty="0"/>
          </a:p>
          <a:p>
            <a:r>
              <a:rPr lang="el-GR" dirty="0" smtClean="0"/>
              <a:t>Τέτοια λογισμικά είναι η Απομάκρυνση θορύβου του </a:t>
            </a:r>
            <a:r>
              <a:rPr lang="en-US" dirty="0" smtClean="0"/>
              <a:t>Audacity</a:t>
            </a:r>
            <a:r>
              <a:rPr lang="el-GR" dirty="0" smtClean="0"/>
              <a:t>, τα </a:t>
            </a:r>
            <a:r>
              <a:rPr lang="en-US" dirty="0" smtClean="0"/>
              <a:t>plug-ins Waves X-Noise </a:t>
            </a:r>
            <a:r>
              <a:rPr lang="el-GR" dirty="0" smtClean="0"/>
              <a:t>και</a:t>
            </a:r>
            <a:r>
              <a:rPr lang="en-US" dirty="0" smtClean="0"/>
              <a:t> Z-Noise</a:t>
            </a:r>
            <a:r>
              <a:rPr lang="el-GR" dirty="0" smtClean="0"/>
              <a:t>.</a:t>
            </a:r>
          </a:p>
          <a:p>
            <a:r>
              <a:rPr lang="el-GR" dirty="0" smtClean="0"/>
              <a:t>Πολλές εφαρμογές επεξεργασίας ήχου παρέχουν εργαλεία αποθορυβοποίησης.</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46</a:t>
            </a:fld>
            <a:endParaRPr lang="el-GR" dirty="0"/>
          </a:p>
        </p:txBody>
      </p:sp>
    </p:spTree>
    <p:extLst>
      <p:ext uri="{BB962C8B-B14F-4D97-AF65-F5344CB8AC3E}">
        <p14:creationId xmlns:p14="http://schemas.microsoft.com/office/powerpoint/2010/main" val="2155284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Αλγόριθμοι αποθορυβοποίησης (2/2)</a:t>
            </a:r>
          </a:p>
        </p:txBody>
      </p:sp>
      <p:sp>
        <p:nvSpPr>
          <p:cNvPr id="7" name="Θέση περιεχομένου 6"/>
          <p:cNvSpPr>
            <a:spLocks noGrp="1"/>
          </p:cNvSpPr>
          <p:nvPr>
            <p:ph idx="1"/>
          </p:nvPr>
        </p:nvSpPr>
        <p:spPr/>
        <p:txBody>
          <a:bodyPr>
            <a:normAutofit fontScale="92500" lnSpcReduction="10000"/>
          </a:bodyPr>
          <a:lstStyle/>
          <a:p>
            <a:r>
              <a:rPr lang="el-GR" dirty="0" smtClean="0"/>
              <a:t>Γίνεται αναγνώριση του δυναμικού και φασματικού μοντέλου του θορύβου και αυτό αφαιρείται από το σήμα.</a:t>
            </a:r>
          </a:p>
          <a:p>
            <a:r>
              <a:rPr lang="el-GR" dirty="0" smtClean="0"/>
              <a:t>Αρχικά το μοντέλο προσδιορίζεται είτε από τα γενικά μοντέλα θορύβου είτε μετά από εκπαίδευση του αλγορίθμου από ένα σημείο του σήματος χωρίς ομιλία.</a:t>
            </a:r>
          </a:p>
          <a:p>
            <a:r>
              <a:rPr lang="el-GR" dirty="0" smtClean="0"/>
              <a:t>Τέλος καθορίζεται η ποσότητα αποθορυβοποίησης, δηλαδή η ποσότητα επίδρασης στο σήμα.</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4175682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Αποθορυβοποίηση με το λογισμικό </a:t>
            </a:r>
            <a:r>
              <a:rPr lang="el-GR" sz="4000" b="1" kern="1200" dirty="0" err="1">
                <a:solidFill>
                  <a:srgbClr val="0089D0"/>
                </a:solidFill>
                <a:latin typeface="+mj-lt"/>
                <a:ea typeface="+mj-ea"/>
                <a:cs typeface="+mj-cs"/>
              </a:rPr>
              <a:t>Audacity</a:t>
            </a:r>
            <a:endParaRPr lang="el-GR" sz="4000" b="1" kern="1200" dirty="0">
              <a:solidFill>
                <a:srgbClr val="0089D0"/>
              </a:solidFill>
              <a:latin typeface="+mj-lt"/>
              <a:ea typeface="+mj-ea"/>
              <a:cs typeface="+mj-cs"/>
            </a:endParaRPr>
          </a:p>
        </p:txBody>
      </p:sp>
      <p:sp>
        <p:nvSpPr>
          <p:cNvPr id="7" name="Θέση περιεχομένου 6"/>
          <p:cNvSpPr>
            <a:spLocks noGrp="1"/>
          </p:cNvSpPr>
          <p:nvPr>
            <p:ph sz="half" idx="1"/>
          </p:nvPr>
        </p:nvSpPr>
        <p:spPr/>
        <p:txBody>
          <a:bodyPr>
            <a:normAutofit fontScale="77500" lnSpcReduction="20000"/>
          </a:bodyPr>
          <a:lstStyle/>
          <a:p>
            <a:r>
              <a:rPr lang="el-GR" dirty="0"/>
              <a:t>Αρχικά επιλέγουμε ένα σημείο του ηχητικού σήματός μας το οποίο περιέχει μόνο θόρυβο και </a:t>
            </a:r>
            <a:r>
              <a:rPr lang="el-GR" dirty="0" smtClean="0"/>
              <a:t>πατάμε </a:t>
            </a:r>
            <a:r>
              <a:rPr lang="el-GR" dirty="0"/>
              <a:t>το κουμπί </a:t>
            </a:r>
            <a:r>
              <a:rPr lang="el-GR" i="1" dirty="0"/>
              <a:t>‘</a:t>
            </a:r>
            <a:r>
              <a:rPr lang="en-US" i="1" dirty="0"/>
              <a:t>Get Noise Profile</a:t>
            </a:r>
            <a:r>
              <a:rPr lang="el-GR" i="1" dirty="0" smtClean="0"/>
              <a:t>’</a:t>
            </a:r>
            <a:r>
              <a:rPr lang="el-GR" dirty="0" smtClean="0"/>
              <a:t>.</a:t>
            </a:r>
          </a:p>
          <a:p>
            <a:r>
              <a:rPr lang="el-GR" dirty="0" smtClean="0"/>
              <a:t>Τα </a:t>
            </a:r>
            <a:r>
              <a:rPr lang="el-GR" dirty="0"/>
              <a:t>ρυθμιστικά </a:t>
            </a:r>
            <a:r>
              <a:rPr lang="el-GR" i="1" dirty="0"/>
              <a:t>‘</a:t>
            </a:r>
            <a:r>
              <a:rPr lang="en-US" i="1" dirty="0"/>
              <a:t>Noise Reduction</a:t>
            </a:r>
            <a:r>
              <a:rPr lang="el-GR" i="1" dirty="0"/>
              <a:t>’</a:t>
            </a:r>
            <a:r>
              <a:rPr lang="el-GR" dirty="0"/>
              <a:t> και </a:t>
            </a:r>
            <a:r>
              <a:rPr lang="el-GR" i="1" dirty="0"/>
              <a:t>‘</a:t>
            </a:r>
            <a:r>
              <a:rPr lang="en-US" i="1" dirty="0"/>
              <a:t>Sensitivity</a:t>
            </a:r>
            <a:r>
              <a:rPr lang="el-GR" i="1" dirty="0"/>
              <a:t>’</a:t>
            </a:r>
            <a:r>
              <a:rPr lang="el-GR" dirty="0"/>
              <a:t> </a:t>
            </a:r>
            <a:r>
              <a:rPr lang="el-GR" dirty="0" smtClean="0"/>
              <a:t>καθορίζουν </a:t>
            </a:r>
            <a:r>
              <a:rPr lang="el-GR" dirty="0"/>
              <a:t>το πόσος θόρυβος θα αφαιρεθεί από το σήμα. Συνίσταται η εκκίνηση από τις προτεινόμενες τιμές των παραμέτρων που φαίνονται στο σχήμα και </a:t>
            </a:r>
            <a:r>
              <a:rPr lang="el-GR" dirty="0" smtClean="0"/>
              <a:t>ύστερα η ρύθμιση</a:t>
            </a:r>
            <a:r>
              <a:rPr lang="en-US" dirty="0" smtClean="0"/>
              <a:t> </a:t>
            </a:r>
            <a:r>
              <a:rPr lang="el-GR" dirty="0" smtClean="0"/>
              <a:t>των </a:t>
            </a:r>
            <a:r>
              <a:rPr lang="el-GR" i="1" dirty="0" smtClean="0"/>
              <a:t>‘</a:t>
            </a:r>
            <a:r>
              <a:rPr lang="en-US" i="1" dirty="0"/>
              <a:t>Noise Reduction</a:t>
            </a:r>
            <a:r>
              <a:rPr lang="el-GR" i="1" dirty="0"/>
              <a:t>’</a:t>
            </a:r>
            <a:r>
              <a:rPr lang="el-GR" dirty="0"/>
              <a:t> </a:t>
            </a:r>
            <a:r>
              <a:rPr lang="el-GR" dirty="0" smtClean="0"/>
              <a:t>και </a:t>
            </a:r>
            <a:r>
              <a:rPr lang="el-GR" i="1" dirty="0" smtClean="0"/>
              <a:t>’</a:t>
            </a:r>
            <a:r>
              <a:rPr lang="en-US" i="1" dirty="0"/>
              <a:t>Sensitivity</a:t>
            </a:r>
            <a:r>
              <a:rPr lang="el-GR" i="1" dirty="0" smtClean="0"/>
              <a:t>’</a:t>
            </a:r>
            <a:r>
              <a:rPr lang="el-GR" dirty="0" smtClean="0"/>
              <a:t>.</a:t>
            </a:r>
          </a:p>
        </p:txBody>
      </p:sp>
      <p:pic>
        <p:nvPicPr>
          <p:cNvPr id="3" name="Θέση περιεχομένου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87013" y="1955708"/>
            <a:ext cx="4160974" cy="3814946"/>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1944166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Αποθορυβοποίηση με το </a:t>
            </a:r>
            <a:r>
              <a:rPr lang="en-US" sz="4000" b="1" kern="1200" dirty="0">
                <a:solidFill>
                  <a:srgbClr val="0089D0"/>
                </a:solidFill>
                <a:latin typeface="+mj-lt"/>
                <a:ea typeface="+mj-ea"/>
                <a:cs typeface="+mj-cs"/>
              </a:rPr>
              <a:t>plug-in Waves X-Noise</a:t>
            </a:r>
            <a:r>
              <a:rPr lang="el-GR" sz="4000" b="1" kern="1200" dirty="0">
                <a:solidFill>
                  <a:srgbClr val="0089D0"/>
                </a:solidFill>
                <a:latin typeface="+mj-lt"/>
                <a:ea typeface="+mj-ea"/>
                <a:cs typeface="+mj-cs"/>
              </a:rPr>
              <a:t> (1/</a:t>
            </a:r>
            <a:r>
              <a:rPr lang="en-US" sz="4000" b="1" kern="1200" dirty="0">
                <a:solidFill>
                  <a:srgbClr val="0089D0"/>
                </a:solidFill>
                <a:latin typeface="+mj-lt"/>
                <a:ea typeface="+mj-ea"/>
                <a:cs typeface="+mj-cs"/>
              </a:rPr>
              <a:t>3</a:t>
            </a:r>
            <a:r>
              <a:rPr lang="el-GR" sz="40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92500" lnSpcReduction="20000"/>
          </a:bodyPr>
          <a:lstStyle/>
          <a:p>
            <a:r>
              <a:rPr lang="el-GR" sz="2200" dirty="0"/>
              <a:t>Για την εκπαίδευση στο μοντέλο του θορύβου πατάμε την επιλογή </a:t>
            </a:r>
            <a:r>
              <a:rPr lang="en-US" sz="2200" dirty="0"/>
              <a:t>learn </a:t>
            </a:r>
            <a:r>
              <a:rPr lang="el-GR" sz="2200" dirty="0" smtClean="0"/>
              <a:t>τροφοδοτώντας την </a:t>
            </a:r>
            <a:r>
              <a:rPr lang="el-GR" sz="2200" dirty="0"/>
              <a:t>είσοδο του εφέ, </a:t>
            </a:r>
            <a:r>
              <a:rPr lang="el-GR" sz="2200" dirty="0" smtClean="0"/>
              <a:t>με θόρυβο </a:t>
            </a:r>
            <a:r>
              <a:rPr lang="el-GR" sz="2200" dirty="0"/>
              <a:t>χωρίς ομιλία. Κατά την διάρκεια </a:t>
            </a:r>
            <a:r>
              <a:rPr lang="el-GR" sz="2200" dirty="0" smtClean="0"/>
              <a:t>εκπαίδευσης η </a:t>
            </a:r>
            <a:r>
              <a:rPr lang="el-GR" sz="2200" dirty="0"/>
              <a:t>ένδειξη </a:t>
            </a:r>
            <a:r>
              <a:rPr lang="en-US" sz="2200" b="1" dirty="0"/>
              <a:t>learn</a:t>
            </a:r>
            <a:r>
              <a:rPr lang="en-US" sz="2200" dirty="0"/>
              <a:t> </a:t>
            </a:r>
            <a:r>
              <a:rPr lang="el-GR" sz="2200" dirty="0"/>
              <a:t>αναβοσβήνει.</a:t>
            </a:r>
          </a:p>
          <a:p>
            <a:r>
              <a:rPr lang="el-GR" sz="2200" dirty="0"/>
              <a:t>Το </a:t>
            </a:r>
            <a:r>
              <a:rPr lang="en-US" sz="2200" b="1" dirty="0"/>
              <a:t>Threshold</a:t>
            </a:r>
            <a:r>
              <a:rPr lang="el-GR" sz="2200" dirty="0"/>
              <a:t> (κατώφλι): Ορίζει από ποια στάθμη και κάτω περνάει το σήμα από το οποίο θα αφαιρεθεί ο θόρυβος. Συνήθως ορίζουμε το κατώφλι στην στάθμη της έντασης του θορύβου. </a:t>
            </a:r>
          </a:p>
          <a:p>
            <a:r>
              <a:rPr lang="el-GR" sz="2200" dirty="0"/>
              <a:t>Το </a:t>
            </a:r>
            <a:r>
              <a:rPr lang="en-US" sz="2200" b="1" dirty="0"/>
              <a:t>Reduction</a:t>
            </a:r>
            <a:r>
              <a:rPr lang="el-GR" sz="2200" dirty="0"/>
              <a:t> (μείωση): Ορίζει το ποσοστό του σήματος θορύβου που θα αφαιρέσουμε από το εισερχόμενο σήμα</a:t>
            </a:r>
            <a:r>
              <a:rPr lang="el-GR" sz="2200" dirty="0" smtClean="0"/>
              <a:t>.</a:t>
            </a:r>
            <a:endParaRPr 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49</a:t>
            </a:fld>
            <a:endParaRPr lang="el-GR" dirty="0"/>
          </a:p>
        </p:txBody>
      </p:sp>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38143"/>
            <a:ext cx="4038600" cy="2250077"/>
          </a:xfrm>
        </p:spPr>
      </p:pic>
    </p:spTree>
    <p:extLst>
      <p:ext uri="{BB962C8B-B14F-4D97-AF65-F5344CB8AC3E}">
        <p14:creationId xmlns:p14="http://schemas.microsoft.com/office/powerpoint/2010/main" val="3395270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just">
              <a:buNone/>
            </a:pPr>
            <a:r>
              <a:rPr lang="en-US" dirty="0" smtClean="0"/>
              <a:t>H </a:t>
            </a:r>
            <a:r>
              <a:rPr lang="el-GR" dirty="0" smtClean="0"/>
              <a:t>εξοικείωση με τεχνικές επεξεργασίας ψηφιακών αρχείων ήχου με την χρήση αντίστοιχου λογισμικού</a:t>
            </a:r>
            <a:r>
              <a:rPr lang="en-US" dirty="0" smtClean="0"/>
              <a:t>.</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Αποθορυβοποίηση με το </a:t>
            </a:r>
            <a:r>
              <a:rPr lang="en-US" sz="4000" b="1" kern="1200" dirty="0">
                <a:solidFill>
                  <a:srgbClr val="0089D0"/>
                </a:solidFill>
                <a:latin typeface="+mj-lt"/>
                <a:ea typeface="+mj-ea"/>
                <a:cs typeface="+mj-cs"/>
              </a:rPr>
              <a:t>plug-in Waves X-Noise</a:t>
            </a:r>
            <a:r>
              <a:rPr lang="el-GR" sz="4000" b="1" kern="1200" dirty="0">
                <a:solidFill>
                  <a:srgbClr val="0089D0"/>
                </a:solidFill>
                <a:latin typeface="+mj-lt"/>
                <a:ea typeface="+mj-ea"/>
                <a:cs typeface="+mj-cs"/>
              </a:rPr>
              <a:t> (</a:t>
            </a:r>
            <a:r>
              <a:rPr lang="en-US" sz="4000" b="1" kern="1200" dirty="0">
                <a:solidFill>
                  <a:srgbClr val="0089D0"/>
                </a:solidFill>
                <a:latin typeface="+mj-lt"/>
                <a:ea typeface="+mj-ea"/>
                <a:cs typeface="+mj-cs"/>
              </a:rPr>
              <a:t>2</a:t>
            </a:r>
            <a:r>
              <a:rPr lang="el-GR" sz="4000" b="1" kern="1200" dirty="0">
                <a:solidFill>
                  <a:srgbClr val="0089D0"/>
                </a:solidFill>
                <a:latin typeface="+mj-lt"/>
                <a:ea typeface="+mj-ea"/>
                <a:cs typeface="+mj-cs"/>
              </a:rPr>
              <a:t>/</a:t>
            </a:r>
            <a:r>
              <a:rPr lang="en-US" sz="4000" b="1" kern="1200" dirty="0">
                <a:solidFill>
                  <a:srgbClr val="0089D0"/>
                </a:solidFill>
                <a:latin typeface="+mj-lt"/>
                <a:ea typeface="+mj-ea"/>
                <a:cs typeface="+mj-cs"/>
              </a:rPr>
              <a:t>3</a:t>
            </a:r>
            <a:r>
              <a:rPr lang="el-GR" sz="40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92500" lnSpcReduction="10000"/>
          </a:bodyPr>
          <a:lstStyle/>
          <a:p>
            <a:r>
              <a:rPr lang="el-GR" sz="2200" dirty="0"/>
              <a:t>Η επιλογή </a:t>
            </a:r>
            <a:r>
              <a:rPr lang="en-US" sz="2200" b="1" dirty="0"/>
              <a:t>Audio</a:t>
            </a:r>
            <a:r>
              <a:rPr lang="el-GR" sz="2200" b="1" dirty="0"/>
              <a:t>/</a:t>
            </a:r>
            <a:r>
              <a:rPr lang="en-US" sz="2200" b="1" dirty="0"/>
              <a:t>Difference</a:t>
            </a:r>
            <a:r>
              <a:rPr lang="el-GR" sz="2200" b="1" dirty="0"/>
              <a:t> </a:t>
            </a:r>
            <a:r>
              <a:rPr lang="el-GR" sz="2200" dirty="0"/>
              <a:t>(ήχος/ διαφορά) μας επιτρέπει ακούμε είτε το τελικό σήμα ή το σήμα που έχει </a:t>
            </a:r>
            <a:r>
              <a:rPr lang="el-GR" sz="2200" dirty="0" smtClean="0"/>
              <a:t>αφαιρεθεί ώστε </a:t>
            </a:r>
            <a:r>
              <a:rPr lang="el-GR" sz="2200" dirty="0"/>
              <a:t>να διακρίνουμε </a:t>
            </a:r>
            <a:r>
              <a:rPr lang="el-GR" sz="2200" dirty="0" smtClean="0"/>
              <a:t>τι </a:t>
            </a:r>
            <a:r>
              <a:rPr lang="el-GR" sz="2200" dirty="0"/>
              <a:t>έχουμε αφαιρέσει </a:t>
            </a:r>
            <a:r>
              <a:rPr lang="el-GR" sz="2200" dirty="0" smtClean="0"/>
              <a:t>από </a:t>
            </a:r>
            <a:r>
              <a:rPr lang="el-GR" sz="2200" dirty="0"/>
              <a:t>το αρχικό μας σήμα.</a:t>
            </a:r>
          </a:p>
          <a:p>
            <a:pPr lvl="0"/>
            <a:r>
              <a:rPr lang="en-US" sz="2000" b="1" dirty="0" smtClean="0"/>
              <a:t>NR</a:t>
            </a:r>
            <a:r>
              <a:rPr lang="el-GR" sz="2000" b="1" dirty="0"/>
              <a:t>:</a:t>
            </a:r>
            <a:r>
              <a:rPr lang="el-GR" sz="2000" dirty="0"/>
              <a:t> Σε αυτή την ένδειξη φαίνεται σε πραγματικό χρόνο το ποσοστό του σήματος  που αφαιρείται ως ανεπιθύμητο.</a:t>
            </a:r>
          </a:p>
          <a:p>
            <a:r>
              <a:rPr lang="en-US" sz="2000" b="1" dirty="0"/>
              <a:t>Spectrum Analyzer</a:t>
            </a:r>
            <a:r>
              <a:rPr lang="el-GR" sz="2000" b="1" dirty="0"/>
              <a:t>:</a:t>
            </a:r>
            <a:r>
              <a:rPr lang="el-GR" sz="2000" dirty="0"/>
              <a:t> Στον αναλυτή φάσματος αποτυπώνονται το προφίλ του θορύβου (</a:t>
            </a:r>
            <a:r>
              <a:rPr lang="en-US" sz="2000" dirty="0"/>
              <a:t>profile)</a:t>
            </a:r>
            <a:r>
              <a:rPr lang="el-GR" sz="2000" dirty="0"/>
              <a:t>, το εισερχόμενο σήμα</a:t>
            </a:r>
            <a:r>
              <a:rPr lang="en-US" sz="2000" dirty="0"/>
              <a:t> (input)</a:t>
            </a:r>
            <a:r>
              <a:rPr lang="el-GR" sz="2000" dirty="0"/>
              <a:t> και το εξερχόμενο (</a:t>
            </a:r>
            <a:r>
              <a:rPr lang="en-US" sz="2000" dirty="0"/>
              <a:t>output</a:t>
            </a:r>
            <a:r>
              <a:rPr lang="el-GR" sz="2000" dirty="0"/>
              <a:t>).</a:t>
            </a:r>
          </a:p>
          <a:p>
            <a:endParaRPr 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50</a:t>
            </a:fld>
            <a:endParaRPr lang="el-GR" dirty="0"/>
          </a:p>
        </p:txBody>
      </p:sp>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38143"/>
            <a:ext cx="4038600" cy="2250077"/>
          </a:xfrm>
        </p:spPr>
      </p:pic>
    </p:spTree>
    <p:extLst>
      <p:ext uri="{BB962C8B-B14F-4D97-AF65-F5344CB8AC3E}">
        <p14:creationId xmlns:p14="http://schemas.microsoft.com/office/powerpoint/2010/main" val="3720408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Αποθορυβοποίηση με το </a:t>
            </a:r>
            <a:r>
              <a:rPr lang="en-US" sz="4000" b="1" kern="1200" dirty="0">
                <a:solidFill>
                  <a:srgbClr val="0089D0"/>
                </a:solidFill>
                <a:latin typeface="+mj-lt"/>
                <a:ea typeface="+mj-ea"/>
                <a:cs typeface="+mj-cs"/>
              </a:rPr>
              <a:t>plug-in Waves X-Noise</a:t>
            </a:r>
            <a:r>
              <a:rPr lang="el-GR" sz="4000" b="1" kern="1200" dirty="0">
                <a:solidFill>
                  <a:srgbClr val="0089D0"/>
                </a:solidFill>
                <a:latin typeface="+mj-lt"/>
                <a:ea typeface="+mj-ea"/>
                <a:cs typeface="+mj-cs"/>
              </a:rPr>
              <a:t> (</a:t>
            </a:r>
            <a:r>
              <a:rPr lang="en-US" sz="4000" b="1" kern="1200" dirty="0">
                <a:solidFill>
                  <a:srgbClr val="0089D0"/>
                </a:solidFill>
                <a:latin typeface="+mj-lt"/>
                <a:ea typeface="+mj-ea"/>
                <a:cs typeface="+mj-cs"/>
              </a:rPr>
              <a:t>3</a:t>
            </a:r>
            <a:r>
              <a:rPr lang="el-GR" sz="4000" b="1" kern="1200" dirty="0">
                <a:solidFill>
                  <a:srgbClr val="0089D0"/>
                </a:solidFill>
                <a:latin typeface="+mj-lt"/>
                <a:ea typeface="+mj-ea"/>
                <a:cs typeface="+mj-cs"/>
              </a:rPr>
              <a:t>/</a:t>
            </a:r>
            <a:r>
              <a:rPr lang="en-US" sz="4000" b="1" kern="1200" dirty="0">
                <a:solidFill>
                  <a:srgbClr val="0089D0"/>
                </a:solidFill>
                <a:latin typeface="+mj-lt"/>
                <a:ea typeface="+mj-ea"/>
                <a:cs typeface="+mj-cs"/>
              </a:rPr>
              <a:t>3</a:t>
            </a:r>
            <a:r>
              <a:rPr lang="el-GR" sz="4000" b="1" kern="1200" dirty="0">
                <a:solidFill>
                  <a:srgbClr val="0089D0"/>
                </a:solidFill>
                <a:latin typeface="+mj-lt"/>
                <a:ea typeface="+mj-ea"/>
                <a:cs typeface="+mj-cs"/>
              </a:rPr>
              <a:t>)</a:t>
            </a:r>
          </a:p>
        </p:txBody>
      </p:sp>
      <p:sp>
        <p:nvSpPr>
          <p:cNvPr id="7" name="Θέση περιεχομένου 6"/>
          <p:cNvSpPr>
            <a:spLocks noGrp="1"/>
          </p:cNvSpPr>
          <p:nvPr>
            <p:ph sz="half" idx="1"/>
          </p:nvPr>
        </p:nvSpPr>
        <p:spPr/>
        <p:txBody>
          <a:bodyPr>
            <a:normAutofit fontScale="62500" lnSpcReduction="20000"/>
          </a:bodyPr>
          <a:lstStyle/>
          <a:p>
            <a:r>
              <a:rPr lang="el-GR" dirty="0"/>
              <a:t>Στο κομμάτι </a:t>
            </a:r>
            <a:r>
              <a:rPr lang="en-US" b="1" dirty="0"/>
              <a:t>Dynamics</a:t>
            </a:r>
            <a:r>
              <a:rPr lang="en-US" dirty="0"/>
              <a:t> </a:t>
            </a:r>
            <a:r>
              <a:rPr lang="el-GR" dirty="0"/>
              <a:t>(δυναμικές) ορίζουμε τους χρόνους </a:t>
            </a:r>
            <a:r>
              <a:rPr lang="en-US" b="1" dirty="0"/>
              <a:t>attack</a:t>
            </a:r>
            <a:r>
              <a:rPr lang="en-US" dirty="0"/>
              <a:t> </a:t>
            </a:r>
            <a:r>
              <a:rPr lang="el-GR" dirty="0"/>
              <a:t>και </a:t>
            </a:r>
            <a:r>
              <a:rPr lang="en-US" b="1" dirty="0"/>
              <a:t>release</a:t>
            </a:r>
            <a:r>
              <a:rPr lang="el-GR" dirty="0"/>
              <a:t> που καθορίζουν την χρονική συμπεριφορά του αλγορίθμου. Συστήνεται η χρήση των προκαθορισμένων τιμών. Σε περίπτωση </a:t>
            </a:r>
            <a:r>
              <a:rPr lang="el-GR" dirty="0" smtClean="0"/>
              <a:t>παραγωγής ψηφιακών </a:t>
            </a:r>
            <a:r>
              <a:rPr lang="el-GR" dirty="0"/>
              <a:t>απορριμμάτων (</a:t>
            </a:r>
            <a:r>
              <a:rPr lang="en-US" dirty="0"/>
              <a:t>artifacts</a:t>
            </a:r>
            <a:r>
              <a:rPr lang="el-GR" dirty="0"/>
              <a:t>), μεταβάλουμε την παράμετρο </a:t>
            </a:r>
            <a:r>
              <a:rPr lang="en-US" dirty="0" smtClean="0"/>
              <a:t>Attack</a:t>
            </a:r>
            <a:r>
              <a:rPr lang="el-GR" dirty="0" smtClean="0"/>
              <a:t>.</a:t>
            </a:r>
            <a:endParaRPr lang="el-GR" dirty="0"/>
          </a:p>
          <a:p>
            <a:r>
              <a:rPr lang="el-GR" dirty="0" smtClean="0"/>
              <a:t>Συνίσταται η ρύθμιση πρωταρχικά των παραμέτρων </a:t>
            </a:r>
            <a:r>
              <a:rPr lang="en-US" dirty="0" smtClean="0"/>
              <a:t>Threshold </a:t>
            </a:r>
            <a:r>
              <a:rPr lang="el-GR" dirty="0" smtClean="0"/>
              <a:t>και </a:t>
            </a:r>
            <a:r>
              <a:rPr lang="en-US" dirty="0" smtClean="0"/>
              <a:t>Reduction </a:t>
            </a:r>
            <a:r>
              <a:rPr lang="el-GR" dirty="0" smtClean="0"/>
              <a:t>ώστε να ελαχιστοποιείται ο θόρυβος και ταυτόχρονα να μην αλλοιώνεται το ηχητικό σήμα που μας ενδιαφέρει.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51</a:t>
            </a:fld>
            <a:endParaRPr lang="el-GR" dirty="0"/>
          </a:p>
        </p:txBody>
      </p:sp>
      <p:pic>
        <p:nvPicPr>
          <p:cNvPr id="9" name="Θέση περιεχομένου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38143"/>
            <a:ext cx="4038600" cy="2250077"/>
          </a:xfrm>
        </p:spPr>
      </p:pic>
    </p:spTree>
    <p:extLst>
      <p:ext uri="{BB962C8B-B14F-4D97-AF65-F5344CB8AC3E}">
        <p14:creationId xmlns:p14="http://schemas.microsoft.com/office/powerpoint/2010/main" val="2752241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Χρήση του ελεύθερου λογισμικού </a:t>
            </a:r>
            <a:r>
              <a:rPr lang="en-US" sz="4000" b="1" kern="1200" dirty="0">
                <a:solidFill>
                  <a:srgbClr val="0089D0"/>
                </a:solidFill>
                <a:latin typeface="+mj-lt"/>
                <a:ea typeface="+mj-ea"/>
                <a:cs typeface="+mj-cs"/>
              </a:rPr>
              <a:t>Audacity</a:t>
            </a:r>
            <a:r>
              <a:rPr lang="el-GR" sz="4000" b="1" kern="1200" dirty="0">
                <a:solidFill>
                  <a:srgbClr val="0089D0"/>
                </a:solidFill>
                <a:latin typeface="+mj-lt"/>
                <a:ea typeface="+mj-ea"/>
                <a:cs typeface="+mj-cs"/>
              </a:rPr>
              <a:t> (1/3)</a:t>
            </a:r>
          </a:p>
        </p:txBody>
      </p:sp>
      <p:sp>
        <p:nvSpPr>
          <p:cNvPr id="7" name="Θέση περιεχομένου 6"/>
          <p:cNvSpPr>
            <a:spLocks noGrp="1"/>
          </p:cNvSpPr>
          <p:nvPr>
            <p:ph idx="1"/>
          </p:nvPr>
        </p:nvSpPr>
        <p:spPr/>
        <p:txBody>
          <a:bodyPr>
            <a:normAutofit fontScale="85000" lnSpcReduction="20000"/>
          </a:bodyPr>
          <a:lstStyle/>
          <a:p>
            <a:r>
              <a:rPr lang="el-GR" dirty="0" smtClean="0"/>
              <a:t>Το </a:t>
            </a:r>
            <a:r>
              <a:rPr lang="en-US" i="1" dirty="0"/>
              <a:t>Audacity</a:t>
            </a:r>
            <a:r>
              <a:rPr lang="el-GR" dirty="0"/>
              <a:t> (</a:t>
            </a:r>
            <a:r>
              <a:rPr lang="en-US" u="sng" dirty="0">
                <a:hlinkClick r:id="rId3"/>
              </a:rPr>
              <a:t>http</a:t>
            </a:r>
            <a:r>
              <a:rPr lang="el-GR" u="sng" dirty="0">
                <a:hlinkClick r:id="rId3"/>
              </a:rPr>
              <a:t>://</a:t>
            </a:r>
            <a:r>
              <a:rPr lang="en-US" u="sng" dirty="0">
                <a:hlinkClick r:id="rId3"/>
              </a:rPr>
              <a:t>audacity</a:t>
            </a:r>
            <a:r>
              <a:rPr lang="el-GR" u="sng" dirty="0">
                <a:hlinkClick r:id="rId3"/>
              </a:rPr>
              <a:t>.</a:t>
            </a:r>
            <a:r>
              <a:rPr lang="en-US" u="sng" dirty="0" err="1">
                <a:hlinkClick r:id="rId3"/>
              </a:rPr>
              <a:t>sourceforge</a:t>
            </a:r>
            <a:r>
              <a:rPr lang="el-GR" u="sng" dirty="0">
                <a:hlinkClick r:id="rId3"/>
              </a:rPr>
              <a:t>.</a:t>
            </a:r>
            <a:r>
              <a:rPr lang="en-US" u="sng" dirty="0">
                <a:hlinkClick r:id="rId3"/>
              </a:rPr>
              <a:t>net</a:t>
            </a:r>
            <a:r>
              <a:rPr lang="el-GR" u="sng" dirty="0">
                <a:hlinkClick r:id="rId3"/>
              </a:rPr>
              <a:t>/</a:t>
            </a:r>
            <a:r>
              <a:rPr lang="el-GR" dirty="0"/>
              <a:t>) είναι ένα δωρεάν λογισμικό, ανοιχτού κώδικα, για διάφορα λειτουργικά συστήματα (Windows®, </a:t>
            </a:r>
            <a:r>
              <a:rPr lang="el-GR" dirty="0" err="1"/>
              <a:t>Mac</a:t>
            </a:r>
            <a:r>
              <a:rPr lang="el-GR" dirty="0"/>
              <a:t>®, GNU/</a:t>
            </a:r>
            <a:r>
              <a:rPr lang="el-GR" dirty="0" err="1"/>
              <a:t>Linux</a:t>
            </a:r>
            <a:r>
              <a:rPr lang="el-GR" dirty="0"/>
              <a:t>®) για την καταγραφή και επεξεργασία των </a:t>
            </a:r>
            <a:r>
              <a:rPr lang="el-GR" dirty="0" smtClean="0"/>
              <a:t>ήχων.</a:t>
            </a:r>
          </a:p>
          <a:p>
            <a:r>
              <a:rPr lang="el-GR" dirty="0" smtClean="0"/>
              <a:t>Το </a:t>
            </a:r>
            <a:r>
              <a:rPr lang="el-GR" dirty="0"/>
              <a:t>συγκεκριμένο λογισμικό επιτρέπει την </a:t>
            </a:r>
            <a:r>
              <a:rPr lang="el-GR" dirty="0" err="1"/>
              <a:t>πολυκάναλη</a:t>
            </a:r>
            <a:r>
              <a:rPr lang="el-GR" dirty="0"/>
              <a:t> καταγραφή/ηχογράφηση, επεξεργασία και μείξη ηχητικού υλικού. </a:t>
            </a:r>
          </a:p>
          <a:p>
            <a:r>
              <a:rPr lang="el-GR" dirty="0"/>
              <a:t>Το </a:t>
            </a:r>
            <a:r>
              <a:rPr lang="en-US" i="1" dirty="0"/>
              <a:t>Audacity</a:t>
            </a:r>
            <a:r>
              <a:rPr lang="el-GR" dirty="0"/>
              <a:t> δεν υποστηρίζει την εφαρμογή μονάδων επεξεργασίας σε πραγματικό χρόνο αλλά διαθέτει μία συλλογή εργαλείων δυναμικής επεξεργασίας, ισοστάθμισης, αποθορυβοποίησης και άλλων</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52</a:t>
            </a:fld>
            <a:endParaRPr lang="el-GR" dirty="0"/>
          </a:p>
        </p:txBody>
      </p:sp>
    </p:spTree>
    <p:extLst>
      <p:ext uri="{BB962C8B-B14F-4D97-AF65-F5344CB8AC3E}">
        <p14:creationId xmlns:p14="http://schemas.microsoft.com/office/powerpoint/2010/main" val="7942260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Χρήση του ελεύθερου λογισμικού </a:t>
            </a:r>
            <a:r>
              <a:rPr lang="en-US" sz="4000" b="1" kern="1200" dirty="0">
                <a:solidFill>
                  <a:srgbClr val="0089D0"/>
                </a:solidFill>
                <a:latin typeface="+mj-lt"/>
                <a:ea typeface="+mj-ea"/>
                <a:cs typeface="+mj-cs"/>
              </a:rPr>
              <a:t>Audacity</a:t>
            </a:r>
            <a:r>
              <a:rPr lang="el-GR" sz="4000" b="1" kern="1200" dirty="0">
                <a:solidFill>
                  <a:srgbClr val="0089D0"/>
                </a:solidFill>
                <a:latin typeface="+mj-lt"/>
                <a:ea typeface="+mj-ea"/>
                <a:cs typeface="+mj-cs"/>
              </a:rPr>
              <a:t> (2/3)</a:t>
            </a:r>
          </a:p>
        </p:txBody>
      </p:sp>
      <p:sp>
        <p:nvSpPr>
          <p:cNvPr id="7" name="Θέση περιεχομένου 6"/>
          <p:cNvSpPr>
            <a:spLocks noGrp="1"/>
          </p:cNvSpPr>
          <p:nvPr>
            <p:ph sz="half" idx="1"/>
          </p:nvPr>
        </p:nvSpPr>
        <p:spPr/>
        <p:txBody>
          <a:bodyPr>
            <a:normAutofit fontScale="85000" lnSpcReduction="20000"/>
          </a:bodyPr>
          <a:lstStyle/>
          <a:p>
            <a:r>
              <a:rPr lang="el-GR" dirty="0" smtClean="0"/>
              <a:t>Όταν </a:t>
            </a:r>
            <a:r>
              <a:rPr lang="el-GR" dirty="0"/>
              <a:t>εισάγεται ένα αρχείο ήχου στο </a:t>
            </a:r>
            <a:r>
              <a:rPr lang="en-US" i="1" dirty="0"/>
              <a:t>Audacity</a:t>
            </a:r>
            <a:r>
              <a:rPr lang="el-GR" dirty="0"/>
              <a:t> εμφανίζεται ένα παράθυρο όπως αυτό που απεικονίζεται στην εικόνα, το οποίο ρωτάει εάν προτιμάται η δημιουργία αντίγραφου του αρχείου ήχου ή η απ’ ευθείας χρήση του αρχικού αρχείου. Συνίσταται η πρώτη επιλογή ώστε για λόγους ασφαλείας να υπάρχει μη επεξεργασμένο αρχείο</a:t>
            </a:r>
            <a:r>
              <a:rPr lang="el-GR" dirty="0" smtClean="0"/>
              <a:t>.</a:t>
            </a:r>
            <a:endParaRPr lang="el-GR" dirty="0"/>
          </a:p>
        </p:txBody>
      </p:sp>
      <p:pic>
        <p:nvPicPr>
          <p:cNvPr id="5" name="Θέση περιεχομένου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46270" y="2474913"/>
            <a:ext cx="4442460" cy="2776536"/>
          </a:xfrm>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3333936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lvl="2" algn="ctr" rtl="0">
              <a:spcBef>
                <a:spcPct val="0"/>
              </a:spcBef>
            </a:pPr>
            <a:r>
              <a:rPr lang="el-GR" sz="4000" b="1" kern="1200" dirty="0">
                <a:solidFill>
                  <a:srgbClr val="0089D0"/>
                </a:solidFill>
                <a:latin typeface="+mj-lt"/>
                <a:ea typeface="+mj-ea"/>
                <a:cs typeface="+mj-cs"/>
              </a:rPr>
              <a:t>Χρήση του ελεύθερου λογισμικού </a:t>
            </a:r>
            <a:r>
              <a:rPr lang="en-US" sz="4000" b="1" kern="1200" dirty="0">
                <a:solidFill>
                  <a:srgbClr val="0089D0"/>
                </a:solidFill>
                <a:latin typeface="+mj-lt"/>
                <a:ea typeface="+mj-ea"/>
                <a:cs typeface="+mj-cs"/>
              </a:rPr>
              <a:t>Audacity</a:t>
            </a:r>
            <a:r>
              <a:rPr lang="el-GR" sz="4000" b="1" kern="1200" dirty="0">
                <a:solidFill>
                  <a:srgbClr val="0089D0"/>
                </a:solidFill>
                <a:latin typeface="+mj-lt"/>
                <a:ea typeface="+mj-ea"/>
                <a:cs typeface="+mj-cs"/>
              </a:rPr>
              <a:t> (3/3)</a:t>
            </a:r>
          </a:p>
        </p:txBody>
      </p:sp>
      <p:sp>
        <p:nvSpPr>
          <p:cNvPr id="7" name="Θέση περιεχομένου 6"/>
          <p:cNvSpPr>
            <a:spLocks noGrp="1"/>
          </p:cNvSpPr>
          <p:nvPr>
            <p:ph idx="1"/>
          </p:nvPr>
        </p:nvSpPr>
        <p:spPr/>
        <p:txBody>
          <a:bodyPr>
            <a:normAutofit fontScale="70000" lnSpcReduction="20000"/>
          </a:bodyPr>
          <a:lstStyle/>
          <a:p>
            <a:r>
              <a:rPr lang="el-GR" dirty="0" smtClean="0"/>
              <a:t>Το </a:t>
            </a:r>
            <a:r>
              <a:rPr lang="en-US" i="1" dirty="0"/>
              <a:t>Audacity</a:t>
            </a:r>
            <a:r>
              <a:rPr lang="el-GR" dirty="0"/>
              <a:t> αποθηκεύει τα αρχεία επεξεργασίας του με την επέκταση .</a:t>
            </a:r>
            <a:r>
              <a:rPr lang="en-US" dirty="0" err="1"/>
              <a:t>aup</a:t>
            </a:r>
            <a:r>
              <a:rPr lang="el-GR" dirty="0"/>
              <a:t> και τα διαβάζει μόνο το </a:t>
            </a:r>
            <a:r>
              <a:rPr lang="el-GR" dirty="0" smtClean="0"/>
              <a:t>ίδιο ενώ στην </a:t>
            </a:r>
            <a:r>
              <a:rPr lang="el-GR" dirty="0"/>
              <a:t>επεξεργασία βίντεο </a:t>
            </a:r>
            <a:r>
              <a:rPr lang="el-GR" dirty="0" smtClean="0"/>
              <a:t>χρησιμοποιούμε αρχεία τύπου </a:t>
            </a:r>
            <a:r>
              <a:rPr lang="el-GR" dirty="0"/>
              <a:t>.</a:t>
            </a:r>
            <a:r>
              <a:rPr lang="en-US" dirty="0"/>
              <a:t>wav</a:t>
            </a:r>
            <a:r>
              <a:rPr lang="el-GR" dirty="0"/>
              <a:t>. Για να έχουμε την εργασία μας με την επέκταση αυτή πρέπει, από το μενού Αρχείο (</a:t>
            </a:r>
            <a:r>
              <a:rPr lang="en-US" dirty="0"/>
              <a:t>File</a:t>
            </a:r>
            <a:r>
              <a:rPr lang="el-GR" dirty="0"/>
              <a:t>) να επιλέξουμε την </a:t>
            </a:r>
            <a:r>
              <a:rPr lang="el-GR" i="1" dirty="0"/>
              <a:t>‘Εξαγωγή…’</a:t>
            </a:r>
            <a:r>
              <a:rPr lang="el-GR" dirty="0"/>
              <a:t> (“</a:t>
            </a:r>
            <a:r>
              <a:rPr lang="en-US" dirty="0"/>
              <a:t>Export</a:t>
            </a:r>
            <a:r>
              <a:rPr lang="el-GR" dirty="0"/>
              <a:t>…”) και μετά να δώσουμε το όνομα και τη θέση του αρχείου που επιθυμούμε.</a:t>
            </a:r>
          </a:p>
          <a:p>
            <a:r>
              <a:rPr lang="el-GR" dirty="0"/>
              <a:t>Τέλος το </a:t>
            </a:r>
            <a:r>
              <a:rPr lang="en-US" i="1" dirty="0"/>
              <a:t>Audacity</a:t>
            </a:r>
            <a:r>
              <a:rPr lang="el-GR" dirty="0"/>
              <a:t> έχει ακόμα την δυνατότητα να εξάγει τον ήχο από ένα αρχείο βίντεο χωρίς να απαιτείται χρήση άλλου προγράμματος για τον λόγο αυτό. Αυτό σημαίνει ότι εάν ανοίξουμε με το </a:t>
            </a:r>
            <a:r>
              <a:rPr lang="en-US" i="1" dirty="0"/>
              <a:t>Audacity</a:t>
            </a:r>
            <a:r>
              <a:rPr lang="el-GR" dirty="0"/>
              <a:t> ένα αρχείο βίντεο, αυτό εξάγει αυτομάτως τον ήχο προς επεξεργασία. Ωστόσο συστήνεται η χρήση εξαγωγής των </a:t>
            </a:r>
            <a:r>
              <a:rPr lang="en-US" dirty="0"/>
              <a:t>audio</a:t>
            </a:r>
            <a:r>
              <a:rPr lang="el-GR" dirty="0"/>
              <a:t> αρχείων από το </a:t>
            </a:r>
            <a:r>
              <a:rPr lang="en-US" i="1" dirty="0"/>
              <a:t>Sony Vegas</a:t>
            </a:r>
            <a:r>
              <a:rPr lang="el-GR" dirty="0"/>
              <a:t> ή από κάποιο άλλο λογισμικό </a:t>
            </a:r>
            <a:r>
              <a:rPr lang="en-US" dirty="0"/>
              <a:t>decoding</a:t>
            </a:r>
            <a:r>
              <a:rPr lang="el-GR" dirty="0"/>
              <a:t> όπως το </a:t>
            </a:r>
            <a:r>
              <a:rPr lang="en-US" i="1" dirty="0"/>
              <a:t>Adobe Media Encoder</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658079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6" name="Picture 5" descr="Λογότυπο για Άδειες χρήσης Creative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310" y="5832612"/>
            <a:ext cx="1357579" cy="4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Σημειώματα </a:t>
            </a:r>
            <a:r>
              <a:rPr lang="el-GR" sz="3200" dirty="0"/>
              <a:t>(1 από 2)</a:t>
            </a:r>
            <a:endParaRPr lang="el-GR" dirty="0"/>
          </a:p>
        </p:txBody>
      </p:sp>
      <p:sp>
        <p:nvSpPr>
          <p:cNvPr id="3" name="Content Placeholder 2"/>
          <p:cNvSpPr>
            <a:spLocks noGrp="1"/>
          </p:cNvSpPr>
          <p:nvPr>
            <p:ph idx="1"/>
          </p:nvPr>
        </p:nvSpPr>
        <p:spPr>
          <a:xfrm>
            <a:off x="457200" y="1583245"/>
            <a:ext cx="8229600" cy="4525963"/>
          </a:xfrm>
        </p:spPr>
        <p:txBody>
          <a:bodyPr>
            <a:noAutofit/>
          </a:bodyPr>
          <a:lstStyle/>
          <a:p>
            <a:pPr marL="0" indent="0">
              <a:buNone/>
            </a:pPr>
            <a:r>
              <a:rPr lang="el-GR" sz="1400" b="1" dirty="0"/>
              <a:t>Σημείωμα Αναφοράς</a:t>
            </a:r>
          </a:p>
          <a:p>
            <a:pPr marL="0" indent="0">
              <a:buNone/>
            </a:pPr>
            <a:r>
              <a:rPr lang="el-GR" sz="1400" dirty="0"/>
              <a:t>Copyright 2014 </a:t>
            </a:r>
            <a:r>
              <a:rPr lang="en-US" sz="1400" dirty="0"/>
              <a:t>E</a:t>
            </a:r>
            <a:r>
              <a:rPr lang="el-GR" sz="1400" dirty="0" err="1"/>
              <a:t>θνικόν</a:t>
            </a:r>
            <a:r>
              <a:rPr lang="el-GR" sz="1400" dirty="0"/>
              <a:t> </a:t>
            </a:r>
            <a:r>
              <a:rPr lang="el-GR" sz="1400" dirty="0" err="1"/>
              <a:t>Καποδιστριακόν</a:t>
            </a:r>
            <a:r>
              <a:rPr lang="el-GR" sz="1400" dirty="0"/>
              <a:t> </a:t>
            </a:r>
            <a:r>
              <a:rPr lang="el-GR" sz="1400" dirty="0" err="1"/>
              <a:t>Πανεπιστήμιον</a:t>
            </a:r>
            <a:r>
              <a:rPr lang="el-GR" sz="1400" dirty="0"/>
              <a:t> Αθηνών. Παναγιώτης Μαρκόπουλος, Γιώργος Φράγκος, Γιώργος Θεοφάνους. «Επεξεργασία οπτικοακουστικού υλικού. Ενότητα Εξαγωγή τελικών αρχείων </a:t>
            </a:r>
            <a:r>
              <a:rPr lang="en-US" sz="1400" dirty="0"/>
              <a:t>(rendering).</a:t>
            </a:r>
            <a:r>
              <a:rPr lang="el-GR" sz="1400" dirty="0"/>
              <a:t>» </a:t>
            </a:r>
            <a:r>
              <a:rPr lang="el-GR" sz="1400" dirty="0" smtClean="0"/>
              <a:t> Έκδοση</a:t>
            </a:r>
            <a:r>
              <a:rPr lang="el-GR" sz="1400" dirty="0"/>
              <a:t>: 1.0. Αθήνα 2014. Διαθέσιμο από τη δικτυακή διεύθυνση εδώ, 10/02/2014.</a:t>
            </a:r>
          </a:p>
          <a:p>
            <a:pPr marL="0" indent="0">
              <a:buNone/>
            </a:pPr>
            <a:r>
              <a:rPr lang="el-GR" sz="1400" b="1" dirty="0"/>
              <a:t>Σημείωμα Αδειοδότησης</a:t>
            </a:r>
          </a:p>
          <a:p>
            <a:pPr marL="0" indent="0">
              <a:buNone/>
            </a:pPr>
            <a:r>
              <a:rPr lang="el-GR" sz="1400" dirty="0"/>
              <a:t>Το παρόν υλικό διατίθεται με τους όρους της άδειας χρήσης Creative Commons Αναφορά Παρόμοια Διανομή 4.0 [1] ή μεταγενέστερη, Διεθνής Έκδοση.</a:t>
            </a:r>
            <a:endParaRPr lang="en-US" sz="1400" dirty="0"/>
          </a:p>
          <a:p>
            <a:pPr marL="0" indent="0">
              <a:buNone/>
            </a:pPr>
            <a:endParaRPr lang="en-US" sz="1400" dirty="0"/>
          </a:p>
          <a:p>
            <a:pPr marL="0" indent="0">
              <a:buNone/>
            </a:pPr>
            <a:endParaRPr lang="el-GR" sz="1400" b="1" dirty="0"/>
          </a:p>
          <a:p>
            <a:pPr marL="0" indent="0">
              <a:buNone/>
            </a:pPr>
            <a:r>
              <a:rPr lang="el-GR" sz="1400" dirty="0"/>
              <a:t>Η άδεια αυτή ανήκει στις άδειες που ακολουθούν τις προδιαγραφές του </a:t>
            </a:r>
            <a:r>
              <a:rPr lang="el-GR" sz="1400" dirty="0" err="1"/>
              <a:t>Oρισμού</a:t>
            </a:r>
            <a:r>
              <a:rPr lang="el-GR" sz="1400" dirty="0"/>
              <a:t> Ανοικτής Γνώσης [2], είναι ανοικτό πολιτιστικό έργο [3] και για το λόγο αυτό αποτελεί ανοικτό περιεχόμενο [4]. </a:t>
            </a:r>
          </a:p>
          <a:p>
            <a:pPr marL="0" indent="0">
              <a:buNone/>
            </a:pPr>
            <a:r>
              <a:rPr lang="el-GR" sz="1400" dirty="0"/>
              <a:t>[1] http://creativecommons.org/licenses/by-sa/4.0/deed. </a:t>
            </a:r>
            <a:r>
              <a:rPr lang="el-GR" sz="1400" dirty="0" err="1"/>
              <a:t>el</a:t>
            </a:r>
            <a:endParaRPr lang="el-GR" sz="1400" dirty="0"/>
          </a:p>
          <a:p>
            <a:pPr marL="0" indent="0">
              <a:buNone/>
            </a:pPr>
            <a:r>
              <a:rPr lang="el-GR" sz="1400" dirty="0"/>
              <a:t>[2] http://opendefinition.org/okd/ellinika/</a:t>
            </a:r>
          </a:p>
          <a:p>
            <a:pPr marL="0" indent="0">
              <a:buNone/>
            </a:pPr>
            <a:r>
              <a:rPr lang="el-GR" sz="1400" dirty="0"/>
              <a:t>[3] http://freedomdefined.org/Definition/El</a:t>
            </a:r>
          </a:p>
          <a:p>
            <a:pPr marL="0" indent="0">
              <a:buNone/>
            </a:pPr>
            <a:r>
              <a:rPr lang="el-GR" sz="1400" dirty="0"/>
              <a:t>[4] http://opendefinition.org/buttons/</a:t>
            </a:r>
          </a:p>
          <a:p>
            <a:endParaRPr lang="el-GR" sz="14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pic>
        <p:nvPicPr>
          <p:cNvPr id="6" name="Picture 5" descr="This material is Open Content"/>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3777"/>
            <a:ext cx="1440160" cy="421196"/>
          </a:xfrm>
          <a:prstGeom prst="rect">
            <a:avLst/>
          </a:prstGeom>
          <a:noFill/>
          <a:ln>
            <a:noFill/>
          </a:ln>
        </p:spPr>
      </p:pic>
      <p:pic>
        <p:nvPicPr>
          <p:cNvPr id="7" name="Picture 5" descr="Περιγραφή: Άδειες χρήσης Creative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717032"/>
            <a:ext cx="1247775"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08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Σημειώματα </a:t>
            </a:r>
            <a:r>
              <a:rPr lang="el-GR" sz="3200" dirty="0"/>
              <a:t>(2 από 2)</a:t>
            </a:r>
            <a:endParaRPr lang="el-GR" dirty="0"/>
          </a:p>
        </p:txBody>
      </p:sp>
      <p:sp>
        <p:nvSpPr>
          <p:cNvPr id="3" name="Content Placeholder 2"/>
          <p:cNvSpPr>
            <a:spLocks noGrp="1"/>
          </p:cNvSpPr>
          <p:nvPr>
            <p:ph idx="1"/>
          </p:nvPr>
        </p:nvSpPr>
        <p:spPr/>
        <p:txBody>
          <a:bodyPr/>
          <a:lstStyle/>
          <a:p>
            <a:pPr marL="0" indent="0">
              <a:buNone/>
            </a:pPr>
            <a:r>
              <a:rPr lang="el-GR" sz="2000" b="1" dirty="0"/>
              <a:t>Διατήρηση Σημειωμάτων</a:t>
            </a:r>
          </a:p>
          <a:p>
            <a:pPr marL="0" indent="0">
              <a:buNone/>
            </a:pPr>
            <a:r>
              <a:rPr lang="el-GR" sz="2000" dirty="0"/>
              <a:t>Οποιαδήποτε αναπαραγωγή ή διασκευή του υλικού θα πρέπει να συμπεριλαμβάνει:</a:t>
            </a:r>
          </a:p>
          <a:p>
            <a:pPr lvl="1"/>
            <a:r>
              <a:rPr lang="el-GR" sz="1800" dirty="0"/>
              <a:t>Το Σημείωμα Αναφοράς</a:t>
            </a:r>
          </a:p>
          <a:p>
            <a:pPr lvl="1"/>
            <a:r>
              <a:rPr lang="el-GR" sz="1800" dirty="0"/>
              <a:t>Το Σημείωμα Αδειοδότησης</a:t>
            </a:r>
          </a:p>
          <a:p>
            <a:pPr lvl="1"/>
            <a:r>
              <a:rPr lang="el-GR" sz="1800" dirty="0"/>
              <a:t>Τη δήλωση διατήρησης Σημειωμάτων</a:t>
            </a:r>
          </a:p>
          <a:p>
            <a:pPr lvl="1"/>
            <a:r>
              <a:rPr lang="el-GR" sz="1800" dirty="0"/>
              <a:t>Το σημείωμα χρήσης έργων τρίτων (εφόσον υπάρχει)</a:t>
            </a:r>
            <a:endParaRPr lang="en-US" sz="1800" dirty="0"/>
          </a:p>
          <a:p>
            <a:pPr marL="0" indent="0">
              <a:buNone/>
            </a:pPr>
            <a:r>
              <a:rPr lang="el-GR" sz="2000" dirty="0"/>
              <a:t>μαζί με τους συνοδευόμενους </a:t>
            </a:r>
            <a:r>
              <a:rPr lang="el-GR" sz="2000" dirty="0" err="1"/>
              <a:t>υπερσυνδέσμους</a:t>
            </a:r>
            <a:r>
              <a:rPr lang="el-GR" sz="2000" dirty="0"/>
              <a:t>.</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57</a:t>
            </a:fld>
            <a:endParaRPr lang="el-GR" dirty="0"/>
          </a:p>
        </p:txBody>
      </p:sp>
    </p:spTree>
    <p:extLst>
      <p:ext uri="{BB962C8B-B14F-4D97-AF65-F5344CB8AC3E}">
        <p14:creationId xmlns:p14="http://schemas.microsoft.com/office/powerpoint/2010/main" val="174139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(1/3)</a:t>
            </a:r>
            <a:endParaRPr lang="el-GR" dirty="0"/>
          </a:p>
        </p:txBody>
      </p:sp>
      <p:sp>
        <p:nvSpPr>
          <p:cNvPr id="3" name="Content Placeholder 2"/>
          <p:cNvSpPr>
            <a:spLocks noGrp="1"/>
          </p:cNvSpPr>
          <p:nvPr>
            <p:ph idx="1"/>
          </p:nvPr>
        </p:nvSpPr>
        <p:spPr>
          <a:xfrm>
            <a:off x="467544" y="1628800"/>
            <a:ext cx="8229600" cy="4608512"/>
          </a:xfrm>
        </p:spPr>
        <p:txBody>
          <a:bodyPr>
            <a:normAutofit/>
          </a:bodyPr>
          <a:lstStyle/>
          <a:p>
            <a:r>
              <a:rPr lang="el-GR" cap="small" dirty="0" smtClean="0"/>
              <a:t>ΗΧΟΣ</a:t>
            </a:r>
            <a:endParaRPr lang="el-GR" cap="small" dirty="0"/>
          </a:p>
          <a:p>
            <a:pPr lvl="1"/>
            <a:r>
              <a:rPr lang="el-GR" dirty="0" smtClean="0"/>
              <a:t>Γενικές αρχές</a:t>
            </a:r>
          </a:p>
          <a:p>
            <a:pPr lvl="1"/>
            <a:r>
              <a:rPr lang="en-US" dirty="0" smtClean="0"/>
              <a:t>Editing</a:t>
            </a:r>
            <a:r>
              <a:rPr lang="el-GR" dirty="0" smtClean="0"/>
              <a:t> </a:t>
            </a:r>
            <a:r>
              <a:rPr lang="el-GR" dirty="0"/>
              <a:t>- Μίξη – Στάθμες</a:t>
            </a:r>
          </a:p>
          <a:p>
            <a:pPr marL="1200150" lvl="2" indent="-342900"/>
            <a:r>
              <a:rPr lang="en-US" dirty="0" smtClean="0"/>
              <a:t>Editing</a:t>
            </a:r>
            <a:r>
              <a:rPr lang="el-GR" dirty="0" smtClean="0"/>
              <a:t> </a:t>
            </a:r>
            <a:r>
              <a:rPr lang="el-GR" dirty="0"/>
              <a:t>– </a:t>
            </a:r>
            <a:r>
              <a:rPr lang="en-US" dirty="0"/>
              <a:t>Trimming</a:t>
            </a:r>
            <a:endParaRPr lang="el-GR" dirty="0"/>
          </a:p>
          <a:p>
            <a:pPr marL="1200150" lvl="2" indent="-342900"/>
            <a:r>
              <a:rPr lang="el-GR" dirty="0" smtClean="0"/>
              <a:t>Στάθμες </a:t>
            </a:r>
            <a:r>
              <a:rPr lang="el-GR" dirty="0"/>
              <a:t>(Μίξη)</a:t>
            </a:r>
          </a:p>
          <a:p>
            <a:pPr marL="457200" lvl="1" indent="0">
              <a:buNone/>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(2/3)</a:t>
            </a:r>
            <a:endParaRPr lang="el-GR" dirty="0"/>
          </a:p>
        </p:txBody>
      </p:sp>
      <p:sp>
        <p:nvSpPr>
          <p:cNvPr id="3" name="Content Placeholder 2"/>
          <p:cNvSpPr>
            <a:spLocks noGrp="1"/>
          </p:cNvSpPr>
          <p:nvPr>
            <p:ph idx="1"/>
          </p:nvPr>
        </p:nvSpPr>
        <p:spPr/>
        <p:txBody>
          <a:bodyPr>
            <a:normAutofit fontScale="92500" lnSpcReduction="10000"/>
          </a:bodyPr>
          <a:lstStyle/>
          <a:p>
            <a:pPr marL="514350" indent="-457200"/>
            <a:r>
              <a:rPr lang="el-GR" dirty="0" smtClean="0"/>
              <a:t>Χρήση </a:t>
            </a:r>
            <a:r>
              <a:rPr lang="el-GR" dirty="0"/>
              <a:t>ψηφιακών </a:t>
            </a:r>
            <a:r>
              <a:rPr lang="el-GR" dirty="0" smtClean="0"/>
              <a:t>εφέ</a:t>
            </a:r>
          </a:p>
          <a:p>
            <a:pPr lvl="1"/>
            <a:r>
              <a:rPr lang="el-GR" dirty="0" smtClean="0"/>
              <a:t>Χρήση </a:t>
            </a:r>
            <a:r>
              <a:rPr lang="el-GR" dirty="0"/>
              <a:t>δυναμικών εφέ </a:t>
            </a:r>
            <a:r>
              <a:rPr lang="el-GR" dirty="0" smtClean="0"/>
              <a:t>– </a:t>
            </a:r>
            <a:r>
              <a:rPr lang="en-US" dirty="0" smtClean="0"/>
              <a:t>Compressor</a:t>
            </a:r>
            <a:endParaRPr lang="el-GR" dirty="0" smtClean="0"/>
          </a:p>
          <a:p>
            <a:pPr lvl="1"/>
            <a:r>
              <a:rPr lang="el-GR" dirty="0" err="1" smtClean="0"/>
              <a:t>Ισοσταθμιστής</a:t>
            </a:r>
            <a:r>
              <a:rPr lang="el-GR" dirty="0" smtClean="0"/>
              <a:t> – </a:t>
            </a:r>
            <a:r>
              <a:rPr lang="en-US" dirty="0" smtClean="0"/>
              <a:t>EQ</a:t>
            </a:r>
            <a:endParaRPr lang="el-GR" dirty="0" smtClean="0"/>
          </a:p>
          <a:p>
            <a:pPr marL="1200150" lvl="2" indent="-342900"/>
            <a:r>
              <a:rPr lang="el-GR" dirty="0" smtClean="0"/>
              <a:t>Παραμετρικός </a:t>
            </a:r>
            <a:r>
              <a:rPr lang="el-GR" dirty="0" err="1" smtClean="0"/>
              <a:t>ισοσταθμιστής</a:t>
            </a:r>
            <a:endParaRPr lang="el-GR" dirty="0" smtClean="0"/>
          </a:p>
          <a:p>
            <a:pPr marL="1200150" lvl="2" indent="-342900"/>
            <a:r>
              <a:rPr lang="el-GR" dirty="0"/>
              <a:t>Γραφικός </a:t>
            </a:r>
            <a:r>
              <a:rPr lang="el-GR" dirty="0" err="1"/>
              <a:t>ισοσταθμιστής</a:t>
            </a:r>
            <a:endParaRPr lang="el-GR" dirty="0"/>
          </a:p>
          <a:p>
            <a:pPr marL="1200150" lvl="2" indent="-342900"/>
            <a:r>
              <a:rPr lang="el-GR" dirty="0"/>
              <a:t>Η Χρήση του </a:t>
            </a:r>
            <a:r>
              <a:rPr lang="el-GR" dirty="0" err="1"/>
              <a:t>ισοσταθμιστή</a:t>
            </a:r>
            <a:endParaRPr lang="el-GR" dirty="0"/>
          </a:p>
          <a:p>
            <a:pPr marL="1200150" lvl="2" indent="-342900"/>
            <a:r>
              <a:rPr lang="el-GR" dirty="0"/>
              <a:t>Φασματικός αναλυτής- </a:t>
            </a:r>
            <a:r>
              <a:rPr lang="en-US" dirty="0"/>
              <a:t>Spectrum analyzer</a:t>
            </a:r>
            <a:endParaRPr lang="el-GR" dirty="0"/>
          </a:p>
          <a:p>
            <a:pPr lvl="1"/>
            <a:r>
              <a:rPr lang="el-GR" dirty="0"/>
              <a:t>Χρήση φίλτρου εγκοπής (</a:t>
            </a:r>
            <a:r>
              <a:rPr lang="en-US" dirty="0"/>
              <a:t>notch filter</a:t>
            </a:r>
            <a:r>
              <a:rPr lang="el-GR" dirty="0"/>
              <a:t>) </a:t>
            </a:r>
          </a:p>
          <a:p>
            <a:pPr lvl="1"/>
            <a:r>
              <a:rPr lang="el-GR" dirty="0"/>
              <a:t>Χρήση </a:t>
            </a:r>
            <a:r>
              <a:rPr lang="el-GR" dirty="0" err="1"/>
              <a:t>Εξασθενιτή</a:t>
            </a:r>
            <a:r>
              <a:rPr lang="el-GR" dirty="0"/>
              <a:t> </a:t>
            </a:r>
            <a:r>
              <a:rPr lang="el-GR" dirty="0" err="1"/>
              <a:t>Συριστικότητας</a:t>
            </a:r>
            <a:r>
              <a:rPr lang="el-GR" dirty="0"/>
              <a:t> – </a:t>
            </a:r>
            <a:r>
              <a:rPr lang="el-GR" dirty="0" err="1"/>
              <a:t>De</a:t>
            </a:r>
            <a:r>
              <a:rPr lang="el-GR" dirty="0"/>
              <a:t>-</a:t>
            </a:r>
            <a:r>
              <a:rPr lang="en-US" dirty="0"/>
              <a:t>e</a:t>
            </a:r>
            <a:r>
              <a:rPr lang="el-GR" dirty="0" err="1" smtClean="0"/>
              <a:t>sser</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val="54165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(3/3)</a:t>
            </a:r>
            <a:endParaRPr lang="el-GR" dirty="0"/>
          </a:p>
        </p:txBody>
      </p:sp>
      <p:sp>
        <p:nvSpPr>
          <p:cNvPr id="3" name="Content Placeholder 2"/>
          <p:cNvSpPr>
            <a:spLocks noGrp="1"/>
          </p:cNvSpPr>
          <p:nvPr>
            <p:ph idx="1"/>
          </p:nvPr>
        </p:nvSpPr>
        <p:spPr/>
        <p:txBody>
          <a:bodyPr>
            <a:normAutofit/>
          </a:bodyPr>
          <a:lstStyle/>
          <a:p>
            <a:pPr lvl="1"/>
            <a:r>
              <a:rPr lang="el-GR" dirty="0">
                <a:solidFill>
                  <a:sysClr val="windowText" lastClr="000000"/>
                </a:solidFill>
              </a:rPr>
              <a:t>Θόρυβος </a:t>
            </a:r>
            <a:endParaRPr lang="el-GR" dirty="0" smtClean="0">
              <a:solidFill>
                <a:sysClr val="windowText" lastClr="000000"/>
              </a:solidFill>
            </a:endParaRPr>
          </a:p>
          <a:p>
            <a:pPr marL="1200150" lvl="2" indent="-342900"/>
            <a:r>
              <a:rPr lang="el-GR" dirty="0">
                <a:solidFill>
                  <a:sysClr val="windowText" lastClr="000000"/>
                </a:solidFill>
              </a:rPr>
              <a:t>Απομάκρυνση του θορύβου στα κενά της </a:t>
            </a:r>
            <a:r>
              <a:rPr lang="el-GR" dirty="0" smtClean="0">
                <a:solidFill>
                  <a:sysClr val="windowText" lastClr="000000"/>
                </a:solidFill>
              </a:rPr>
              <a:t>ομιλίας</a:t>
            </a:r>
          </a:p>
          <a:p>
            <a:pPr marL="1200150" lvl="2" indent="-342900"/>
            <a:r>
              <a:rPr lang="el-GR" dirty="0">
                <a:solidFill>
                  <a:sysClr val="windowText" lastClr="000000"/>
                </a:solidFill>
              </a:rPr>
              <a:t>Αλγόριθμοι αποθορυβοποίησης</a:t>
            </a:r>
            <a:endParaRPr lang="el-GR" dirty="0" smtClean="0"/>
          </a:p>
          <a:p>
            <a:pPr marL="1200150" lvl="2" indent="-342900"/>
            <a:r>
              <a:rPr lang="el-GR" dirty="0" smtClean="0"/>
              <a:t>Αποθορυβοποίηση </a:t>
            </a:r>
            <a:r>
              <a:rPr lang="el-GR" dirty="0"/>
              <a:t>με το λογισμικό </a:t>
            </a:r>
            <a:r>
              <a:rPr lang="el-GR" dirty="0" err="1"/>
              <a:t>Audacity</a:t>
            </a:r>
            <a:endParaRPr lang="el-GR" dirty="0"/>
          </a:p>
          <a:p>
            <a:pPr marL="1200150" lvl="2" indent="-342900"/>
            <a:r>
              <a:rPr lang="el-GR" dirty="0">
                <a:solidFill>
                  <a:sysClr val="windowText" lastClr="000000"/>
                </a:solidFill>
              </a:rPr>
              <a:t>Αποθορυβοποίηση με το </a:t>
            </a:r>
            <a:r>
              <a:rPr lang="en-US" dirty="0">
                <a:solidFill>
                  <a:sysClr val="windowText" lastClr="000000"/>
                </a:solidFill>
              </a:rPr>
              <a:t>plug-in Waves </a:t>
            </a:r>
            <a:r>
              <a:rPr lang="en-US" dirty="0" smtClean="0">
                <a:solidFill>
                  <a:sysClr val="windowText" lastClr="000000"/>
                </a:solidFill>
              </a:rPr>
              <a:t>X-Noise</a:t>
            </a:r>
            <a:endParaRPr lang="el-GR" dirty="0"/>
          </a:p>
          <a:p>
            <a:r>
              <a:rPr lang="el-GR" sz="2800" dirty="0" smtClean="0"/>
              <a:t>Χρήση </a:t>
            </a:r>
            <a:r>
              <a:rPr lang="el-GR" sz="2800" dirty="0"/>
              <a:t>του ελεύθερου λογισμικού </a:t>
            </a:r>
            <a:r>
              <a:rPr lang="en-US" sz="2800" dirty="0" smtClean="0"/>
              <a:t>Audacity</a:t>
            </a:r>
            <a:endParaRPr lang="el-GR" sz="2800" dirty="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8</a:t>
            </a:fld>
            <a:endParaRPr lang="el-GR"/>
          </a:p>
        </p:txBody>
      </p:sp>
    </p:spTree>
    <p:extLst>
      <p:ext uri="{BB962C8B-B14F-4D97-AF65-F5344CB8AC3E}">
        <p14:creationId xmlns:p14="http://schemas.microsoft.com/office/powerpoint/2010/main" val="874836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Ήχος</a:t>
            </a:r>
            <a:endParaRPr lang="el-GR" dirty="0"/>
          </a:p>
        </p:txBody>
      </p:sp>
      <p:sp>
        <p:nvSpPr>
          <p:cNvPr id="5" name="Υπότιτλος 4"/>
          <p:cNvSpPr>
            <a:spLocks noGrp="1"/>
          </p:cNvSpPr>
          <p:nvPr>
            <p:ph type="subTitle" idx="1"/>
          </p:nvPr>
        </p:nvSpPr>
        <p:spPr/>
        <p:txBody>
          <a:bodyPr/>
          <a:lstStyle/>
          <a:p>
            <a:pPr marL="0" lvl="1"/>
            <a:r>
              <a:rPr lang="el-GR" b="1" dirty="0"/>
              <a:t>Γενικές </a:t>
            </a:r>
            <a:r>
              <a:rPr lang="el-GR" b="1" dirty="0" smtClean="0"/>
              <a:t>αρχές</a:t>
            </a:r>
            <a:endParaRPr lang="el-GR" sz="2400" b="1"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Τίτλος Μαθήματος&amp;quot;&quot;/&gt;&lt;property id=&quot;20307&quot; value=&quot;256&quot;/&gt;&lt;/object&gt;&lt;object type=&quot;3&quot; unique_id=&quot;10005&quot;&gt;&lt;property id=&quot;20148&quot; value=&quot;5&quot;/&gt;&lt;property id=&quot;20300&quot; value=&quot;Slide 2 - &amp;quot;Άδειες Χρήσης&amp;quot;&quot;/&gt;&lt;property id=&quot;20307&quot; value=&quot;257&quot;/&gt;&lt;/object&gt;&lt;object type=&quot;3&quot; unique_id=&quot;10006&quot;&gt;&lt;property id=&quot;20148&quot; value=&quot;5&quot;/&gt;&lt;property id=&quot;20300&quot; value=&quot;Slide 3 - &amp;quot;Χρηματοδότηση&amp;quot;&quot;/&gt;&lt;property id=&quot;20307&quot; value=&quot;259&quot;/&gt;&lt;/object&gt;&lt;object type=&quot;3&quot; unique_id=&quot;10007&quot;&gt;&lt;property id=&quot;20148&quot; value=&quot;5&quot;/&gt;&lt;property id=&quot;20300&quot; value=&quot;Slide 4 - &amp;quot;Σκοποί  ενότητας&amp;quot;&quot;/&gt;&lt;property id=&quot;20307&quot; value=&quot;261&quot;/&gt;&lt;/object&gt;&lt;object type=&quot;3&quot; unique_id=&quot;10008&quot;&gt;&lt;property id=&quot;20148&quot; value=&quot;5&quot;/&gt;&lt;property id=&quot;20300&quot; value=&quot;Slide 5 - &amp;quot;Περιεχόμενα ενότητας (1/3)&amp;quot;&quot;/&gt;&lt;property id=&quot;20307&quot; value=&quot;262&quot;/&gt;&lt;/object&gt;&lt;object type=&quot;3&quot; unique_id=&quot;10009&quot;&gt;&lt;property id=&quot;20148&quot; value=&quot;5&quot;/&gt;&lt;property id=&quot;20300&quot; value=&quot;Slide 6 - &amp;quot;Περιεχόμενα ενότητας (2/3)&amp;quot;&quot;/&gt;&lt;property id=&quot;20307&quot; value=&quot;289&quot;/&gt;&lt;/object&gt;&lt;object type=&quot;3&quot; unique_id=&quot;10010&quot;&gt;&lt;property id=&quot;20148&quot; value=&quot;5&quot;/&gt;&lt;property id=&quot;20300&quot; value=&quot;Slide 7 - &amp;quot;Περιεχόμενα ενότητας (3/3)&amp;quot;&quot;/&gt;&lt;property id=&quot;20307&quot; value=&quot;290&quot;/&gt;&lt;/object&gt;&lt;object type=&quot;3&quot; unique_id=&quot;10011&quot;&gt;&lt;property id=&quot;20148&quot; value=&quot;5&quot;/&gt;&lt;property id=&quot;20300&quot; value=&quot;Slide 8 - &amp;quot;Ήχος&amp;quot;&quot;/&gt;&lt;property id=&quot;20307&quot; value=&quot;266&quot;/&gt;&lt;/object&gt;&lt;object type=&quot;3&quot; unique_id=&quot;10012&quot;&gt;&lt;property id=&quot;20148&quot; value=&quot;5&quot;/&gt;&lt;property id=&quot;20300&quot; value=&quot;Slide 9 - &amp;quot;Γενικές αρχές (1/3)&amp;quot;&quot;/&gt;&lt;property id=&quot;20307&quot; value=&quot;265&quot;/&gt;&lt;/object&gt;&lt;object type=&quot;3&quot; unique_id=&quot;10013&quot;&gt;&lt;property id=&quot;20148&quot; value=&quot;5&quot;/&gt;&lt;property id=&quot;20300&quot; value=&quot;Slide 10 - &amp;quot;Γενικές αρχές (2/3)&amp;quot;&quot;/&gt;&lt;property id=&quot;20307&quot; value=&quot;292&quot;/&gt;&lt;/object&gt;&lt;object type=&quot;3&quot; unique_id=&quot;10014&quot;&gt;&lt;property id=&quot;20148&quot; value=&quot;5&quot;/&gt;&lt;property id=&quot;20300&quot; value=&quot;Slide 11 - &amp;quot;Γενικές αρχές (3/3)&amp;quot;&quot;/&gt;&lt;property id=&quot;20307&quot; value=&quot;293&quot;/&gt;&lt;/object&gt;&lt;object type=&quot;3&quot; unique_id=&quot;10015&quot;&gt;&lt;property id=&quot;20148&quot; value=&quot;5&quot;/&gt;&lt;property id=&quot;20300&quot; value=&quot;Slide 12 - &amp;quot;Ήχος&amp;quot;&quot;/&gt;&lt;property id=&quot;20307&quot; value=&quot;294&quot;/&gt;&lt;/object&gt;&lt;object type=&quot;3&quot; unique_id=&quot;10016&quot;&gt;&lt;property id=&quot;20148&quot; value=&quot;5&quot;/&gt;&lt;property id=&quot;20300&quot; value=&quot;Slide 13 - &amp;quot;Editing – Trimming (1/3)&amp;quot;&quot;/&gt;&lt;property id=&quot;20307&quot; value=&quot;295&quot;/&gt;&lt;/object&gt;&lt;object type=&quot;3&quot; unique_id=&quot;10017&quot;&gt;&lt;property id=&quot;20148&quot; value=&quot;5&quot;/&gt;&lt;property id=&quot;20300&quot; value=&quot;Slide 14 - &amp;quot;Editing – Trimming (2/3)&amp;quot;&quot;/&gt;&lt;property id=&quot;20307&quot; value=&quot;296&quot;/&gt;&lt;/object&gt;&lt;object type=&quot;3&quot; unique_id=&quot;10018&quot;&gt;&lt;property id=&quot;20148&quot; value=&quot;5&quot;/&gt;&lt;property id=&quot;20300&quot; value=&quot;Slide 15 - &amp;quot;Editing – Trimming (3/3)&amp;quot;&quot;/&gt;&lt;property id=&quot;20307&quot; value=&quot;297&quot;/&gt;&lt;/object&gt;&lt;object type=&quot;3&quot; unique_id=&quot;10019&quot;&gt;&lt;property id=&quot;20148&quot; value=&quot;5&quot;/&gt;&lt;property id=&quot;20300&quot; value=&quot;Slide 16 - &amp;quot;Στάθμες (Μίξη) (1/4)&amp;quot;&quot;/&gt;&lt;property id=&quot;20307&quot; value=&quot;298&quot;/&gt;&lt;/object&gt;&lt;object type=&quot;3&quot; unique_id=&quot;10020&quot;&gt;&lt;property id=&quot;20148&quot; value=&quot;5&quot;/&gt;&lt;property id=&quot;20300&quot; value=&quot;Slide 17 - &amp;quot;Στάθμες (Μίξη) (2/4)&amp;quot;&quot;/&gt;&lt;property id=&quot;20307&quot; value=&quot;299&quot;/&gt;&lt;/object&gt;&lt;object type=&quot;3&quot; unique_id=&quot;10021&quot;&gt;&lt;property id=&quot;20148&quot; value=&quot;5&quot;/&gt;&lt;property id=&quot;20300&quot; value=&quot;Slide 18 - &amp;quot;Στάθμες (Μίξη) (3/4)&amp;quot;&quot;/&gt;&lt;property id=&quot;20307&quot; value=&quot;300&quot;/&gt;&lt;/object&gt;&lt;object type=&quot;3&quot; unique_id=&quot;10022&quot;&gt;&lt;property id=&quot;20148&quot; value=&quot;5&quot;/&gt;&lt;property id=&quot;20300&quot; value=&quot;Slide 19 - &amp;quot;Στάθμες (Μίξη) (4/4)&amp;quot;&quot;/&gt;&lt;property id=&quot;20307&quot; value=&quot;301&quot;/&gt;&lt;/object&gt;&lt;object type=&quot;3&quot; unique_id=&quot;10023&quot;&gt;&lt;property id=&quot;20148&quot; value=&quot;5&quot;/&gt;&lt;property id=&quot;20300&quot; value=&quot;Slide 20 - &amp;quot;Ήχος&amp;quot;&quot;/&gt;&lt;property id=&quot;20307&quot; value=&quot;333&quot;/&gt;&lt;/object&gt;&lt;object type=&quot;3&quot; unique_id=&quot;10024&quot;&gt;&lt;property id=&quot;20148&quot; value=&quot;5&quot;/&gt;&lt;property id=&quot;20300&quot; value=&quot;Slide 21 - &amp;quot;Χρήση ψηφιακών εφέ (1/2)&amp;quot;&quot;/&gt;&lt;property id=&quot;20307&quot; value=&quot;302&quot;/&gt;&lt;/object&gt;&lt;object type=&quot;3&quot; unique_id=&quot;10025&quot;&gt;&lt;property id=&quot;20148&quot; value=&quot;5&quot;/&gt;&lt;property id=&quot;20300&quot; value=&quot;Slide 22 - &amp;quot;Χρήση ψηφιακών εφέ (2/2)&amp;quot;&quot;/&gt;&lt;property id=&quot;20307&quot; value=&quot;303&quot;/&gt;&lt;/object&gt;&lt;object type=&quot;3&quot; unique_id=&quot;10026&quot;&gt;&lt;property id=&quot;20148&quot; value=&quot;5&quot;/&gt;&lt;property id=&quot;20300&quot; value=&quot;Slide 23 - &amp;quot;Χρήση δυναμικών εφέ – Compressor (1/5)&amp;quot;&quot;/&gt;&lt;property id=&quot;20307&quot; value=&quot;304&quot;/&gt;&lt;/object&gt;&lt;object type=&quot;3&quot; unique_id=&quot;10027&quot;&gt;&lt;property id=&quot;20148&quot; value=&quot;5&quot;/&gt;&lt;property id=&quot;20300&quot; value=&quot;Slide 24 - &amp;quot;Χρήση δυναμικών εφέ – Compressor (2/5)&amp;quot;&quot;/&gt;&lt;property id=&quot;20307&quot; value=&quot;305&quot;/&gt;&lt;/object&gt;&lt;object type=&quot;3&quot; unique_id=&quot;10028&quot;&gt;&lt;property id=&quot;20148&quot; value=&quot;5&quot;/&gt;&lt;property id=&quot;20300&quot; value=&quot;Slide 25 - &amp;quot;Χρήση δυναμικών εφέ – Compressor (3/5)&amp;quot;&quot;/&gt;&lt;property id=&quot;20307&quot; value=&quot;306&quot;/&gt;&lt;/object&gt;&lt;object type=&quot;3&quot; unique_id=&quot;10029&quot;&gt;&lt;property id=&quot;20148&quot; value=&quot;5&quot;/&gt;&lt;property id=&quot;20300&quot; value=&quot;Slide 26 - &amp;quot;Χρήση δυναμικών εφέ – Compressor (4/5)&amp;quot;&quot;/&gt;&lt;property id=&quot;20307&quot; value=&quot;307&quot;/&gt;&lt;/object&gt;&lt;object type=&quot;3&quot; unique_id=&quot;10030&quot;&gt;&lt;property id=&quot;20148&quot; value=&quot;5&quot;/&gt;&lt;property id=&quot;20300&quot; value=&quot;Slide 27 - &amp;quot;Χρήση δυναμικών εφέ – Compressor (5/5)&amp;quot;&quot;/&gt;&lt;property id=&quot;20307&quot; value=&quot;308&quot;/&gt;&lt;/object&gt;&lt;object type=&quot;3&quot; unique_id=&quot;10031&quot;&gt;&lt;property id=&quot;20148&quot; value=&quot;5&quot;/&gt;&lt;property id=&quot;20300&quot; value=&quot;Slide 28 - &amp;quot;Ισοσταθμιστής - EQ&amp;#x0D;&amp;#x0A;(1/6)&amp;quot;&quot;/&gt;&lt;property id=&quot;20307&quot; value=&quot;309&quot;/&gt;&lt;/object&gt;&lt;object type=&quot;3&quot; unique_id=&quot;10032&quot;&gt;&lt;property id=&quot;20148&quot; value=&quot;5&quot;/&gt;&lt;property id=&quot;20300&quot; value=&quot;Slide 29 - &amp;quot;Ισοσταθμιστής - EQ&amp;#x0D;&amp;#x0A;(2/6)&amp;quot;&quot;/&gt;&lt;property id=&quot;20307&quot; value=&quot;310&quot;/&gt;&lt;/object&gt;&lt;object type=&quot;3&quot; unique_id=&quot;10033&quot;&gt;&lt;property id=&quot;20148&quot; value=&quot;5&quot;/&gt;&lt;property id=&quot;20300&quot; value=&quot;Slide 30 - &amp;quot;Ισοσταθμιστής - EQ&amp;#x0D;&amp;#x0A;(3/6)&amp;quot;&quot;/&gt;&lt;property id=&quot;20307&quot; value=&quot;334&quot;/&gt;&lt;/object&gt;&lt;object type=&quot;3&quot; unique_id=&quot;10034&quot;&gt;&lt;property id=&quot;20148&quot; value=&quot;5&quot;/&gt;&lt;property id=&quot;20300&quot; value=&quot;Slide 31 - &amp;quot;Ισοσταθμιστής - EQ&amp;#x0D;&amp;#x0A;(4/6)&amp;quot;&quot;/&gt;&lt;property id=&quot;20307&quot; value=&quot;335&quot;/&gt;&lt;/object&gt;&lt;object type=&quot;3&quot; unique_id=&quot;10035&quot;&gt;&lt;property id=&quot;20148&quot; value=&quot;5&quot;/&gt;&lt;property id=&quot;20300&quot; value=&quot;Slide 32 - &amp;quot;Ισοσταθμιστής - EQ&amp;#x0D;&amp;#x0A;(5/6)&amp;quot;&quot;/&gt;&lt;property id=&quot;20307&quot; value=&quot;336&quot;/&gt;&lt;/object&gt;&lt;object type=&quot;3&quot; unique_id=&quot;10036&quot;&gt;&lt;property id=&quot;20148&quot; value=&quot;5&quot;/&gt;&lt;property id=&quot;20300&quot; value=&quot;Slide 33 - &amp;quot;Ισοσταθμιστής - EQ&amp;#x0D;&amp;#x0A;(6/6)&amp;quot;&quot;/&gt;&lt;property id=&quot;20307&quot; value=&quot;311&quot;/&gt;&lt;/object&gt;&lt;object type=&quot;3&quot; unique_id=&quot;10037&quot;&gt;&lt;property id=&quot;20148&quot; value=&quot;5&quot;/&gt;&lt;property id=&quot;20300&quot; value=&quot;Slide 34 - &amp;quot;Παραμετρικός ισοσταθμιστής&amp;quot;&quot;/&gt;&lt;property id=&quot;20307&quot; value=&quot;312&quot;/&gt;&lt;/object&gt;&lt;object type=&quot;3&quot; unique_id=&quot;10038&quot;&gt;&lt;property id=&quot;20148&quot; value=&quot;5&quot;/&gt;&lt;property id=&quot;20300&quot; value=&quot;Slide 35 - &amp;quot;Γραφικός ισοσταθμιστής&amp;quot;&quot;/&gt;&lt;property id=&quot;20307&quot; value=&quot;313&quot;/&gt;&lt;/object&gt;&lt;object type=&quot;3&quot; unique_id=&quot;10039&quot;&gt;&lt;property id=&quot;20148&quot; value=&quot;5&quot;/&gt;&lt;property id=&quot;20300&quot; value=&quot;Slide 36 - &amp;quot;Η Χρήση του ισοσταθμιστή&amp;quot;&quot;/&gt;&lt;property id=&quot;20307&quot; value=&quot;314&quot;/&gt;&lt;/object&gt;&lt;object type=&quot;3&quot; unique_id=&quot;10040&quot;&gt;&lt;property id=&quot;20148&quot; value=&quot;5&quot;/&gt;&lt;property id=&quot;20300&quot; value=&quot;Slide 37 - &amp;quot;Φασματικός αναλυτής- Spectrum analyzer&amp;quot;&quot;/&gt;&lt;property id=&quot;20307&quot; value=&quot;315&quot;/&gt;&lt;/object&gt;&lt;object type=&quot;3&quot; unique_id=&quot;10041&quot;&gt;&lt;property id=&quot;20148&quot; value=&quot;5&quot;/&gt;&lt;property id=&quot;20300&quot; value=&quot;Slide 38 - &amp;quot;Χρήση φίλτρου εγκοπής (notch filter) (1/2)&amp;quot;&quot;/&gt;&lt;property id=&quot;20307&quot; value=&quot;316&quot;/&gt;&lt;/object&gt;&lt;object type=&quot;3&quot; unique_id=&quot;10042&quot;&gt;&lt;property id=&quot;20148&quot; value=&quot;5&quot;/&gt;&lt;property id=&quot;20300&quot; value=&quot;Slide 39 - &amp;quot;Χρήση φίλτρου εγκοπής (notch filter) (2/2)&amp;quot;&quot;/&gt;&lt;property id=&quot;20307&quot; value=&quot;317&quot;/&gt;&lt;/object&gt;&lt;object type=&quot;3&quot; unique_id=&quot;10043&quot;&gt;&lt;property id=&quot;20148&quot; value=&quot;5&quot;/&gt;&lt;property id=&quot;20300&quot; value=&quot;Slide 40 - &amp;quot;Χρήση Εξασθενιτή Συριστικότητας–De-esser (1/2)&amp;quot;&quot;/&gt;&lt;property id=&quot;20307&quot; value=&quot;318&quot;/&gt;&lt;/object&gt;&lt;object type=&quot;3&quot; unique_id=&quot;10044&quot;&gt;&lt;property id=&quot;20148&quot; value=&quot;5&quot;/&gt;&lt;property id=&quot;20300&quot; value=&quot;Slide 41 - &amp;quot;Χρήση Εξασθενιτή Συριστικότητας–De-esser (2/2)&amp;quot;&quot;/&gt;&lt;property id=&quot;20307&quot; value=&quot;319&quot;/&gt;&lt;/object&gt;&lt;object type=&quot;3&quot; unique_id=&quot;10045&quot;&gt;&lt;property id=&quot;20148&quot; value=&quot;5&quot;/&gt;&lt;property id=&quot;20300&quot; value=&quot;Slide 42 - &amp;quot; Θόρυβος (1/2)&amp;quot;&quot;/&gt;&lt;property id=&quot;20307&quot; value=&quot;320&quot;/&gt;&lt;/object&gt;&lt;object type=&quot;3&quot; unique_id=&quot;10046&quot;&gt;&lt;property id=&quot;20148&quot; value=&quot;5&quot;/&gt;&lt;property id=&quot;20300&quot; value=&quot;Slide 43 - &amp;quot; Θόρυβος (2/2)&amp;quot;&quot;/&gt;&lt;property id=&quot;20307&quot; value=&quot;321&quot;/&gt;&lt;/object&gt;&lt;object type=&quot;3&quot; unique_id=&quot;10047&quot;&gt;&lt;property id=&quot;20148&quot; value=&quot;5&quot;/&gt;&lt;property id=&quot;20300&quot; value=&quot;Slide 44 - &amp;quot; Απομάκρυνση του θορύβου στα κενά της ομιλίας&amp;quot;&quot;/&gt;&lt;property id=&quot;20307&quot; value=&quot;322&quot;/&gt;&lt;/object&gt;&lt;object type=&quot;3&quot; unique_id=&quot;10048&quot;&gt;&lt;property id=&quot;20148&quot; value=&quot;5&quot;/&gt;&lt;property id=&quot;20300&quot; value=&quot;Slide 45 - &amp;quot;Αλγόριθμοι αποθορυβοποίησης (1/2)&amp;quot;&quot;/&gt;&lt;property id=&quot;20307&quot; value=&quot;324&quot;/&gt;&lt;/object&gt;&lt;object type=&quot;3&quot; unique_id=&quot;10049&quot;&gt;&lt;property id=&quot;20148&quot; value=&quot;5&quot;/&gt;&lt;property id=&quot;20300&quot; value=&quot;Slide 46 - &amp;quot;Αλγόριθμοι αποθορυβοποίησης (2/2)&amp;quot;&quot;/&gt;&lt;property id=&quot;20307&quot; value=&quot;325&quot;/&gt;&lt;/object&gt;&lt;object type=&quot;3&quot; unique_id=&quot;10050&quot;&gt;&lt;property id=&quot;20148&quot; value=&quot;5&quot;/&gt;&lt;property id=&quot;20300&quot; value=&quot;Slide 47 - &amp;quot;Αποθορυβοποίηση με το λογισμικό Audacity&amp;quot;&quot;/&gt;&lt;property id=&quot;20307&quot; value=&quot;326&quot;/&gt;&lt;/object&gt;&lt;object type=&quot;3&quot; unique_id=&quot;10051&quot;&gt;&lt;property id=&quot;20148&quot; value=&quot;5&quot;/&gt;&lt;property id=&quot;20300&quot; value=&quot;Slide 48 - &amp;quot;Αποθορυβοποίηση με το plug-in Waves X-Noise (1/3)&amp;quot;&quot;/&gt;&lt;property id=&quot;20307&quot; value=&quot;327&quot;/&gt;&lt;/object&gt;&lt;object type=&quot;3&quot; unique_id=&quot;10052&quot;&gt;&lt;property id=&quot;20148&quot; value=&quot;5&quot;/&gt;&lt;property id=&quot;20300&quot; value=&quot;Slide 49 - &amp;quot;Αποθορυβοποίηση με το plug-in Waves X-Noise (2/3)&amp;quot;&quot;/&gt;&lt;property id=&quot;20307&quot; value=&quot;328&quot;/&gt;&lt;/object&gt;&lt;object type=&quot;3&quot; unique_id=&quot;10053&quot;&gt;&lt;property id=&quot;20148&quot; value=&quot;5&quot;/&gt;&lt;property id=&quot;20300&quot; value=&quot;Slide 50 - &amp;quot;Αποθορυβοποίηση με το plug-in Waves X-Noise (3/3)&amp;quot;&quot;/&gt;&lt;property id=&quot;20307&quot; value=&quot;329&quot;/&gt;&lt;/object&gt;&lt;object type=&quot;3&quot; unique_id=&quot;10054&quot;&gt;&lt;property id=&quot;20148&quot; value=&quot;5&quot;/&gt;&lt;property id=&quot;20300&quot; value=&quot;Slide 51 - &amp;quot;Χρήση του ελεύθερου λογισμικού Audacity (1/3)&amp;quot;&quot;/&gt;&lt;property id=&quot;20307&quot; value=&quot;331&quot;/&gt;&lt;/object&gt;&lt;object type=&quot;3&quot; unique_id=&quot;10055&quot;&gt;&lt;property id=&quot;20148&quot; value=&quot;5&quot;/&gt;&lt;property id=&quot;20300&quot; value=&quot;Slide 52 - &amp;quot;Χρήση του ελεύθερου λογισμικού Audacity (2/3)&amp;quot;&quot;/&gt;&lt;property id=&quot;20307&quot; value=&quot;330&quot;/&gt;&lt;/object&gt;&lt;object type=&quot;3&quot; unique_id=&quot;10056&quot;&gt;&lt;property id=&quot;20148&quot; value=&quot;5&quot;/&gt;&lt;property id=&quot;20300&quot; value=&quot;Slide 53 - &amp;quot;Χρήση του ελεύθερου λογισμικού Audacity (3/3)&amp;quot;&quot;/&gt;&lt;property id=&quot;20307&quot; value=&quot;332&quot;/&gt;&lt;/object&gt;&lt;object type=&quot;3&quot; unique_id=&quot;10057&quot;&gt;&lt;property id=&quot;20148&quot; value=&quot;5&quot;/&gt;&lt;property id=&quot;20300&quot; value=&quot;Slide 54 - &amp;quot;Τέλος Ενότητας&amp;quot;&quot;/&gt;&lt;property id=&quot;20307&quot; value=&quot;280&quot;/&gt;&lt;/objec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2490</TotalTime>
  <Words>3087</Words>
  <Application>Microsoft Office PowerPoint</Application>
  <PresentationFormat>On-screen Show (4:3)</PresentationFormat>
  <Paragraphs>357</Paragraphs>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Θέμα του Office</vt:lpstr>
      <vt:lpstr>Επεξεργασία οπτικοακουστικού υλικού</vt:lpstr>
      <vt:lpstr>PowerPoint Presentation</vt:lpstr>
      <vt:lpstr>Άδειες Χρήσης</vt:lpstr>
      <vt:lpstr>Χρηματοδότηση</vt:lpstr>
      <vt:lpstr>Σκοποί  ενότητας</vt:lpstr>
      <vt:lpstr>Περιεχόμενα ενότητας (1/3)</vt:lpstr>
      <vt:lpstr>Περιεχόμενα ενότητας (2/3)</vt:lpstr>
      <vt:lpstr>Περιεχόμενα ενότητας (3/3)</vt:lpstr>
      <vt:lpstr>Ήχος</vt:lpstr>
      <vt:lpstr>Γενικές αρχές (1/3)</vt:lpstr>
      <vt:lpstr>Γενικές αρχές (2/3)</vt:lpstr>
      <vt:lpstr>Γενικές αρχές (3/3)</vt:lpstr>
      <vt:lpstr>Ήχος</vt:lpstr>
      <vt:lpstr>Editing – Trimming (1/3)</vt:lpstr>
      <vt:lpstr>Editing – Trimming (2/3)</vt:lpstr>
      <vt:lpstr>Editing – Trimming (3/3)</vt:lpstr>
      <vt:lpstr>Στάθμες (Μίξη) (1/4)</vt:lpstr>
      <vt:lpstr>Στάθμες (Μίξη) (2/4)</vt:lpstr>
      <vt:lpstr>Στάθμες (Μίξη) (3/4)</vt:lpstr>
      <vt:lpstr>Στάθμες (Μίξη) (4/4)</vt:lpstr>
      <vt:lpstr>Ήχος</vt:lpstr>
      <vt:lpstr>Χρήση ψηφιακών εφέ (1/2)</vt:lpstr>
      <vt:lpstr>Χρήση ψηφιακών εφέ (2/2)</vt:lpstr>
      <vt:lpstr>Χρήση δυναμικών εφέ – Compressor (1/5)</vt:lpstr>
      <vt:lpstr>Χρήση δυναμικών εφέ – Compressor (2/5)</vt:lpstr>
      <vt:lpstr>Χρήση δυναμικών εφέ – Compressor (3/5)</vt:lpstr>
      <vt:lpstr>Χρήση δυναμικών εφέ – Compressor (4/5)</vt:lpstr>
      <vt:lpstr>Χρήση δυναμικών εφέ – Compressor (5/5)</vt:lpstr>
      <vt:lpstr>Ισοσταθμιστής – EQ (1/6)</vt:lpstr>
      <vt:lpstr>Ισοσταθμιστής – EQ (2/6)</vt:lpstr>
      <vt:lpstr>Ισοσταθμιστής – EQ (3/6)</vt:lpstr>
      <vt:lpstr>Ισοσταθμιστής – EQ (4/6)</vt:lpstr>
      <vt:lpstr>Ισοσταθμιστής – EQ (5/6)</vt:lpstr>
      <vt:lpstr>Ισοσταθμιστής – EQ (6/6)</vt:lpstr>
      <vt:lpstr>Παραμετρικός ισοσταθμιστής</vt:lpstr>
      <vt:lpstr>Γραφικός ισοσταθμιστής</vt:lpstr>
      <vt:lpstr>Η Χρήση του ισοσταθμιστή</vt:lpstr>
      <vt:lpstr>Φασματικός αναλυτής- Spectrum analyzer</vt:lpstr>
      <vt:lpstr>Χρήση φίλτρου εγκοπής (notch filter) (1/2)</vt:lpstr>
      <vt:lpstr>Χρήση φίλτρου εγκοπής (notch filter) (2/2)</vt:lpstr>
      <vt:lpstr>Χρήση Εξασθενιτή Συριστικότητας–De-esser (1/2)</vt:lpstr>
      <vt:lpstr>Χρήση Εξασθενιτή Συριστικότητας–De-esser (2/2)</vt:lpstr>
      <vt:lpstr> Θόρυβος (1/2)</vt:lpstr>
      <vt:lpstr> Θόρυβος (2/2)</vt:lpstr>
      <vt:lpstr> Απομάκρυνση του θορύβου στα κενά της ομιλίας</vt:lpstr>
      <vt:lpstr>Αλγόριθμοι αποθορυβοποίησης (1/2)</vt:lpstr>
      <vt:lpstr>Αλγόριθμοι αποθορυβοποίησης (2/2)</vt:lpstr>
      <vt:lpstr>Αποθορυβοποίηση με το λογισμικό Audacity</vt:lpstr>
      <vt:lpstr>Αποθορυβοποίηση με το plug-in Waves X-Noise (1/3)</vt:lpstr>
      <vt:lpstr>Αποθορυβοποίηση με το plug-in Waves X-Noise (2/3)</vt:lpstr>
      <vt:lpstr>Αποθορυβοποίηση με το plug-in Waves X-Noise (3/3)</vt:lpstr>
      <vt:lpstr>Χρήση του ελεύθερου λογισμικού Audacity (1/3)</vt:lpstr>
      <vt:lpstr>Χρήση του ελεύθερου λογισμικού Audacity (2/3)</vt:lpstr>
      <vt:lpstr>Χρήση του ελεύθερου λογισμικού Audacity (3/3)</vt:lpstr>
      <vt:lpstr>Τέλος Ενότητας</vt:lpstr>
      <vt:lpstr>Σημειώματα (1 από 2)</vt:lpstr>
      <vt:lpstr>Σημειώματα (2 από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cp:lastModifiedBy>
  <cp:revision>283</cp:revision>
  <dcterms:created xsi:type="dcterms:W3CDTF">2012-09-06T09:03:05Z</dcterms:created>
  <dcterms:modified xsi:type="dcterms:W3CDTF">2014-02-11T16:02:32Z</dcterms:modified>
</cp:coreProperties>
</file>