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10" r:id="rId2"/>
    <p:sldId id="311" r:id="rId3"/>
    <p:sldId id="312" r:id="rId4"/>
    <p:sldId id="261" r:id="rId5"/>
    <p:sldId id="262" r:id="rId6"/>
    <p:sldId id="294" r:id="rId7"/>
    <p:sldId id="295" r:id="rId8"/>
    <p:sldId id="289" r:id="rId9"/>
    <p:sldId id="265" r:id="rId10"/>
    <p:sldId id="297" r:id="rId11"/>
    <p:sldId id="296" r:id="rId12"/>
    <p:sldId id="299" r:id="rId13"/>
    <p:sldId id="300" r:id="rId14"/>
    <p:sldId id="303" r:id="rId15"/>
    <p:sldId id="302" r:id="rId16"/>
    <p:sldId id="301" r:id="rId17"/>
    <p:sldId id="304" r:id="rId18"/>
    <p:sldId id="307" r:id="rId19"/>
    <p:sldId id="291" r:id="rId20"/>
    <p:sldId id="298" r:id="rId21"/>
    <p:sldId id="308" r:id="rId22"/>
    <p:sldId id="292" r:id="rId23"/>
    <p:sldId id="305" r:id="rId24"/>
    <p:sldId id="306" r:id="rId25"/>
    <p:sldId id="309" r:id="rId26"/>
    <p:sldId id="293" r:id="rId27"/>
    <p:sldId id="313" r:id="rId28"/>
    <p:sldId id="314" r:id="rId29"/>
    <p:sldId id="315" r:id="rId30"/>
  </p:sldIdLst>
  <p:sldSz cx="9144000" cy="6858000" type="screen4x3"/>
  <p:notesSz cx="6858000" cy="9144000"/>
  <p:custDataLst>
    <p:tags r:id="rId32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94" d="100"/>
          <a:sy n="94" d="100"/>
        </p:scale>
        <p:origin x="103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11/2/2014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7784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4480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4480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44804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44804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55853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44804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55853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44804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89819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55853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62171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67876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8538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579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lang="el-GR" sz="4400" b="1" kern="1200" dirty="0">
                <a:solidFill>
                  <a:srgbClr val="0089D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914400" rtl="0" eaLnBrk="1" latinLnBrk="0" hangingPunct="1">
              <a:spcBef>
                <a:spcPct val="0"/>
              </a:spcBef>
              <a:buNone/>
            </a:pPr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el-GR" sz="4400" b="1" kern="1200" dirty="0">
                <a:solidFill>
                  <a:srgbClr val="0089D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914400" rtl="0" eaLnBrk="1" latinLnBrk="0" hangingPunct="1">
              <a:spcBef>
                <a:spcPct val="0"/>
              </a:spcBef>
              <a:buNone/>
            </a:pPr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>
            <a:normAutofit/>
          </a:bodyPr>
          <a:lstStyle>
            <a:lvl1pPr>
              <a:defRPr lang="el-GR" sz="4400" b="1" kern="1200" dirty="0">
                <a:solidFill>
                  <a:srgbClr val="0089D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914400" rtl="0" eaLnBrk="1" latinLnBrk="0" hangingPunct="1">
              <a:spcBef>
                <a:spcPct val="0"/>
              </a:spcBef>
              <a:buNone/>
            </a:pPr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el-GR" sz="4400" b="1" kern="1200" dirty="0">
                <a:solidFill>
                  <a:srgbClr val="0089D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el-GR" sz="4400" b="1" kern="1200" dirty="0">
                <a:solidFill>
                  <a:srgbClr val="0089D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l-GR" sz="4400" b="1" kern="1200" dirty="0">
                <a:solidFill>
                  <a:srgbClr val="0089D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l-GR" sz="4400" b="1" kern="1200" dirty="0">
                <a:solidFill>
                  <a:srgbClr val="0089D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l-GR" sz="4400" b="1" kern="1200" dirty="0">
                <a:solidFill>
                  <a:srgbClr val="0089D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sz="4400" b="1" kern="1200" dirty="0">
                <a:solidFill>
                  <a:srgbClr val="0089D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914400" rtl="0" eaLnBrk="1" latinLnBrk="0" hangingPunct="1">
              <a:spcBef>
                <a:spcPct val="0"/>
              </a:spcBef>
              <a:buNone/>
            </a:pPr>
            <a:r>
              <a:rPr lang="el-GR" dirty="0" smtClean="0"/>
              <a:t>Στυλ κύριου τίτλου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el-GR" sz="4400" b="1" kern="1200" dirty="0">
          <a:solidFill>
            <a:srgbClr val="0089D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67544" y="2492896"/>
            <a:ext cx="7772400" cy="1470025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Επεξεργασία οπτικοακουστικού υλικού</a:t>
            </a:r>
            <a:endParaRPr lang="el-GR" sz="36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11560" y="3841580"/>
            <a:ext cx="7776864" cy="1752600"/>
          </a:xfrm>
        </p:spPr>
        <p:txBody>
          <a:bodyPr>
            <a:noAutofit/>
          </a:bodyPr>
          <a:lstStyle/>
          <a:p>
            <a:endParaRPr lang="el-GR" sz="2800" b="1" dirty="0" smtClean="0"/>
          </a:p>
          <a:p>
            <a:r>
              <a:rPr lang="el-GR" sz="2800" b="1" dirty="0" smtClean="0"/>
              <a:t>Ενότητα </a:t>
            </a:r>
            <a:r>
              <a:rPr lang="en-US" sz="2800" b="1" dirty="0" smtClean="0"/>
              <a:t>3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Εξαγωγή </a:t>
            </a:r>
            <a:r>
              <a:rPr lang="el-GR" sz="2800" dirty="0"/>
              <a:t>τελικών αρχείων – </a:t>
            </a:r>
            <a:r>
              <a:rPr lang="el-GR" sz="2800" dirty="0" err="1"/>
              <a:t>Render</a:t>
            </a:r>
            <a:r>
              <a:rPr lang="en-US" sz="2800" dirty="0" err="1"/>
              <a:t>ing</a:t>
            </a:r>
            <a:endParaRPr lang="en-US" sz="2800" dirty="0" smtClean="0"/>
          </a:p>
          <a:p>
            <a:endParaRPr lang="en-US" sz="2800" dirty="0" smtClean="0"/>
          </a:p>
          <a:p>
            <a:endParaRPr lang="el-GR" sz="2800" dirty="0" smtClean="0"/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5" y="5802208"/>
            <a:ext cx="4104456" cy="976884"/>
          </a:xfrm>
          <a:prstGeom prst="rect">
            <a:avLst/>
          </a:prstGeom>
          <a:noFill/>
        </p:spPr>
      </p:pic>
      <p:pic>
        <p:nvPicPr>
          <p:cNvPr id="7" name="Picture 6" descr="Λογότυπο για Άδειες χρήσης Creative Comm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906116"/>
            <a:ext cx="205066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4367" y="485054"/>
            <a:ext cx="619125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5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Κυρίως πλαίσιο εξαγωγής αρχείου στο </a:t>
            </a:r>
            <a:r>
              <a:rPr lang="en-US" sz="2400" dirty="0" smtClean="0"/>
              <a:t>Sony Vegas</a:t>
            </a:r>
            <a:endParaRPr 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Rendering </a:t>
            </a:r>
            <a:r>
              <a:rPr lang="el-GR" dirty="0" smtClean="0"/>
              <a:t>στο </a:t>
            </a:r>
            <a:r>
              <a:rPr lang="en-US" dirty="0" smtClean="0"/>
              <a:t>Vegas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8178" y="1557338"/>
            <a:ext cx="406549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6472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Ρύθμιση Παραμέτρων Εξαγωγής</a:t>
            </a:r>
            <a:endParaRPr lang="el-GR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Α</a:t>
            </a:r>
            <a:r>
              <a:rPr lang="en-US" sz="2800" dirty="0" err="1" smtClean="0"/>
              <a:t>νάλυση</a:t>
            </a:r>
            <a:r>
              <a:rPr lang="en-US" sz="2800" dirty="0" smtClean="0"/>
              <a:t> video</a:t>
            </a:r>
          </a:p>
          <a:p>
            <a:r>
              <a:rPr lang="en-US" sz="2800" dirty="0" smtClean="0"/>
              <a:t>frame rate </a:t>
            </a:r>
          </a:p>
          <a:p>
            <a:r>
              <a:rPr lang="en-US" sz="2800" dirty="0" smtClean="0"/>
              <a:t>bit rate</a:t>
            </a:r>
          </a:p>
          <a:p>
            <a:r>
              <a:rPr lang="en-US" sz="2800" dirty="0" smtClean="0"/>
              <a:t>Pixel aspect ratio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/>
          </a:p>
        </p:txBody>
      </p:sp>
      <p:pic>
        <p:nvPicPr>
          <p:cNvPr id="8" name="9 - Εικόνα"/>
          <p:cNvPicPr>
            <a:picLocks noGrp="1"/>
          </p:cNvPicPr>
          <p:nvPr>
            <p:ph sz="half" idx="2"/>
          </p:nvPr>
        </p:nvPicPr>
        <p:blipFill>
          <a:blip r:embed="rId3" cstate="print"/>
          <a:srcRect t="25180"/>
          <a:stretch>
            <a:fillRect/>
          </a:stretch>
        </p:blipFill>
        <p:spPr bwMode="auto">
          <a:xfrm>
            <a:off x="4648200" y="1691126"/>
            <a:ext cx="4038600" cy="4344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472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Ανάλυση </a:t>
            </a:r>
            <a:r>
              <a:rPr lang="en-US" dirty="0" smtClean="0"/>
              <a:t>Video</a:t>
            </a:r>
            <a:endParaRPr lang="el-GR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Συνήθως διατηρούμε την ανάλυση του βίντεο με αυτήν του αρχικού</a:t>
            </a:r>
          </a:p>
          <a:p>
            <a:r>
              <a:rPr lang="el-GR" dirty="0" smtClean="0"/>
              <a:t>Εάν αλλάζει η τελική ανάλυση διατηρούμε τον συντελεστή αναλογίας</a:t>
            </a:r>
          </a:p>
          <a:p>
            <a:r>
              <a:rPr lang="el-GR" dirty="0" smtClean="0"/>
              <a:t>Συνήθως η αλλαγή ανάλυσης γίνεται από μεγαλύτερη σε μικρότερη αλλά ποτέ το αντίθετο</a:t>
            </a:r>
            <a:endParaRPr lang="en-US" dirty="0" smtClean="0"/>
          </a:p>
          <a:p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/>
          </a:p>
        </p:txBody>
      </p:sp>
      <p:pic>
        <p:nvPicPr>
          <p:cNvPr id="9" name="Picture 2" descr="C:\Users\control\Pictures\vlcsnap-2013-06-04-16h20m42s252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1695" r="1695"/>
          <a:stretch>
            <a:fillRect/>
          </a:stretch>
        </p:blipFill>
        <p:spPr bwMode="auto">
          <a:xfrm>
            <a:off x="457200" y="2191056"/>
            <a:ext cx="4038600" cy="3344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472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 Rate</a:t>
            </a:r>
            <a:endParaRPr lang="el-GR" dirty="0"/>
          </a:p>
        </p:txBody>
      </p:sp>
      <p:sp>
        <p:nvSpPr>
          <p:cNvPr id="9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r>
              <a:rPr lang="el-GR" sz="2800" dirty="0" smtClean="0"/>
              <a:t>Η μείωση του </a:t>
            </a:r>
            <a:r>
              <a:rPr lang="en-US" sz="2800" dirty="0" smtClean="0"/>
              <a:t>frame rate</a:t>
            </a:r>
            <a:r>
              <a:rPr lang="el-GR" sz="2800" dirty="0" smtClean="0"/>
              <a:t> οδηγεί σε μείωση των καρέ/δευτερόλεπτο. Συνεπώς μειώνεται η ροή της κίνησης των καρέ. Αποφεύγουμε τις διαρκείς μειώσεις </a:t>
            </a:r>
            <a:r>
              <a:rPr lang="en-US" sz="2800" dirty="0" smtClean="0"/>
              <a:t>frame</a:t>
            </a:r>
            <a:r>
              <a:rPr lang="el-GR" sz="2800" dirty="0" smtClean="0"/>
              <a:t> </a:t>
            </a:r>
            <a:r>
              <a:rPr lang="en-US" sz="2800" dirty="0" smtClean="0"/>
              <a:t>rate</a:t>
            </a:r>
            <a:r>
              <a:rPr lang="el-GR" sz="2800" dirty="0" smtClean="0"/>
              <a:t> μεταξύ των μετατροπών.</a:t>
            </a:r>
            <a:endParaRPr lang="en-US" sz="2800" dirty="0" smtClean="0"/>
          </a:p>
          <a:p>
            <a:r>
              <a:rPr lang="el-GR" sz="2800" dirty="0" smtClean="0"/>
              <a:t>Συνηθισμένες τιμές </a:t>
            </a:r>
            <a:r>
              <a:rPr lang="en-US" sz="2800" dirty="0" smtClean="0"/>
              <a:t>frame rate:</a:t>
            </a:r>
            <a:r>
              <a:rPr lang="el-GR" sz="2800" dirty="0" smtClean="0"/>
              <a:t> </a:t>
            </a:r>
            <a:endParaRPr lang="en-US" sz="2800" dirty="0" smtClean="0"/>
          </a:p>
          <a:p>
            <a:pPr lvl="1"/>
            <a:r>
              <a:rPr lang="el-GR" sz="2400" dirty="0" smtClean="0"/>
              <a:t>15 </a:t>
            </a:r>
            <a:r>
              <a:rPr lang="el-GR" sz="2400" dirty="0" err="1" smtClean="0"/>
              <a:t>fps</a:t>
            </a:r>
            <a:r>
              <a:rPr lang="el-GR" sz="2400" dirty="0" smtClean="0"/>
              <a:t> για </a:t>
            </a:r>
            <a:r>
              <a:rPr lang="el-GR" sz="2400" dirty="0" err="1" smtClean="0"/>
              <a:t>multimedia</a:t>
            </a:r>
            <a:r>
              <a:rPr lang="el-GR" sz="2400" dirty="0" smtClean="0"/>
              <a:t> </a:t>
            </a:r>
            <a:r>
              <a:rPr lang="el-GR" sz="2400" dirty="0" err="1" smtClean="0"/>
              <a:t>video</a:t>
            </a:r>
            <a:r>
              <a:rPr lang="el-GR" sz="2400" dirty="0" smtClean="0"/>
              <a:t> </a:t>
            </a:r>
            <a:endParaRPr lang="en-US" sz="2400" dirty="0" smtClean="0"/>
          </a:p>
          <a:p>
            <a:pPr lvl="1"/>
            <a:r>
              <a:rPr lang="el-GR" sz="2400" dirty="0" smtClean="0"/>
              <a:t>25 για </a:t>
            </a:r>
            <a:r>
              <a:rPr lang="el-GR" sz="2400" dirty="0" err="1" smtClean="0"/>
              <a:t>video</a:t>
            </a:r>
            <a:r>
              <a:rPr lang="el-GR" sz="2400" dirty="0" smtClean="0"/>
              <a:t> PAL-DV. </a:t>
            </a:r>
            <a:endParaRPr lang="en-US" sz="2400" dirty="0" smtClean="0"/>
          </a:p>
          <a:p>
            <a:pPr lvl="1"/>
            <a:r>
              <a:rPr lang="en-US" sz="2400" dirty="0" smtClean="0"/>
              <a:t>(</a:t>
            </a:r>
            <a:r>
              <a:rPr lang="el-GR" sz="2400" dirty="0" smtClean="0"/>
              <a:t>Η τελευταία ρύθμιση θεωρείται η ελάχιστα ικανοποιητική στο ανθρώπινο μάτι για ένα καλής ποιότητας βίντεο</a:t>
            </a:r>
            <a:r>
              <a:rPr lang="en-US" sz="2400" dirty="0" smtClean="0"/>
              <a:t>)</a:t>
            </a:r>
            <a:endParaRPr 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416472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Bit Rate</a:t>
            </a:r>
            <a:r>
              <a:rPr lang="el-GR" dirty="0" smtClean="0"/>
              <a:t> 1/2</a:t>
            </a:r>
            <a:endParaRPr lang="el-GR" dirty="0"/>
          </a:p>
        </p:txBody>
      </p:sp>
      <p:sp>
        <p:nvSpPr>
          <p:cNvPr id="20" name="19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Bit Rate = 3 Mbps</a:t>
            </a:r>
            <a:endParaRPr lang="el-GR" dirty="0"/>
          </a:p>
        </p:txBody>
      </p:sp>
      <p:pic>
        <p:nvPicPr>
          <p:cNvPr id="24" name="23 - Θέση περιεχομένου" descr="High bit Rate example.wmv_snapshot_00.00_[2013.06.04_16.30.11]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19048" r="51984" b="25079"/>
          <a:stretch>
            <a:fillRect/>
          </a:stretch>
        </p:blipFill>
        <p:spPr>
          <a:xfrm>
            <a:off x="179512" y="2420888"/>
            <a:ext cx="3960440" cy="3456384"/>
          </a:xfrm>
        </p:spPr>
      </p:pic>
      <p:sp>
        <p:nvSpPr>
          <p:cNvPr id="22" name="21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Bit Rate = 500 kbps</a:t>
            </a:r>
            <a:endParaRPr lang="el-GR" dirty="0"/>
          </a:p>
        </p:txBody>
      </p:sp>
      <p:pic>
        <p:nvPicPr>
          <p:cNvPr id="25" name="24 - Θέση περιεχομένου" descr="Low bit Rate example.wmv_snapshot_00.00_[2013.06.04_16.29.11]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rcRect t="18721" r="45673" b="23816"/>
          <a:stretch>
            <a:fillRect/>
          </a:stretch>
        </p:blipFill>
        <p:spPr>
          <a:xfrm>
            <a:off x="4535487" y="2420888"/>
            <a:ext cx="4356993" cy="3456384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991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 Rate</a:t>
            </a:r>
            <a:r>
              <a:rPr lang="el-GR" dirty="0" smtClean="0"/>
              <a:t> 2/2</a:t>
            </a:r>
            <a:endParaRPr lang="el-GR" dirty="0"/>
          </a:p>
        </p:txBody>
      </p:sp>
      <p:sp>
        <p:nvSpPr>
          <p:cNvPr id="9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r>
              <a:rPr lang="el-GR" sz="2800" dirty="0" smtClean="0"/>
              <a:t>Κατά το </a:t>
            </a:r>
            <a:r>
              <a:rPr lang="en-US" sz="2800" dirty="0" smtClean="0"/>
              <a:t>rendering</a:t>
            </a:r>
            <a:r>
              <a:rPr lang="el-GR" sz="2800" dirty="0" smtClean="0"/>
              <a:t> ορίζουμε μικρότερο </a:t>
            </a:r>
            <a:r>
              <a:rPr lang="en-US" sz="2800" dirty="0" smtClean="0"/>
              <a:t>bit</a:t>
            </a:r>
            <a:r>
              <a:rPr lang="el-GR" sz="2800" dirty="0" smtClean="0"/>
              <a:t> </a:t>
            </a:r>
            <a:r>
              <a:rPr lang="en-US" sz="2800" dirty="0" smtClean="0"/>
              <a:t>rate</a:t>
            </a:r>
            <a:r>
              <a:rPr lang="el-GR" sz="2800" dirty="0" smtClean="0"/>
              <a:t> σε σχέση με το αρχικό βίντεο.</a:t>
            </a:r>
          </a:p>
          <a:p>
            <a:r>
              <a:rPr lang="el-GR" sz="2800" dirty="0" smtClean="0"/>
              <a:t>Ποτέ δεν επιχειρούμε αύξηση από μικρότερο σε μεγαλύτερο </a:t>
            </a:r>
            <a:r>
              <a:rPr lang="en-US" sz="2800" dirty="0" smtClean="0"/>
              <a:t>bit rate</a:t>
            </a:r>
            <a:r>
              <a:rPr lang="el-GR" sz="2800" dirty="0" smtClean="0"/>
              <a:t>. Η χαμηλή ποιότητα βίντεο δεν μπορεί να βελτιωθεί.</a:t>
            </a:r>
          </a:p>
          <a:p>
            <a:r>
              <a:rPr lang="el-GR" sz="2800" dirty="0" smtClean="0"/>
              <a:t>Μεγαλύτερο </a:t>
            </a:r>
            <a:r>
              <a:rPr lang="en-US" sz="2800" dirty="0" smtClean="0"/>
              <a:t>bit rate</a:t>
            </a:r>
            <a:r>
              <a:rPr lang="el-GR" sz="2800" dirty="0" smtClean="0"/>
              <a:t> σημαίνει και μεγαλύτερο μέγεθος αρχείου αλλά και μεγαλύτερη ακρίβεια.</a:t>
            </a:r>
          </a:p>
          <a:p>
            <a:r>
              <a:rPr lang="el-GR" sz="2800" dirty="0" smtClean="0"/>
              <a:t>Συνηθισμένες τιμές </a:t>
            </a:r>
            <a:r>
              <a:rPr lang="en-US" sz="2800" dirty="0" smtClean="0"/>
              <a:t>bit rate</a:t>
            </a:r>
            <a:r>
              <a:rPr lang="el-GR" sz="2800" dirty="0" smtClean="0"/>
              <a:t> για τις ανάγκες </a:t>
            </a:r>
            <a:r>
              <a:rPr lang="el-GR" sz="2800" dirty="0" err="1" smtClean="0"/>
              <a:t>βιντεοδιαλέξεων</a:t>
            </a:r>
            <a:r>
              <a:rPr lang="el-GR" sz="2800" dirty="0" smtClean="0"/>
              <a:t> των ανοιχτών μαθημάτων:</a:t>
            </a:r>
          </a:p>
          <a:p>
            <a:pPr lvl="1"/>
            <a:r>
              <a:rPr lang="el-GR" sz="2400" dirty="0" smtClean="0"/>
              <a:t>~ 500 </a:t>
            </a:r>
            <a:r>
              <a:rPr lang="en-US" sz="2400" dirty="0" smtClean="0"/>
              <a:t>kbps</a:t>
            </a:r>
          </a:p>
        </p:txBody>
      </p:sp>
    </p:spTree>
    <p:extLst>
      <p:ext uri="{BB962C8B-B14F-4D97-AF65-F5344CB8AC3E}">
        <p14:creationId xmlns:p14="http://schemas.microsoft.com/office/powerpoint/2010/main" val="416472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Pixel Aspect Ratio</a:t>
            </a:r>
            <a:r>
              <a:rPr lang="el-GR" dirty="0" smtClean="0"/>
              <a:t> 1/2</a:t>
            </a:r>
            <a:endParaRPr lang="el-GR" dirty="0"/>
          </a:p>
        </p:txBody>
      </p:sp>
      <p:sp>
        <p:nvSpPr>
          <p:cNvPr id="20" name="19 - Θέση κειμένου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Σωστό τελικό </a:t>
            </a:r>
            <a:r>
              <a:rPr lang="en-US" dirty="0" smtClean="0"/>
              <a:t>pixel aspect ratio</a:t>
            </a:r>
            <a:endParaRPr lang="el-GR" dirty="0"/>
          </a:p>
        </p:txBody>
      </p:sp>
      <p:sp>
        <p:nvSpPr>
          <p:cNvPr id="22" name="21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Λάθος τελικό </a:t>
            </a:r>
            <a:r>
              <a:rPr lang="en-US" dirty="0" smtClean="0"/>
              <a:t>pixel aspect ratio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/>
          </a:p>
        </p:txBody>
      </p:sp>
      <p:pic>
        <p:nvPicPr>
          <p:cNvPr id="9" name="8 - Θέση περιεχομένου" descr="vlcsnap-2013-06-05-14h29m49s171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3016945"/>
            <a:ext cx="4041775" cy="2273498"/>
          </a:xfrm>
        </p:spPr>
      </p:pic>
      <p:pic>
        <p:nvPicPr>
          <p:cNvPr id="8" name="7 - Θέση περιεχομένου" descr="High bit Rate example.wmv_snapshot_00.00_[2013.06.04_16.30.11]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 t="14201" b="12130"/>
          <a:stretch>
            <a:fillRect/>
          </a:stretch>
        </p:blipFill>
        <p:spPr>
          <a:xfrm>
            <a:off x="457200" y="3068960"/>
            <a:ext cx="4040188" cy="2232248"/>
          </a:xfrm>
        </p:spPr>
      </p:pic>
    </p:spTree>
    <p:extLst>
      <p:ext uri="{BB962C8B-B14F-4D97-AF65-F5344CB8AC3E}">
        <p14:creationId xmlns:p14="http://schemas.microsoft.com/office/powerpoint/2010/main" val="170991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Pixel Aspect Ratio 2</a:t>
            </a:r>
            <a:r>
              <a:rPr lang="el-GR" dirty="0" smtClean="0"/>
              <a:t>/2</a:t>
            </a:r>
            <a:endParaRPr lang="el-GR" dirty="0"/>
          </a:p>
        </p:txBody>
      </p:sp>
      <p:sp>
        <p:nvSpPr>
          <p:cNvPr id="9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r>
              <a:rPr lang="el-GR" sz="2800" dirty="0" smtClean="0"/>
              <a:t>Το </a:t>
            </a:r>
            <a:r>
              <a:rPr lang="en-US" sz="2800" dirty="0" smtClean="0"/>
              <a:t>Pixel Aspect Ratio </a:t>
            </a:r>
            <a:r>
              <a:rPr lang="el-GR" sz="2800" dirty="0" smtClean="0"/>
              <a:t>ορίζει τον συντελεστή αναλογίας του</a:t>
            </a:r>
            <a:r>
              <a:rPr lang="en-US" sz="2800" dirty="0" smtClean="0"/>
              <a:t> pixel</a:t>
            </a:r>
            <a:endParaRPr lang="el-GR" sz="2800" dirty="0" smtClean="0"/>
          </a:p>
          <a:p>
            <a:r>
              <a:rPr lang="el-GR" sz="2800" dirty="0" smtClean="0"/>
              <a:t>Η τιμή του καθορίζεται από τον συντελεστή αναλογίας της ανάλυσης και την κατηγορία/τύπο ανάλυσης-διαστάσεων</a:t>
            </a:r>
          </a:p>
          <a:p>
            <a:r>
              <a:rPr lang="el-GR" sz="2800" dirty="0" smtClean="0"/>
              <a:t>Εμπειρικά η σωστή επιλογή</a:t>
            </a:r>
            <a:r>
              <a:rPr lang="en-US" sz="2800" dirty="0" smtClean="0"/>
              <a:t> pixel aspect ratio</a:t>
            </a:r>
            <a:r>
              <a:rPr lang="el-GR" sz="2800" dirty="0" smtClean="0"/>
              <a:t> αναγνωρίζεται στο τελικό κάδρο. Εάν υπάρχει διαστρέβλωση διαστάσεων στην εικόνα ή παρατηρούνται μαύρα ορθογώνια εκατέρωθεν της κύριας εικόνας τότε έχει οριστεί λάθος τιμή.</a:t>
            </a:r>
          </a:p>
        </p:txBody>
      </p:sp>
    </p:spTree>
    <p:extLst>
      <p:ext uri="{BB962C8B-B14F-4D97-AF65-F5344CB8AC3E}">
        <p14:creationId xmlns:p14="http://schemas.microsoft.com/office/powerpoint/2010/main" val="416472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Rendering</a:t>
            </a:r>
            <a:endParaRPr lang="el-GR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lvl="1"/>
            <a:r>
              <a:rPr lang="el-GR" b="1" dirty="0" smtClean="0"/>
              <a:t>Πολλαπλή Εξαγωγή αρχείων – </a:t>
            </a:r>
            <a:r>
              <a:rPr lang="en-US" b="1" dirty="0" smtClean="0"/>
              <a:t>Batch Rendering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Πολλαπλή εξαγωγή αρχείων – </a:t>
            </a:r>
            <a:r>
              <a:rPr lang="el-GR" dirty="0" err="1" smtClean="0"/>
              <a:t>Batch</a:t>
            </a:r>
            <a:r>
              <a:rPr lang="el-GR" dirty="0" smtClean="0"/>
              <a:t> </a:t>
            </a:r>
            <a:r>
              <a:rPr lang="el-GR" dirty="0" err="1" smtClean="0"/>
              <a:t>Rendering</a:t>
            </a:r>
            <a:r>
              <a:rPr lang="en-US" dirty="0" smtClean="0"/>
              <a:t> 1</a:t>
            </a:r>
            <a:r>
              <a:rPr lang="el-GR" dirty="0" smtClean="0"/>
              <a:t>/2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dirty="0" smtClean="0"/>
              <a:t>Ο φόρτος δεδομένων καθιστά την ανάγκη για εξοικονόμηση χρόνου και αυτοματοποιημένο </a:t>
            </a:r>
            <a:r>
              <a:rPr lang="en-US" sz="2800" dirty="0" smtClean="0"/>
              <a:t>render</a:t>
            </a:r>
            <a:r>
              <a:rPr lang="el-GR" sz="2800" dirty="0" smtClean="0"/>
              <a:t> σε ώρες που ο υπολογιστής δεν χρησιμοποιείται</a:t>
            </a:r>
          </a:p>
          <a:p>
            <a:r>
              <a:rPr lang="el-GR" sz="2800" dirty="0" smtClean="0"/>
              <a:t>Απαιτείται ομαδοποίηση των αρχείων σε </a:t>
            </a:r>
            <a:r>
              <a:rPr lang="en-US" sz="2800" dirty="0" smtClean="0"/>
              <a:t>project</a:t>
            </a:r>
          </a:p>
          <a:p>
            <a:r>
              <a:rPr lang="el-GR" sz="2800" dirty="0" smtClean="0"/>
              <a:t>Η χρήση των </a:t>
            </a:r>
            <a:r>
              <a:rPr lang="en-US" sz="2800" dirty="0" smtClean="0"/>
              <a:t>scripts </a:t>
            </a:r>
            <a:r>
              <a:rPr lang="el-GR" sz="2800" dirty="0" smtClean="0"/>
              <a:t>του </a:t>
            </a:r>
            <a:r>
              <a:rPr lang="en-US" sz="2800" dirty="0" smtClean="0"/>
              <a:t>Vegas</a:t>
            </a:r>
            <a:r>
              <a:rPr lang="el-GR" sz="2800" dirty="0" smtClean="0"/>
              <a:t> επιτρέπει το </a:t>
            </a:r>
            <a:r>
              <a:rPr lang="en-US" sz="2800" dirty="0" smtClean="0"/>
              <a:t>batch rendering</a:t>
            </a:r>
          </a:p>
          <a:p>
            <a:r>
              <a:rPr lang="el-GR" sz="2800" dirty="0" smtClean="0"/>
              <a:t>Σε </a:t>
            </a:r>
            <a:r>
              <a:rPr lang="en-US" sz="2800" dirty="0" smtClean="0"/>
              <a:t>project </a:t>
            </a:r>
            <a:r>
              <a:rPr lang="el-GR" sz="2800" dirty="0" smtClean="0"/>
              <a:t>με πολλά διαφορετικά μέρη απαιτείται ο ορισμός </a:t>
            </a:r>
            <a:r>
              <a:rPr lang="en-US" sz="2800" dirty="0" smtClean="0"/>
              <a:t>loop areas</a:t>
            </a:r>
            <a:endParaRPr lang="el-GR" sz="2800" dirty="0" smtClean="0"/>
          </a:p>
          <a:p>
            <a:endParaRPr lang="el-GR" sz="28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  <p:pic>
        <p:nvPicPr>
          <p:cNvPr id="6" name="Picture 5" descr="Λογότυπο για Άδειες χρήσης Creative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797152"/>
            <a:ext cx="205066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43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Πολλαπλή εξαγωγή αρχείων – </a:t>
            </a:r>
            <a:r>
              <a:rPr lang="el-GR" dirty="0" err="1" smtClean="0"/>
              <a:t>Batch</a:t>
            </a:r>
            <a:r>
              <a:rPr lang="el-GR" dirty="0" smtClean="0"/>
              <a:t> </a:t>
            </a:r>
            <a:r>
              <a:rPr lang="el-GR" dirty="0" err="1" smtClean="0"/>
              <a:t>Rendering</a:t>
            </a:r>
            <a:r>
              <a:rPr lang="en-US" dirty="0" smtClean="0"/>
              <a:t> 2</a:t>
            </a:r>
            <a:r>
              <a:rPr lang="el-GR" dirty="0" smtClean="0"/>
              <a:t>/2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91390"/>
            <a:ext cx="3744416" cy="418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7334" y="1700808"/>
            <a:ext cx="4028447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991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Rendering</a:t>
            </a:r>
            <a:endParaRPr lang="el-GR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lvl="1"/>
            <a:r>
              <a:rPr lang="en-US" b="1" dirty="0" err="1" smtClean="0"/>
              <a:t>Demuxing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Demuxing</a:t>
            </a:r>
            <a:r>
              <a:rPr lang="en-US" dirty="0" smtClean="0"/>
              <a:t> mp4 1/</a:t>
            </a:r>
            <a:r>
              <a:rPr lang="el-GR" dirty="0" smtClean="0"/>
              <a:t>3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dirty="0" smtClean="0"/>
              <a:t>Διαδικασία μετατροπής η οποία λαμβάνει χώρα για την ανάγνωση-επεξεργασία αρχείων που έχουν καταγραφεί με </a:t>
            </a:r>
            <a:r>
              <a:rPr lang="en-US" sz="2800" dirty="0" smtClean="0"/>
              <a:t>IP</a:t>
            </a:r>
            <a:r>
              <a:rPr lang="el-GR" sz="2800" dirty="0" smtClean="0"/>
              <a:t> κάμερες.</a:t>
            </a:r>
          </a:p>
          <a:p>
            <a:r>
              <a:rPr lang="el-GR" sz="2800" dirty="0" smtClean="0"/>
              <a:t>Η επεξεργασία χωρίς </a:t>
            </a:r>
            <a:r>
              <a:rPr lang="en-US" sz="2800" dirty="0" err="1" smtClean="0"/>
              <a:t>demux</a:t>
            </a:r>
            <a:r>
              <a:rPr lang="el-GR" sz="2800" dirty="0" smtClean="0"/>
              <a:t> οδηγεί σε απουσία </a:t>
            </a:r>
            <a:r>
              <a:rPr lang="en-US" sz="2800" dirty="0" smtClean="0"/>
              <a:t>frames</a:t>
            </a:r>
            <a:r>
              <a:rPr lang="el-GR" sz="2800" dirty="0" smtClean="0"/>
              <a:t> και δυσανάλογους </a:t>
            </a:r>
            <a:r>
              <a:rPr lang="el-GR" sz="2800" dirty="0" err="1" smtClean="0"/>
              <a:t>ασυχρονισμούς</a:t>
            </a:r>
            <a:r>
              <a:rPr lang="el-GR" sz="2800" dirty="0" smtClean="0"/>
              <a:t> μεταξύ </a:t>
            </a:r>
            <a:r>
              <a:rPr lang="en-US" sz="2800" dirty="0" smtClean="0"/>
              <a:t>video &amp; audio</a:t>
            </a:r>
            <a:endParaRPr lang="el-GR" sz="2800" dirty="0" smtClean="0"/>
          </a:p>
          <a:p>
            <a:r>
              <a:rPr lang="el-GR" sz="2800" dirty="0" smtClean="0"/>
              <a:t>Η μετατροπή γίνεται με την χρήση της εφαρμογής</a:t>
            </a:r>
            <a:r>
              <a:rPr lang="en-US" sz="2800" dirty="0" smtClean="0"/>
              <a:t> </a:t>
            </a:r>
            <a:r>
              <a:rPr lang="en-US" sz="2800" dirty="0" err="1" smtClean="0"/>
              <a:t>Avidemux</a:t>
            </a:r>
            <a:r>
              <a:rPr lang="en-US" sz="2800" dirty="0" smtClean="0"/>
              <a:t> (freeware)</a:t>
            </a:r>
            <a:endParaRPr lang="el-GR" sz="28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- Θέση περιεχομένου" descr="AviDemux-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5050" y="1949131"/>
            <a:ext cx="5111750" cy="3824926"/>
          </a:xfrm>
        </p:spPr>
      </p:pic>
      <p:sp>
        <p:nvSpPr>
          <p:cNvPr id="8" name="7 - Θέση κειμένου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Εισάγουμε το αρχείο στην επιλογή </a:t>
            </a:r>
            <a:r>
              <a:rPr lang="en-US" sz="2400" dirty="0" smtClean="0"/>
              <a:t>mode</a:t>
            </a:r>
            <a:r>
              <a:rPr lang="el-GR" sz="2400" dirty="0" smtClean="0"/>
              <a:t> επιλέγουμε </a:t>
            </a:r>
            <a:r>
              <a:rPr lang="en-US" sz="2400" dirty="0" smtClean="0"/>
              <a:t>‘No’. </a:t>
            </a:r>
            <a:endParaRPr 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Demuxing</a:t>
            </a:r>
            <a:r>
              <a:rPr lang="en-US" dirty="0" smtClean="0"/>
              <a:t> mp4 2/</a:t>
            </a:r>
            <a:r>
              <a:rPr lang="el-GR" dirty="0" smtClean="0"/>
              <a:t>3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Demuxing</a:t>
            </a:r>
            <a:r>
              <a:rPr lang="en-US" dirty="0" smtClean="0"/>
              <a:t> mp4 3/</a:t>
            </a:r>
            <a:r>
              <a:rPr lang="el-GR" dirty="0" smtClean="0"/>
              <a:t>3</a:t>
            </a:r>
            <a:endParaRPr lang="el-GR" dirty="0"/>
          </a:p>
        </p:txBody>
      </p:sp>
      <p:pic>
        <p:nvPicPr>
          <p:cNvPr id="10" name="9 - Θέση περιεχομένου" descr="AviDemux-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r="60518" b="38931"/>
          <a:stretch>
            <a:fillRect/>
          </a:stretch>
        </p:blipFill>
        <p:spPr>
          <a:xfrm>
            <a:off x="611560" y="1772816"/>
            <a:ext cx="3816424" cy="3775237"/>
          </a:xfrm>
        </p:spPr>
      </p:pic>
      <p:sp>
        <p:nvSpPr>
          <p:cNvPr id="8" name="7 - Θέση κειμένου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Στις επιλογές </a:t>
            </a:r>
            <a:r>
              <a:rPr lang="en-US" sz="2400" dirty="0" smtClean="0"/>
              <a:t>stream video &amp; audio </a:t>
            </a:r>
            <a:r>
              <a:rPr lang="el-GR" sz="2400" dirty="0" smtClean="0"/>
              <a:t>επιλέγουμε </a:t>
            </a:r>
            <a:r>
              <a:rPr lang="en-US" sz="2400" dirty="0" smtClean="0"/>
              <a:t>‘copy’</a:t>
            </a:r>
          </a:p>
          <a:p>
            <a:r>
              <a:rPr lang="el-GR" sz="2400" dirty="0" smtClean="0"/>
              <a:t>Στην επιλογή τελικού ‘</a:t>
            </a:r>
            <a:r>
              <a:rPr lang="en-US" sz="2400" dirty="0" smtClean="0"/>
              <a:t>Format’</a:t>
            </a:r>
            <a:r>
              <a:rPr lang="el-GR" sz="2400" dirty="0" smtClean="0"/>
              <a:t> επιλέγουμε </a:t>
            </a:r>
            <a:r>
              <a:rPr lang="en-US" sz="2400" dirty="0" smtClean="0"/>
              <a:t>Mp4</a:t>
            </a:r>
          </a:p>
          <a:p>
            <a:r>
              <a:rPr lang="el-GR" sz="2400" dirty="0" smtClean="0"/>
              <a:t>Αποθηκεύουμε το τελικό αρχείο</a:t>
            </a:r>
            <a:endParaRPr 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Rendering</a:t>
            </a:r>
            <a:endParaRPr lang="el-GR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lvl="1"/>
            <a:r>
              <a:rPr lang="el-GR" b="1" dirty="0" smtClean="0"/>
              <a:t>Προκαθορισμένες ρυθμίσεις - </a:t>
            </a:r>
            <a:r>
              <a:rPr lang="en-US" b="1" dirty="0" smtClean="0"/>
              <a:t>Presets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Χρήση </a:t>
            </a:r>
            <a:r>
              <a:rPr lang="en-US" dirty="0" smtClean="0"/>
              <a:t>Preset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Preset</a:t>
            </a:r>
            <a:r>
              <a:rPr lang="el-GR" sz="2800" dirty="0" smtClean="0"/>
              <a:t> – έτοιμες προκαθορισμένες ρυθμίσεις χρήστη</a:t>
            </a:r>
          </a:p>
          <a:p>
            <a:r>
              <a:rPr lang="el-GR" sz="2800" dirty="0" smtClean="0"/>
              <a:t>Διαθέσιμες σε </a:t>
            </a:r>
            <a:r>
              <a:rPr lang="en-US" sz="2800" dirty="0" smtClean="0"/>
              <a:t>video &amp; audio</a:t>
            </a:r>
            <a:r>
              <a:rPr lang="el-GR" sz="2800" dirty="0" smtClean="0"/>
              <a:t> </a:t>
            </a:r>
            <a:r>
              <a:rPr lang="en-US" sz="2800" dirty="0" err="1" smtClean="0"/>
              <a:t>plugins</a:t>
            </a:r>
            <a:r>
              <a:rPr lang="en-US" sz="2800" dirty="0" smtClean="0"/>
              <a:t>, </a:t>
            </a:r>
            <a:r>
              <a:rPr lang="el-GR" sz="2800" dirty="0" smtClean="0"/>
              <a:t>παραμέτρους </a:t>
            </a:r>
            <a:r>
              <a:rPr lang="en-US" sz="2800" dirty="0" smtClean="0"/>
              <a:t>render</a:t>
            </a:r>
            <a:r>
              <a:rPr lang="el-GR" sz="2800" dirty="0" smtClean="0"/>
              <a:t> κλπ</a:t>
            </a:r>
          </a:p>
          <a:p>
            <a:r>
              <a:rPr lang="el-GR" sz="2800" dirty="0" smtClean="0"/>
              <a:t>Μειώνεται ο χρόνος  επεξεργασίας σε περιπτώσεις όπου το υλικό έχει παρόμοιες συνθήκες λήψης (φωτισμός, ακουστική, συγκεκριμένος ομιλητής)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  <p:pic>
        <p:nvPicPr>
          <p:cNvPr id="6" name="Picture 5" descr="Λογότυπο για Άδειες χρήσης Creative Comm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310" y="5832612"/>
            <a:ext cx="1357579" cy="47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0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Σημειώματα </a:t>
            </a:r>
            <a:r>
              <a:rPr lang="el-GR" sz="3200" dirty="0"/>
              <a:t>(1 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l-GR" b="1" dirty="0"/>
              <a:t>Σημείωμα Αναφοράς</a:t>
            </a:r>
          </a:p>
          <a:p>
            <a:pPr marL="0" indent="0">
              <a:buNone/>
            </a:pPr>
            <a:r>
              <a:rPr lang="el-GR" dirty="0"/>
              <a:t>Copyright 2014 </a:t>
            </a:r>
            <a:r>
              <a:rPr lang="en-US" dirty="0" smtClean="0"/>
              <a:t>E</a:t>
            </a:r>
            <a:r>
              <a:rPr lang="el-GR" dirty="0" err="1" smtClean="0"/>
              <a:t>θνικόν</a:t>
            </a:r>
            <a:r>
              <a:rPr lang="el-GR" dirty="0" smtClean="0"/>
              <a:t> </a:t>
            </a:r>
            <a:r>
              <a:rPr lang="el-GR" dirty="0" err="1" smtClean="0"/>
              <a:t>Καποδιστριακόν</a:t>
            </a:r>
            <a:r>
              <a:rPr lang="el-GR" dirty="0" smtClean="0"/>
              <a:t> </a:t>
            </a:r>
            <a:r>
              <a:rPr lang="el-GR" dirty="0" err="1" smtClean="0"/>
              <a:t>Πανεπιστήμιον</a:t>
            </a:r>
            <a:r>
              <a:rPr lang="el-GR" dirty="0" smtClean="0"/>
              <a:t> Αθηνών. Παναγιώτης Μαρκόπουλος, Γιώργος Φράγκος, Γιώργος Θεοφάνους. «Επεξεργασία οπτικοακουστικού υλικού. Ενότητα Εξαγωγή τελικών αρχείων </a:t>
            </a:r>
            <a:r>
              <a:rPr lang="en-US" dirty="0" smtClean="0"/>
              <a:t>(rendering).</a:t>
            </a:r>
            <a:r>
              <a:rPr lang="el-GR" dirty="0" smtClean="0"/>
              <a:t>» </a:t>
            </a:r>
            <a:r>
              <a:rPr lang="el-GR" dirty="0"/>
              <a:t>Έκδοση: 1.0. </a:t>
            </a:r>
            <a:r>
              <a:rPr lang="el-GR" dirty="0"/>
              <a:t>Αθήνα 2014. </a:t>
            </a:r>
            <a:r>
              <a:rPr lang="el-GR" dirty="0"/>
              <a:t>Διαθέσιμο από τη δικτυακή διεύθυνση εδώ, </a:t>
            </a:r>
            <a:r>
              <a:rPr lang="el-GR" dirty="0" smtClean="0"/>
              <a:t>11/02/2014</a:t>
            </a:r>
            <a:r>
              <a:rPr lang="el-GR" dirty="0"/>
              <a:t>.</a:t>
            </a:r>
          </a:p>
          <a:p>
            <a:pPr marL="0" indent="0">
              <a:buNone/>
            </a:pPr>
            <a:r>
              <a:rPr lang="el-GR" b="1" dirty="0"/>
              <a:t>Σημείωμα Αδειοδότησης</a:t>
            </a:r>
          </a:p>
          <a:p>
            <a:pPr marL="0" indent="0">
              <a:buNone/>
            </a:pPr>
            <a:r>
              <a:rPr lang="el-GR" dirty="0"/>
              <a:t>Το παρόν υλικό διατίθεται με τους όρους της άδειας χρήσης Creative Commons Αναφορά Παρόμοια Διανομή 4.0 [1] ή μεταγενέστερη, Διεθνής Έκδοση.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l-GR" b="1" dirty="0"/>
          </a:p>
          <a:p>
            <a:pPr marL="0" indent="0">
              <a:buNone/>
            </a:pPr>
            <a:r>
              <a:rPr lang="el-GR" dirty="0"/>
              <a:t>Η άδεια αυτή ανήκει στις άδειες που ακολουθούν τις προδιαγραφές του </a:t>
            </a:r>
            <a:r>
              <a:rPr lang="el-GR" dirty="0" err="1"/>
              <a:t>Oρισμού</a:t>
            </a:r>
            <a:r>
              <a:rPr lang="el-GR" dirty="0"/>
              <a:t> Ανοικτής Γνώσης [2], είναι ανοικτό πολιτιστικό έργο [3] και για το λόγο αυτό αποτελεί ανοικτό περιεχόμενο [4]. </a:t>
            </a:r>
          </a:p>
          <a:p>
            <a:pPr marL="0" indent="0">
              <a:buNone/>
            </a:pPr>
            <a:r>
              <a:rPr lang="el-GR" dirty="0"/>
              <a:t>[1] http://creativecommons.org/licenses/by-sa/4.0/deed. </a:t>
            </a:r>
            <a:r>
              <a:rPr lang="el-GR" dirty="0" err="1"/>
              <a:t>el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[2] http://opendefinition.org/okd/ellinika/</a:t>
            </a:r>
          </a:p>
          <a:p>
            <a:pPr marL="0" indent="0">
              <a:buNone/>
            </a:pPr>
            <a:r>
              <a:rPr lang="el-GR" dirty="0"/>
              <a:t>[3] http://freedomdefined.org/Definition/El</a:t>
            </a:r>
          </a:p>
          <a:p>
            <a:pPr marL="0" indent="0">
              <a:buNone/>
            </a:pPr>
            <a:r>
              <a:rPr lang="el-GR" dirty="0"/>
              <a:t>[4] http://opendefinition.org/buttons/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  <p:pic>
        <p:nvPicPr>
          <p:cNvPr id="5" name="Picture 5" descr="Περιγραφή: Άδειες χρήσης Creative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425031"/>
            <a:ext cx="124777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This material is Open Content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273" y="3425031"/>
            <a:ext cx="1440160" cy="421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5" descr="Περιγραφή: Άδειες χρήσης Creative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433476"/>
            <a:ext cx="124777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90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Σημειώματα </a:t>
            </a:r>
            <a:r>
              <a:rPr lang="el-GR" sz="3200" dirty="0"/>
              <a:t>(2 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000" b="1" dirty="0"/>
              <a:t>Διατήρηση Σημειωμάτων</a:t>
            </a:r>
          </a:p>
          <a:p>
            <a:pPr marL="0" indent="0">
              <a:buNone/>
            </a:pPr>
            <a:r>
              <a:rPr lang="el-GR" sz="2000" dirty="0"/>
              <a:t>Οποιαδήποτε αναπαραγωγή ή διασκευή του υλικού θα πρέπει να συμπεριλαμβάνει:</a:t>
            </a:r>
          </a:p>
          <a:p>
            <a:pPr lvl="1"/>
            <a:r>
              <a:rPr lang="el-GR" sz="1800" dirty="0"/>
              <a:t>Το Σημείωμα Αναφοράς</a:t>
            </a:r>
          </a:p>
          <a:p>
            <a:pPr lvl="1"/>
            <a:r>
              <a:rPr lang="el-GR" sz="1800" dirty="0"/>
              <a:t>Το Σημείωμα Αδειοδότησης</a:t>
            </a:r>
          </a:p>
          <a:p>
            <a:pPr lvl="1"/>
            <a:r>
              <a:rPr lang="el-GR" sz="1800" dirty="0"/>
              <a:t>Τη δήλωση διατήρησης Σημειωμάτων</a:t>
            </a:r>
          </a:p>
          <a:p>
            <a:pPr lvl="1"/>
            <a:r>
              <a:rPr lang="el-GR" sz="1800" dirty="0"/>
              <a:t>Το σημείωμα χρήσης έργων τρίτων (εφόσον υπάρχει)</a:t>
            </a:r>
            <a:endParaRPr lang="en-US" sz="1800" dirty="0"/>
          </a:p>
          <a:p>
            <a:pPr marL="0" indent="0">
              <a:buNone/>
            </a:pPr>
            <a:r>
              <a:rPr lang="el-GR" sz="2000" dirty="0"/>
              <a:t>μαζί με τους συνοδευόμενους </a:t>
            </a:r>
            <a:r>
              <a:rPr lang="el-GR" sz="2000" dirty="0" err="1"/>
              <a:t>υπερσυνδέσμους</a:t>
            </a:r>
            <a:r>
              <a:rPr lang="el-GR" sz="2000" dirty="0"/>
              <a:t>.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4471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Αθηνών</a:t>
            </a:r>
            <a:r>
              <a:rPr lang="el-GR" sz="2400" dirty="0" smtClean="0"/>
              <a:t>»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0162" y="4345539"/>
            <a:ext cx="6480048" cy="1542288"/>
          </a:xfrm>
          <a:prstGeom prst="rect">
            <a:avLst/>
          </a:prstGeom>
          <a:noFill/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7404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smtClean="0"/>
              <a:t>H </a:t>
            </a:r>
            <a:r>
              <a:rPr lang="el-GR" dirty="0"/>
              <a:t>ε</a:t>
            </a:r>
            <a:r>
              <a:rPr lang="el-GR" dirty="0" smtClean="0"/>
              <a:t>μβάθυνση στην διαδικασία εξαγωγής – ψηφιοποίησης αρχείων μετά το πέρας της επεξεργασίας</a:t>
            </a:r>
          </a:p>
          <a:p>
            <a:pPr marL="0"/>
            <a:endParaRPr lang="el-GR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Formats </a:t>
            </a:r>
            <a:r>
              <a:rPr lang="el-GR" dirty="0" smtClean="0"/>
              <a:t>κωδικοποίησης αρχείων</a:t>
            </a:r>
            <a:endParaRPr lang="en-US" dirty="0" smtClean="0"/>
          </a:p>
          <a:p>
            <a:pPr lvl="2"/>
            <a:r>
              <a:rPr lang="el-GR" dirty="0" smtClean="0"/>
              <a:t>Ρυθμίσεις </a:t>
            </a:r>
            <a:r>
              <a:rPr lang="el-GR" dirty="0" err="1" smtClean="0"/>
              <a:t>χαρ</a:t>
            </a:r>
            <a:r>
              <a:rPr lang="el-GR" dirty="0" smtClean="0"/>
              <a:t>/</a:t>
            </a:r>
            <a:r>
              <a:rPr lang="el-GR" dirty="0" err="1" smtClean="0"/>
              <a:t>κων</a:t>
            </a:r>
            <a:r>
              <a:rPr lang="el-GR" dirty="0" smtClean="0"/>
              <a:t> κωδικοποίησης</a:t>
            </a:r>
          </a:p>
          <a:p>
            <a:r>
              <a:rPr lang="el-GR" dirty="0" smtClean="0"/>
              <a:t>Πολλαπλή εξαγωγή αρχείων</a:t>
            </a:r>
          </a:p>
          <a:p>
            <a:r>
              <a:rPr lang="en-US" dirty="0" err="1" smtClean="0"/>
              <a:t>Demuxing</a:t>
            </a:r>
            <a:r>
              <a:rPr lang="en-US" dirty="0" smtClean="0"/>
              <a:t> mp4</a:t>
            </a:r>
          </a:p>
          <a:p>
            <a:r>
              <a:rPr lang="el-GR" dirty="0" smtClean="0"/>
              <a:t>Χρήση </a:t>
            </a:r>
            <a:r>
              <a:rPr lang="en-US" dirty="0" smtClean="0"/>
              <a:t>preset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Rendering</a:t>
            </a:r>
            <a:endParaRPr lang="el-GR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lvl="1"/>
            <a:r>
              <a:rPr lang="el-GR" b="1" dirty="0" smtClean="0"/>
              <a:t>Γενικά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Rendering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l-GR" sz="2800" dirty="0" smtClean="0"/>
              <a:t>Τελική διαδικασία ενοποίησης εικόνας και ήχου, σε τελικό αρχείο πριν οποιαδήποτε χρήση.</a:t>
            </a:r>
          </a:p>
          <a:p>
            <a:pPr marL="514350" indent="-514350"/>
            <a:r>
              <a:rPr lang="el-GR" sz="2800" dirty="0" smtClean="0"/>
              <a:t>Απαιτεί σωστές ρυθμίσεις σύμφωνα με τις ανάγκες μας για επιθυμητό αποτέλεσμα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Rendering</a:t>
            </a:r>
            <a:endParaRPr lang="el-GR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lvl="1"/>
            <a:r>
              <a:rPr lang="el-GR" b="1" dirty="0" smtClean="0"/>
              <a:t>Κωδικοποίηση - </a:t>
            </a:r>
            <a:r>
              <a:rPr lang="en-US" b="1" dirty="0" smtClean="0"/>
              <a:t>Formats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Κωδικοποίηση – </a:t>
            </a:r>
            <a:r>
              <a:rPr lang="en-US" dirty="0" smtClean="0"/>
              <a:t>Formats 1/3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l-GR" dirty="0" smtClean="0"/>
              <a:t>Συνήθη </a:t>
            </a:r>
            <a:r>
              <a:rPr lang="en-US" dirty="0" smtClean="0"/>
              <a:t>Container formats </a:t>
            </a:r>
            <a:r>
              <a:rPr lang="el-GR" dirty="0" smtClean="0"/>
              <a:t>για </a:t>
            </a:r>
            <a:r>
              <a:rPr lang="en-US" dirty="0" smtClean="0"/>
              <a:t>Video</a:t>
            </a:r>
          </a:p>
          <a:p>
            <a:r>
              <a:rPr lang="en-US" dirty="0" smtClean="0"/>
              <a:t>Mpeg</a:t>
            </a:r>
            <a:r>
              <a:rPr lang="el-GR" dirty="0" smtClean="0"/>
              <a:t> - </a:t>
            </a:r>
            <a:r>
              <a:rPr lang="en-US" dirty="0" err="1" smtClean="0"/>
              <a:t>Avi</a:t>
            </a:r>
            <a:endParaRPr lang="en-US" dirty="0" smtClean="0"/>
          </a:p>
          <a:p>
            <a:pPr lvl="1">
              <a:buNone/>
            </a:pPr>
            <a:r>
              <a:rPr lang="en-US" sz="2400" dirty="0" smtClean="0"/>
              <a:t>(</a:t>
            </a:r>
            <a:r>
              <a:rPr lang="el-GR" sz="2400" dirty="0" smtClean="0"/>
              <a:t>Ασυμπίεστη κωδικοποίηση βίντεο)</a:t>
            </a:r>
            <a:endParaRPr lang="en-US" sz="2400" dirty="0" smtClean="0"/>
          </a:p>
          <a:p>
            <a:r>
              <a:rPr lang="en-US" dirty="0" smtClean="0"/>
              <a:t>Mp4 (H.264)</a:t>
            </a:r>
            <a:endParaRPr lang="el-GR" dirty="0" smtClean="0"/>
          </a:p>
          <a:p>
            <a:pPr lvl="1">
              <a:buNone/>
            </a:pPr>
            <a:r>
              <a:rPr lang="en-US" sz="2400" dirty="0" smtClean="0"/>
              <a:t>(</a:t>
            </a:r>
            <a:r>
              <a:rPr lang="el-GR" sz="2400" dirty="0" smtClean="0"/>
              <a:t>Συμπιεσμένη κωδικοποίηση βίντεο – χρήση στην ανάρτηση σε ιστοσελίδες)</a:t>
            </a:r>
            <a:endParaRPr lang="en-US" sz="2400" dirty="0" smtClean="0"/>
          </a:p>
          <a:p>
            <a:r>
              <a:rPr lang="en-US" dirty="0" smtClean="0"/>
              <a:t>Windows Media Video</a:t>
            </a:r>
          </a:p>
          <a:p>
            <a:pPr lvl="1">
              <a:buNone/>
            </a:pPr>
            <a:r>
              <a:rPr lang="en-US" sz="2400" dirty="0" smtClean="0"/>
              <a:t>(</a:t>
            </a:r>
            <a:r>
              <a:rPr lang="el-GR" sz="2400" dirty="0" smtClean="0"/>
              <a:t>Συμπιεσμένη κωδικοποίηση βίντεο)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Άδειες Χρήσης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Χρηματοδότηση&amp;quot;&quot;/&gt;&lt;property id=&quot;20307&quot; value=&quot;259&quot;/&gt;&lt;/object&gt;&lt;object type=&quot;3&quot; unique_id=&quot;10007&quot;&gt;&lt;property id=&quot;20148&quot; value=&quot;5&quot;/&gt;&lt;property id=&quot;20300&quot; value=&quot;Slide 4 - &amp;quot;Σκοποί  ενότητας&amp;quot;&quot;/&gt;&lt;property id=&quot;20307&quot; value=&quot;261&quot;/&gt;&lt;/object&gt;&lt;object type=&quot;3&quot; unique_id=&quot;10008&quot;&gt;&lt;property id=&quot;20148&quot; value=&quot;5&quot;/&gt;&lt;property id=&quot;20300&quot; value=&quot;Slide 5 - &amp;quot;Περιεχόμενα ενότητας&amp;quot;&quot;/&gt;&lt;property id=&quot;20307&quot; value=&quot;262&quot;/&gt;&lt;/object&gt;&lt;object type=&quot;3&quot; unique_id=&quot;10011&quot;&gt;&lt;property id=&quot;20148&quot; value=&quot;5&quot;/&gt;&lt;property id=&quot;20300&quot; value=&quot;Slide 9 - &amp;quot;Κωδικοποίηση – Formats 1/3&amp;quot;&quot;/&gt;&lt;property id=&quot;20307&quot; value=&quot;265&quot;/&gt;&lt;/object&gt;&lt;object type=&quot;3&quot; unique_id=&quot;10024&quot;&gt;&lt;property id=&quot;20148&quot; value=&quot;5&quot;/&gt;&lt;property id=&quot;20300&quot; value=&quot;Slide 27 - &amp;quot;Τέλος Ενότητας&amp;quot;&quot;/&gt;&lt;property id=&quot;20307&quot; value=&quot;280&quot;/&gt;&lt;/object&gt;&lt;object type=&quot;3&quot; unique_id=&quot;10139&quot;&gt;&lt;property id=&quot;20148&quot; value=&quot;5&quot;/&gt;&lt;property id=&quot;20300&quot; value=&quot;Slide 8 - &amp;quot;Rendering&amp;quot;&quot;/&gt;&lt;property id=&quot;20307&quot; value=&quot;289&quot;/&gt;&lt;/object&gt;&lt;object type=&quot;3&quot; unique_id=&quot;10261&quot;&gt;&lt;property id=&quot;20148&quot; value=&quot;5&quot;/&gt;&lt;property id=&quot;20300&quot; value=&quot;Slide 19 - &amp;quot;Πολλαπλή εξαγωγή αρχείων – Batch Rendering 1/2&amp;quot;&quot;/&gt;&lt;property id=&quot;20307&quot; value=&quot;291&quot;/&gt;&lt;/object&gt;&lt;object type=&quot;3&quot; unique_id=&quot;10326&quot;&gt;&lt;property id=&quot;20148&quot; value=&quot;5&quot;/&gt;&lt;property id=&quot;20300&quot; value=&quot;Slide 22 - &amp;quot;Demuxing mp4 1/3&amp;quot;&quot;/&gt;&lt;property id=&quot;20307&quot; value=&quot;292&quot;/&gt;&lt;/object&gt;&lt;object type=&quot;3&quot; unique_id=&quot;10393&quot;&gt;&lt;property id=&quot;20148&quot; value=&quot;5&quot;/&gt;&lt;property id=&quot;20300&quot; value=&quot;Slide 26 - &amp;quot;Χρήση Preset&amp;quot;&quot;/&gt;&lt;property id=&quot;20307&quot; value=&quot;293&quot;/&gt;&lt;/object&gt;&lt;object type=&quot;3&quot; unique_id=&quot;10574&quot;&gt;&lt;property id=&quot;20148&quot; value=&quot;5&quot;/&gt;&lt;property id=&quot;20300&quot; value=&quot;Slide 6 - &amp;quot;Rendering&amp;quot;&quot;/&gt;&lt;property id=&quot;20307&quot; value=&quot;294&quot;/&gt;&lt;/object&gt;&lt;object type=&quot;3&quot; unique_id=&quot;10644&quot;&gt;&lt;property id=&quot;20148&quot; value=&quot;5&quot;/&gt;&lt;property id=&quot;20300&quot; value=&quot;Slide 7 - &amp;quot;Rendering&amp;quot;&quot;/&gt;&lt;property id=&quot;20307&quot; value=&quot;295&quot;/&gt;&lt;/object&gt;&lt;object type=&quot;3&quot; unique_id=&quot;10992&quot;&gt;&lt;property id=&quot;20148&quot; value=&quot;5&quot;/&gt;&lt;property id=&quot;20300&quot; value=&quot;Slide 11 - &amp;quot;Ρύθμιση Παραμέτρων Εξαγωγής&amp;quot;&quot;/&gt;&lt;property id=&quot;20307&quot; value=&quot;296&quot;/&gt;&lt;/object&gt;&lt;object type=&quot;3&quot; unique_id=&quot;11093&quot;&gt;&lt;property id=&quot;20148&quot; value=&quot;5&quot;/&gt;&lt;property id=&quot;20300&quot; value=&quot;Slide 10 - &amp;quot;Rendering στο Vegas&amp;quot;&quot;/&gt;&lt;property id=&quot;20307&quot; value=&quot;297&quot;/&gt;&lt;/object&gt;&lt;object type=&quot;3&quot; unique_id=&quot;11276&quot;&gt;&lt;property id=&quot;20148&quot; value=&quot;5&quot;/&gt;&lt;property id=&quot;20300&quot; value=&quot;Slide 20 - &amp;quot;Πολλαπλή εξαγωγή αρχείων – Batch Rendering 2/2&amp;quot;&quot;/&gt;&lt;property id=&quot;20307&quot; value=&quot;298&quot;/&gt;&lt;/object&gt;&lt;object type=&quot;3&quot; unique_id=&quot;11655&quot;&gt;&lt;property id=&quot;20148&quot; value=&quot;5&quot;/&gt;&lt;property id=&quot;20300&quot; value=&quot;Slide 12 - &amp;quot;Ανάλυση Video&amp;quot;&quot;/&gt;&lt;property id=&quot;20307&quot; value=&quot;299&quot;/&gt;&lt;/object&gt;&lt;object type=&quot;3&quot; unique_id=&quot;11964&quot;&gt;&lt;property id=&quot;20148&quot; value=&quot;5&quot;/&gt;&lt;property id=&quot;20300&quot; value=&quot;Slide 13 - &amp;quot;Frame Rate&amp;quot;&quot;/&gt;&lt;property id=&quot;20307&quot; value=&quot;300&quot;/&gt;&lt;/object&gt;&lt;object type=&quot;3&quot; unique_id=&quot;12258&quot;&gt;&lt;property id=&quot;20148&quot; value=&quot;5&quot;/&gt;&lt;property id=&quot;20300&quot; value=&quot;Slide 16 - &amp;quot;Pixel Aspect Ratio 1/2&amp;quot;&quot;/&gt;&lt;property id=&quot;20307&quot; value=&quot;301&quot;/&gt;&lt;/object&gt;&lt;object type=&quot;3&quot; unique_id=&quot;12589&quot;&gt;&lt;property id=&quot;20148&quot; value=&quot;5&quot;/&gt;&lt;property id=&quot;20300&quot; value=&quot;Slide 15 - &amp;quot;Bit Rate 2/2&amp;quot;&quot;/&gt;&lt;property id=&quot;20307&quot; value=&quot;302&quot;/&gt;&lt;/object&gt;&lt;object type=&quot;3&quot; unique_id=&quot;13055&quot;&gt;&lt;property id=&quot;20148&quot; value=&quot;5&quot;/&gt;&lt;property id=&quot;20300&quot; value=&quot;Slide 14 - &amp;quot;Bit Rate 1/2&amp;quot;&quot;/&gt;&lt;property id=&quot;20307&quot; value=&quot;303&quot;/&gt;&lt;/object&gt;&lt;object type=&quot;3&quot; unique_id=&quot;13088&quot;&gt;&lt;property id=&quot;20148&quot; value=&quot;5&quot;/&gt;&lt;property id=&quot;20300&quot; value=&quot;Slide 17 - &amp;quot;Pixel Aspect Ratio 2/2&amp;quot;&quot;/&gt;&lt;property id=&quot;20307&quot; value=&quot;304&quot;/&gt;&lt;/object&gt;&lt;object type=&quot;3&quot; unique_id=&quot;13650&quot;&gt;&lt;property id=&quot;20148&quot; value=&quot;5&quot;/&gt;&lt;property id=&quot;20300&quot; value=&quot;Slide 23 - &amp;quot;Demuxing mp4 2/3&amp;quot;&quot;/&gt;&lt;property id=&quot;20307&quot; value=&quot;305&quot;/&gt;&lt;/object&gt;&lt;object type=&quot;3&quot; unique_id=&quot;13753&quot;&gt;&lt;property id=&quot;20148&quot; value=&quot;5&quot;/&gt;&lt;property id=&quot;20300&quot; value=&quot;Slide 24 - &amp;quot;Demuxing mp4 3/3&amp;quot;&quot;/&gt;&lt;property id=&quot;20307&quot; value=&quot;306&quot;/&gt;&lt;/object&gt;&lt;object type=&quot;3&quot; unique_id=&quot;14117&quot;&gt;&lt;property id=&quot;20148&quot; value=&quot;5&quot;/&gt;&lt;property id=&quot;20300&quot; value=&quot;Slide 18 - &amp;quot;Rendering&amp;quot;&quot;/&gt;&lt;property id=&quot;20307&quot; value=&quot;307&quot;/&gt;&lt;/object&gt;&lt;object type=&quot;3&quot; unique_id=&quot;14118&quot;&gt;&lt;property id=&quot;20148&quot; value=&quot;5&quot;/&gt;&lt;property id=&quot;20300&quot; value=&quot;Slide 21 - &amp;quot;Rendering&amp;quot;&quot;/&gt;&lt;property id=&quot;20307&quot; value=&quot;308&quot;/&gt;&lt;/object&gt;&lt;object type=&quot;3&quot; unique_id=&quot;14119&quot;&gt;&lt;property id=&quot;20148&quot; value=&quot;5&quot;/&gt;&lt;property id=&quot;20300&quot; value=&quot;Slide 25 - &amp;quot;Rendering&amp;quot;&quot;/&gt;&lt;property id=&quot;20307&quot; value=&quot;30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2121</TotalTime>
  <Words>921</Words>
  <Application>Microsoft Office PowerPoint</Application>
  <PresentationFormat>On-screen Show (4:3)</PresentationFormat>
  <Paragraphs>178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Θέμα του Office</vt:lpstr>
      <vt:lpstr>Επεξεργασία οπτικοακουστικού υλικού</vt:lpstr>
      <vt:lpstr>Άδειες Χρήσης</vt:lpstr>
      <vt:lpstr>Χρηματοδότηση</vt:lpstr>
      <vt:lpstr>Σκοποί  ενότητας</vt:lpstr>
      <vt:lpstr>Περιεχόμενα ενότητας</vt:lpstr>
      <vt:lpstr>Rendering</vt:lpstr>
      <vt:lpstr>Rendering</vt:lpstr>
      <vt:lpstr>Rendering</vt:lpstr>
      <vt:lpstr>Κωδικοποίηση – Formats 1/3</vt:lpstr>
      <vt:lpstr>Rendering στο Vegas</vt:lpstr>
      <vt:lpstr>Ρύθμιση Παραμέτρων Εξαγωγής</vt:lpstr>
      <vt:lpstr>Ανάλυση Video</vt:lpstr>
      <vt:lpstr>Frame Rate</vt:lpstr>
      <vt:lpstr>Bit Rate 1/2</vt:lpstr>
      <vt:lpstr>Bit Rate 2/2</vt:lpstr>
      <vt:lpstr>Pixel Aspect Ratio 1/2</vt:lpstr>
      <vt:lpstr>Pixel Aspect Ratio 2/2</vt:lpstr>
      <vt:lpstr>Rendering</vt:lpstr>
      <vt:lpstr>Πολλαπλή εξαγωγή αρχείων – Batch Rendering 1/2</vt:lpstr>
      <vt:lpstr>Πολλαπλή εξαγωγή αρχείων – Batch Rendering 2/2</vt:lpstr>
      <vt:lpstr>Rendering</vt:lpstr>
      <vt:lpstr>Demuxing mp4 1/3</vt:lpstr>
      <vt:lpstr>Demuxing mp4 2/3</vt:lpstr>
      <vt:lpstr>Demuxing mp4 3/3</vt:lpstr>
      <vt:lpstr>Rendering</vt:lpstr>
      <vt:lpstr>Χρήση Preset</vt:lpstr>
      <vt:lpstr>Τέλος Ενότητας</vt:lpstr>
      <vt:lpstr>Σημειώματα (1 από 2)</vt:lpstr>
      <vt:lpstr>Σημειώματα (2 από 2)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pantelis</cp:lastModifiedBy>
  <cp:revision>246</cp:revision>
  <dcterms:created xsi:type="dcterms:W3CDTF">2012-09-06T09:03:05Z</dcterms:created>
  <dcterms:modified xsi:type="dcterms:W3CDTF">2014-02-11T16:03:08Z</dcterms:modified>
</cp:coreProperties>
</file>