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9" r:id="rId3"/>
    <p:sldId id="257" r:id="rId4"/>
    <p:sldId id="259" r:id="rId5"/>
    <p:sldId id="261" r:id="rId6"/>
    <p:sldId id="368" r:id="rId7"/>
    <p:sldId id="342" r:id="rId8"/>
    <p:sldId id="343" r:id="rId9"/>
    <p:sldId id="344" r:id="rId10"/>
    <p:sldId id="345" r:id="rId11"/>
    <p:sldId id="346" r:id="rId12"/>
    <p:sldId id="347" r:id="rId13"/>
    <p:sldId id="369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280" r:id="rId33"/>
    <p:sldId id="337" r:id="rId34"/>
    <p:sldId id="338" r:id="rId35"/>
  </p:sldIdLst>
  <p:sldSz cx="9144000" cy="6858000" type="screen4x3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 varScale="1">
        <p:scale>
          <a:sx n="97" d="100"/>
          <a:sy n="97" d="100"/>
        </p:scale>
        <p:origin x="16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15/7/2014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756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53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115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99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153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322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7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55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836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4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078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279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10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891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608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712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155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312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529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875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22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082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160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1429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39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94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80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53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9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spcBef>
                <a:spcPct val="0"/>
              </a:spcBef>
              <a:buNone/>
            </a:pPr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spcBef>
                <a:spcPct val="0"/>
              </a:spcBef>
              <a:buNone/>
            </a:pPr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sz="4400" b="1" kern="1200" dirty="0">
                <a:solidFill>
                  <a:srgbClr val="0089D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spcBef>
                <a:spcPct val="0"/>
              </a:spcBef>
              <a:buNone/>
            </a:pPr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l-GR" sz="4400" b="1" kern="1200" dirty="0">
          <a:solidFill>
            <a:srgbClr val="0089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Επεξεργασία οπτικοακουστικού υλικού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841580"/>
            <a:ext cx="9144000" cy="1752600"/>
          </a:xfrm>
        </p:spPr>
        <p:txBody>
          <a:bodyPr>
            <a:noAutofit/>
          </a:bodyPr>
          <a:lstStyle/>
          <a:p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Βίντεο</a:t>
            </a:r>
            <a:endParaRPr lang="en-US" sz="2800" dirty="0" smtClean="0"/>
          </a:p>
          <a:p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5802208"/>
            <a:ext cx="4104456" cy="976884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06116"/>
            <a:ext cx="205066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367" y="485054"/>
            <a:ext cx="6191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Ιδιότητες </a:t>
            </a:r>
            <a:r>
              <a:rPr lang="el-GR" dirty="0"/>
              <a:t>– Χαρακτηριστικά </a:t>
            </a:r>
            <a:r>
              <a:rPr lang="el-GR" dirty="0" err="1" smtClean="0"/>
              <a:t>Video</a:t>
            </a:r>
            <a:r>
              <a:rPr lang="el-GR" dirty="0" smtClean="0"/>
              <a:t> (3/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 anchor="ctr">
            <a:noAutofit/>
          </a:bodyPr>
          <a:lstStyle/>
          <a:p>
            <a:pPr marL="114300" indent="0" fontAlgn="base">
              <a:buNone/>
            </a:pPr>
            <a:r>
              <a:rPr lang="el-GR" sz="2800" b="1" i="1" dirty="0" smtClean="0"/>
              <a:t>Ανάλυση </a:t>
            </a:r>
            <a:r>
              <a:rPr lang="el-GR" sz="2800" b="1" i="1" dirty="0"/>
              <a:t>(</a:t>
            </a:r>
            <a:r>
              <a:rPr lang="en-US" sz="2800" b="1" i="1" dirty="0"/>
              <a:t>pixel</a:t>
            </a:r>
            <a:r>
              <a:rPr lang="en-US" sz="2800" b="1" i="1" dirty="0" smtClean="0"/>
              <a:t>)</a:t>
            </a:r>
            <a:endParaRPr lang="el-GR" sz="2800" b="1" i="1" dirty="0" smtClean="0"/>
          </a:p>
          <a:p>
            <a:pPr marL="0" indent="0">
              <a:buNone/>
            </a:pPr>
            <a:r>
              <a:rPr lang="el-GR" sz="2400" dirty="0"/>
              <a:t>Η ανάλυση δηλώνει το κάδρο διαστάσεων του </a:t>
            </a:r>
            <a:r>
              <a:rPr lang="en-US" sz="2400" dirty="0"/>
              <a:t>video</a:t>
            </a:r>
            <a:r>
              <a:rPr lang="el-GR" sz="2400" dirty="0"/>
              <a:t> σε </a:t>
            </a:r>
            <a:r>
              <a:rPr lang="en-US" sz="2400" dirty="0"/>
              <a:t>pixel</a:t>
            </a:r>
            <a:r>
              <a:rPr lang="el-GR" sz="2400" dirty="0"/>
              <a:t>. Οι διαστάσεις των κάδρων ποικίλουν από σύστημα σε σύστημα. Επίσης λαμβάνουμε υπόψη την αναλογία ύψους-πλάτους και το </a:t>
            </a:r>
            <a:r>
              <a:rPr lang="en-US" sz="2400" dirty="0"/>
              <a:t>pixel aspect ratio</a:t>
            </a:r>
            <a:r>
              <a:rPr lang="el-GR" sz="2400" dirty="0"/>
              <a:t> το οποίο είναι πρότυπο για κάθε σύστημα. Οι βασικές αναλύσεις που χρησιμοποιούμε στο ευρωπαϊκό πρότυπο </a:t>
            </a:r>
            <a:r>
              <a:rPr lang="en-US" sz="2400" dirty="0"/>
              <a:t>PAL</a:t>
            </a:r>
            <a:r>
              <a:rPr lang="el-GR" sz="2400" dirty="0"/>
              <a:t>-</a:t>
            </a:r>
            <a:r>
              <a:rPr lang="en-US" sz="2400" dirty="0"/>
              <a:t>DV</a:t>
            </a:r>
            <a:r>
              <a:rPr lang="el-GR" sz="2400" dirty="0"/>
              <a:t> και πολυμέσα είναι: 720</a:t>
            </a:r>
            <a:r>
              <a:rPr lang="en-US" sz="2400" dirty="0"/>
              <a:t>x</a:t>
            </a:r>
            <a:r>
              <a:rPr lang="el-GR" sz="2400" dirty="0"/>
              <a:t>576 &amp; 640</a:t>
            </a:r>
            <a:r>
              <a:rPr lang="en-US" sz="2400" dirty="0"/>
              <a:t>x</a:t>
            </a:r>
            <a:r>
              <a:rPr lang="el-GR" sz="2400" dirty="0"/>
              <a:t>480. </a:t>
            </a:r>
            <a:r>
              <a:rPr lang="en-US" sz="2400" dirty="0" err="1"/>
              <a:t>Στο</a:t>
            </a:r>
            <a:r>
              <a:rPr lang="en-US" sz="2400" dirty="0"/>
              <a:t> π</a:t>
            </a:r>
            <a:r>
              <a:rPr lang="en-US" sz="2400" dirty="0" err="1"/>
              <a:t>ρότυ</a:t>
            </a:r>
            <a:r>
              <a:rPr lang="en-US" sz="2400" dirty="0"/>
              <a:t>πο HD οι αναλύσεις είναι πολύ μεγαλύτερες.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04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518815"/>
            <a:ext cx="7772400" cy="965969"/>
          </a:xfrm>
        </p:spPr>
        <p:txBody>
          <a:bodyPr/>
          <a:lstStyle/>
          <a:p>
            <a:r>
              <a:rPr lang="el-GR" dirty="0"/>
              <a:t>Βίντεο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1008112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Tracks - Clips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του </a:t>
            </a:r>
            <a:r>
              <a:rPr lang="el-GR" dirty="0" err="1"/>
              <a:t>Vegas</a:t>
            </a:r>
            <a:r>
              <a:rPr lang="el-GR" dirty="0"/>
              <a:t> – </a:t>
            </a:r>
            <a:r>
              <a:rPr lang="el-GR" dirty="0" err="1"/>
              <a:t>import</a:t>
            </a:r>
            <a:r>
              <a:rPr lang="el-GR" dirty="0"/>
              <a:t> αρχεία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Τοποθέτηση ενός </a:t>
            </a:r>
            <a:r>
              <a:rPr lang="el-GR" dirty="0" err="1" smtClean="0"/>
              <a:t>clip</a:t>
            </a:r>
            <a:r>
              <a:rPr lang="el-GR" dirty="0" smtClean="0"/>
              <a:t> στον άξονα εργασίας (</a:t>
            </a:r>
            <a:r>
              <a:rPr lang="el-GR" dirty="0" err="1" smtClean="0"/>
              <a:t>timeline</a:t>
            </a:r>
            <a:r>
              <a:rPr lang="el-GR" dirty="0" smtClean="0"/>
              <a:t>) με </a:t>
            </a:r>
            <a:r>
              <a:rPr lang="el-GR" dirty="0" err="1" smtClean="0"/>
              <a:t>drag</a:t>
            </a:r>
            <a:r>
              <a:rPr lang="el-GR" dirty="0" smtClean="0"/>
              <a:t> &amp; </a:t>
            </a:r>
            <a:r>
              <a:rPr lang="el-GR" dirty="0" err="1" smtClean="0"/>
              <a:t>drop</a:t>
            </a:r>
            <a:r>
              <a:rPr lang="el-GR" dirty="0" smtClean="0"/>
              <a:t>.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clip</a:t>
            </a:r>
            <a:r>
              <a:rPr lang="el-GR" dirty="0" smtClean="0"/>
              <a:t> εισάγεται σε ένα </a:t>
            </a:r>
            <a:r>
              <a:rPr lang="el-GR" dirty="0" err="1" smtClean="0"/>
              <a:t>video</a:t>
            </a:r>
            <a:r>
              <a:rPr lang="el-GR" dirty="0" smtClean="0"/>
              <a:t> </a:t>
            </a:r>
            <a:r>
              <a:rPr lang="el-GR" dirty="0" err="1" smtClean="0"/>
              <a:t>track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Σε διεργασίες βίντεο </a:t>
            </a:r>
            <a:r>
              <a:rPr lang="el-GR" dirty="0" err="1" smtClean="0"/>
              <a:t>προταιρεότητα</a:t>
            </a:r>
            <a:r>
              <a:rPr lang="el-GR" dirty="0" smtClean="0"/>
              <a:t> έχει πάντα το </a:t>
            </a:r>
            <a:r>
              <a:rPr lang="el-GR" dirty="0" err="1" smtClean="0"/>
              <a:t>track</a:t>
            </a:r>
            <a:r>
              <a:rPr lang="el-GR" dirty="0" smtClean="0"/>
              <a:t> που βρίσκεται πιο πάνω 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457200" y="1944688"/>
            <a:ext cx="3008313" cy="38338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8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51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94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</a:t>
            </a:r>
            <a:r>
              <a:rPr lang="el-GR" dirty="0"/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Βασικές λειτουργίες των καναλιών (</a:t>
            </a:r>
            <a:r>
              <a:rPr lang="en-US" b="1" dirty="0"/>
              <a:t>tracks)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Όνομα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Opacity/Level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FX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4716463" y="2420938"/>
            <a:ext cx="4038600" cy="1838325"/>
            <a:chOff x="2971" y="1525"/>
            <a:chExt cx="2544" cy="1158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71" y="1525"/>
              <a:ext cx="2544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2" y="1530"/>
              <a:ext cx="2533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130" y="1722"/>
              <a:ext cx="2034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34" y="0"/>
                </a:cxn>
                <a:cxn ang="0">
                  <a:pos x="2034" y="170"/>
                </a:cxn>
                <a:cxn ang="0">
                  <a:pos x="0" y="170"/>
                </a:cxn>
                <a:cxn ang="0">
                  <a:pos x="0" y="0"/>
                </a:cxn>
                <a:cxn ang="0">
                  <a:pos x="11" y="164"/>
                </a:cxn>
                <a:cxn ang="0">
                  <a:pos x="6" y="159"/>
                </a:cxn>
                <a:cxn ang="0">
                  <a:pos x="2029" y="159"/>
                </a:cxn>
                <a:cxn ang="0">
                  <a:pos x="2024" y="164"/>
                </a:cxn>
                <a:cxn ang="0">
                  <a:pos x="2024" y="5"/>
                </a:cxn>
                <a:cxn ang="0">
                  <a:pos x="2029" y="10"/>
                </a:cxn>
                <a:cxn ang="0">
                  <a:pos x="6" y="10"/>
                </a:cxn>
                <a:cxn ang="0">
                  <a:pos x="11" y="5"/>
                </a:cxn>
                <a:cxn ang="0">
                  <a:pos x="11" y="164"/>
                </a:cxn>
              </a:cxnLst>
              <a:rect l="0" t="0" r="r" b="b"/>
              <a:pathLst>
                <a:path w="2034" h="170">
                  <a:moveTo>
                    <a:pt x="0" y="0"/>
                  </a:moveTo>
                  <a:lnTo>
                    <a:pt x="2034" y="0"/>
                  </a:lnTo>
                  <a:lnTo>
                    <a:pt x="2034" y="170"/>
                  </a:lnTo>
                  <a:lnTo>
                    <a:pt x="0" y="170"/>
                  </a:lnTo>
                  <a:lnTo>
                    <a:pt x="0" y="0"/>
                  </a:lnTo>
                  <a:close/>
                  <a:moveTo>
                    <a:pt x="11" y="164"/>
                  </a:moveTo>
                  <a:lnTo>
                    <a:pt x="6" y="159"/>
                  </a:lnTo>
                  <a:lnTo>
                    <a:pt x="2029" y="159"/>
                  </a:lnTo>
                  <a:lnTo>
                    <a:pt x="2024" y="164"/>
                  </a:lnTo>
                  <a:lnTo>
                    <a:pt x="2024" y="5"/>
                  </a:lnTo>
                  <a:lnTo>
                    <a:pt x="2029" y="10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1" y="164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976" y="2285"/>
              <a:ext cx="1934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34" y="0"/>
                </a:cxn>
                <a:cxn ang="0">
                  <a:pos x="1934" y="180"/>
                </a:cxn>
                <a:cxn ang="0">
                  <a:pos x="0" y="180"/>
                </a:cxn>
                <a:cxn ang="0">
                  <a:pos x="0" y="0"/>
                </a:cxn>
                <a:cxn ang="0">
                  <a:pos x="11" y="175"/>
                </a:cxn>
                <a:cxn ang="0">
                  <a:pos x="6" y="170"/>
                </a:cxn>
                <a:cxn ang="0">
                  <a:pos x="1928" y="170"/>
                </a:cxn>
                <a:cxn ang="0">
                  <a:pos x="1923" y="175"/>
                </a:cxn>
                <a:cxn ang="0">
                  <a:pos x="1923" y="5"/>
                </a:cxn>
                <a:cxn ang="0">
                  <a:pos x="1928" y="10"/>
                </a:cxn>
                <a:cxn ang="0">
                  <a:pos x="6" y="10"/>
                </a:cxn>
                <a:cxn ang="0">
                  <a:pos x="11" y="5"/>
                </a:cxn>
                <a:cxn ang="0">
                  <a:pos x="11" y="175"/>
                </a:cxn>
              </a:cxnLst>
              <a:rect l="0" t="0" r="r" b="b"/>
              <a:pathLst>
                <a:path w="1934" h="180">
                  <a:moveTo>
                    <a:pt x="0" y="0"/>
                  </a:moveTo>
                  <a:lnTo>
                    <a:pt x="1934" y="0"/>
                  </a:lnTo>
                  <a:lnTo>
                    <a:pt x="1934" y="180"/>
                  </a:lnTo>
                  <a:lnTo>
                    <a:pt x="0" y="180"/>
                  </a:lnTo>
                  <a:lnTo>
                    <a:pt x="0" y="0"/>
                  </a:lnTo>
                  <a:close/>
                  <a:moveTo>
                    <a:pt x="11" y="175"/>
                  </a:moveTo>
                  <a:lnTo>
                    <a:pt x="6" y="170"/>
                  </a:lnTo>
                  <a:lnTo>
                    <a:pt x="1928" y="170"/>
                  </a:lnTo>
                  <a:lnTo>
                    <a:pt x="1923" y="175"/>
                  </a:lnTo>
                  <a:lnTo>
                    <a:pt x="1923" y="5"/>
                  </a:lnTo>
                  <a:lnTo>
                    <a:pt x="1928" y="10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1" y="17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81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/>
              <a:t>Tracks</a:t>
            </a:r>
            <a:r>
              <a:rPr lang="el-GR" dirty="0"/>
              <a:t>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l-GR" sz="2000" b="1" dirty="0" smtClean="0"/>
              <a:t>Όνομα: </a:t>
            </a:r>
            <a:r>
              <a:rPr lang="el-GR" sz="2000" dirty="0" smtClean="0"/>
              <a:t>Το </a:t>
            </a:r>
            <a:r>
              <a:rPr lang="el-GR" sz="2000" dirty="0"/>
              <a:t>όνομα του καναλιού. Εξυπηρετεί να δίνουμε ονόματα στα </a:t>
            </a:r>
            <a:r>
              <a:rPr lang="en-US" sz="2000" dirty="0"/>
              <a:t>tracks</a:t>
            </a:r>
            <a:r>
              <a:rPr lang="el-GR" sz="2000" dirty="0"/>
              <a:t> όταν δουλεύουμε με πολλαπλά κανάλια.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n-US" sz="2000" b="1" dirty="0"/>
              <a:t>Solo </a:t>
            </a:r>
            <a:r>
              <a:rPr lang="en-US" sz="2000" b="1" dirty="0" smtClean="0"/>
              <a:t>function</a:t>
            </a:r>
            <a:r>
              <a:rPr lang="el-GR" sz="2000" b="1" dirty="0" smtClean="0"/>
              <a:t>: </a:t>
            </a:r>
            <a:r>
              <a:rPr lang="el-GR" sz="2000" dirty="0"/>
              <a:t>Η λειτουργία αυτή απενεργοποιεί όλα τα υπόλοιπα κανάλια αντίστοιχου είδους και κρατάει ενεργό μόνο το επιλεγμένο. Μπορεί κάποιος να κάνει </a:t>
            </a:r>
            <a:r>
              <a:rPr lang="en-US" sz="2000" dirty="0"/>
              <a:t>solo</a:t>
            </a:r>
            <a:r>
              <a:rPr lang="el-GR" sz="2000" dirty="0"/>
              <a:t> πάνω από ένα κανάλι.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n-US" sz="2000" b="1" dirty="0"/>
              <a:t>Mute </a:t>
            </a:r>
            <a:r>
              <a:rPr lang="en-US" sz="2000" b="1" dirty="0" smtClean="0"/>
              <a:t>function</a:t>
            </a:r>
            <a:r>
              <a:rPr lang="el-GR" sz="2000" b="1" dirty="0" smtClean="0"/>
              <a:t>: </a:t>
            </a:r>
            <a:r>
              <a:rPr lang="el-GR" sz="2000" dirty="0"/>
              <a:t>Η λειτουργία αυτή απενεργοποιεί αυτό το κανάλι. Πχ. στην περίπτωση του ήχου δεν περνάει το σήμα στο </a:t>
            </a:r>
            <a:r>
              <a:rPr lang="en-US" sz="2000" dirty="0"/>
              <a:t>Master Track</a:t>
            </a:r>
            <a:r>
              <a:rPr lang="el-GR" sz="2000" dirty="0"/>
              <a:t>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l-GR" sz="2000" b="1" dirty="0" smtClean="0"/>
              <a:t>Εφέ: </a:t>
            </a:r>
            <a:r>
              <a:rPr lang="el-GR" sz="2000" dirty="0"/>
              <a:t>Σε αυτό το </a:t>
            </a:r>
            <a:r>
              <a:rPr lang="en-US" sz="2000" dirty="0"/>
              <a:t>panel</a:t>
            </a:r>
            <a:r>
              <a:rPr lang="el-GR" sz="2000" dirty="0"/>
              <a:t> ανοίγει ένα </a:t>
            </a:r>
            <a:r>
              <a:rPr lang="en-US" sz="2000" dirty="0"/>
              <a:t>dialog</a:t>
            </a:r>
            <a:r>
              <a:rPr lang="el-GR" sz="2000" dirty="0"/>
              <a:t> για την προσθήκη οπτικών ή ψηφιακών εφέ.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l-GR" sz="2000" b="1" dirty="0"/>
              <a:t>Στάθμη έντασης (</a:t>
            </a:r>
            <a:r>
              <a:rPr lang="en-US" sz="2000" b="1" dirty="0"/>
              <a:t>audio</a:t>
            </a:r>
            <a:r>
              <a:rPr lang="el-GR" sz="2000" b="1" dirty="0"/>
              <a:t>) ή </a:t>
            </a:r>
            <a:r>
              <a:rPr lang="en-US" sz="2000" b="1" dirty="0"/>
              <a:t>opacity</a:t>
            </a:r>
            <a:r>
              <a:rPr lang="el-GR" sz="2000" b="1" dirty="0"/>
              <a:t> (</a:t>
            </a:r>
            <a:r>
              <a:rPr lang="en-US" sz="2000" b="1" dirty="0" smtClean="0"/>
              <a:t>video</a:t>
            </a:r>
            <a:r>
              <a:rPr lang="el-GR" sz="2000" b="1" dirty="0" smtClean="0"/>
              <a:t>): </a:t>
            </a:r>
            <a:r>
              <a:rPr lang="el-GR" sz="2000" dirty="0"/>
              <a:t>Αλλαγή της στάθμης καθολικής έντασης ή </a:t>
            </a:r>
            <a:r>
              <a:rPr lang="en-US" sz="2000" dirty="0"/>
              <a:t>opacity</a:t>
            </a:r>
            <a:r>
              <a:rPr lang="el-GR" sz="2000" dirty="0"/>
              <a:t> αντίστοιχα για το συγκεκριμένο </a:t>
            </a:r>
            <a:r>
              <a:rPr lang="en-US" sz="2000" dirty="0"/>
              <a:t>track</a:t>
            </a:r>
            <a:r>
              <a:rPr lang="el-GR" sz="2000" dirty="0" smtClean="0"/>
              <a:t>.</a:t>
            </a:r>
            <a:endParaRPr lang="el-GR" sz="2000" dirty="0"/>
          </a:p>
          <a:p>
            <a:pPr>
              <a:spcAft>
                <a:spcPts val="600"/>
              </a:spcAft>
            </a:pP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5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722313" y="3212976"/>
            <a:ext cx="7772400" cy="1362075"/>
          </a:xfrm>
        </p:spPr>
        <p:txBody>
          <a:bodyPr/>
          <a:lstStyle/>
          <a:p>
            <a:r>
              <a:rPr lang="el-GR" dirty="0"/>
              <a:t>Βίντεο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Navigation </a:t>
            </a:r>
            <a:r>
              <a:rPr lang="en-US" dirty="0"/>
              <a:t>- Editing – </a:t>
            </a:r>
            <a:r>
              <a:rPr lang="en-US" dirty="0" smtClean="0"/>
              <a:t>Trimming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724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Navigation </a:t>
            </a:r>
            <a:r>
              <a:rPr lang="en-US" dirty="0"/>
              <a:t>- Editing – </a:t>
            </a:r>
            <a:r>
              <a:rPr lang="en-US" dirty="0" smtClean="0"/>
              <a:t>Trimming 1/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457200" y="1944688"/>
            <a:ext cx="3610744" cy="4004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>
                <a:solidFill>
                  <a:prstClr val="black"/>
                </a:solidFill>
              </a:rPr>
              <a:t>Η μετακίνηση </a:t>
            </a:r>
            <a:r>
              <a:rPr lang="el-GR" sz="2800" dirty="0" err="1">
                <a:solidFill>
                  <a:prstClr val="black"/>
                </a:solidFill>
              </a:rPr>
              <a:t>Clip</a:t>
            </a:r>
            <a:r>
              <a:rPr lang="el-GR" sz="2800" dirty="0">
                <a:solidFill>
                  <a:prstClr val="black"/>
                </a:solidFill>
              </a:rPr>
              <a:t> στον άξονα του </a:t>
            </a:r>
            <a:r>
              <a:rPr lang="el-GR" sz="2800" dirty="0" smtClean="0">
                <a:solidFill>
                  <a:prstClr val="black"/>
                </a:solidFill>
              </a:rPr>
              <a:t>χρόνου (</a:t>
            </a:r>
            <a:r>
              <a:rPr lang="el-GR" sz="2800" dirty="0" err="1" smtClean="0">
                <a:solidFill>
                  <a:prstClr val="black"/>
                </a:solidFill>
              </a:rPr>
              <a:t>Navigation</a:t>
            </a:r>
            <a:r>
              <a:rPr lang="el-GR" sz="2800" dirty="0" smtClean="0">
                <a:solidFill>
                  <a:prstClr val="black"/>
                </a:solidFill>
              </a:rPr>
              <a:t>)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είναι πολλές φορές αναγκαία</a:t>
            </a:r>
          </a:p>
          <a:p>
            <a:endParaRPr lang="el-GR" sz="2800" dirty="0">
              <a:solidFill>
                <a:prstClr val="black"/>
              </a:solidFill>
            </a:endParaRPr>
          </a:p>
          <a:p>
            <a:r>
              <a:rPr lang="el-GR" sz="2800" dirty="0" err="1" smtClean="0">
                <a:solidFill>
                  <a:prstClr val="black"/>
                </a:solidFill>
              </a:rPr>
              <a:t>Επιτυχάνεται</a:t>
            </a:r>
            <a:r>
              <a:rPr lang="el-GR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κάνοντας </a:t>
            </a:r>
            <a:r>
              <a:rPr lang="en-US" sz="2800" dirty="0" smtClean="0">
                <a:solidFill>
                  <a:prstClr val="black"/>
                </a:solidFill>
              </a:rPr>
              <a:t>drag</a:t>
            </a:r>
            <a:r>
              <a:rPr lang="el-GR" sz="2800" dirty="0" smtClean="0">
                <a:solidFill>
                  <a:prstClr val="black"/>
                </a:solidFill>
              </a:rPr>
              <a:t> ένα </a:t>
            </a:r>
            <a:r>
              <a:rPr lang="en-US" sz="2800" dirty="0" smtClean="0">
                <a:solidFill>
                  <a:prstClr val="black"/>
                </a:solidFill>
              </a:rPr>
              <a:t>clip</a:t>
            </a:r>
            <a:r>
              <a:rPr lang="el-GR" sz="2800" dirty="0" smtClean="0">
                <a:solidFill>
                  <a:prstClr val="black"/>
                </a:solidFill>
              </a:rPr>
              <a:t> με το ποντίκι</a:t>
            </a:r>
          </a:p>
        </p:txBody>
      </p:sp>
      <p:pic>
        <p:nvPicPr>
          <p:cNvPr id="7" name="7 - Εικόνα" descr="17.png"/>
          <p:cNvPicPr/>
          <p:nvPr/>
        </p:nvPicPr>
        <p:blipFill>
          <a:blip r:embed="rId3" cstate="print"/>
          <a:srcRect r="11884" b="35288"/>
          <a:stretch>
            <a:fillRect/>
          </a:stretch>
        </p:blipFill>
        <p:spPr>
          <a:xfrm>
            <a:off x="4211960" y="2064286"/>
            <a:ext cx="4474840" cy="23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Navigation </a:t>
            </a:r>
            <a:r>
              <a:rPr lang="en-US" dirty="0"/>
              <a:t>- Editing – </a:t>
            </a:r>
            <a:r>
              <a:rPr lang="en-US" dirty="0" smtClean="0"/>
              <a:t>Trimming 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Τομή ενός </a:t>
            </a:r>
            <a:r>
              <a:rPr lang="en-US" sz="2400" dirty="0" smtClean="0"/>
              <a:t>Clip </a:t>
            </a:r>
            <a:r>
              <a:rPr lang="el-GR" sz="2400" dirty="0" smtClean="0"/>
              <a:t>με το πλήκτρο </a:t>
            </a:r>
            <a:r>
              <a:rPr lang="en-US" sz="2400" dirty="0" smtClean="0"/>
              <a:t>‘S’</a:t>
            </a:r>
            <a:endParaRPr lang="el-GR" sz="2400" dirty="0" smtClean="0"/>
          </a:p>
          <a:p>
            <a:pPr>
              <a:spcAft>
                <a:spcPts val="600"/>
              </a:spcAft>
            </a:pPr>
            <a:r>
              <a:rPr lang="el-GR" sz="2400" dirty="0" smtClean="0"/>
              <a:t>Το </a:t>
            </a:r>
            <a:r>
              <a:rPr lang="en-US" sz="2400" dirty="0" smtClean="0"/>
              <a:t>clip </a:t>
            </a:r>
            <a:r>
              <a:rPr lang="el-GR" sz="2400" dirty="0" smtClean="0"/>
              <a:t>του </a:t>
            </a:r>
            <a:r>
              <a:rPr lang="en-US" sz="2400" dirty="0" smtClean="0"/>
              <a:t>video </a:t>
            </a:r>
            <a:r>
              <a:rPr lang="el-GR" sz="2400" dirty="0" smtClean="0"/>
              <a:t>είναι </a:t>
            </a:r>
            <a:r>
              <a:rPr lang="en-US" sz="2400" dirty="0" smtClean="0"/>
              <a:t>by default</a:t>
            </a:r>
            <a:r>
              <a:rPr lang="el-GR" sz="2400" dirty="0" smtClean="0"/>
              <a:t> ομαδοποιημένο με το αντίστοιχο του </a:t>
            </a:r>
            <a:r>
              <a:rPr lang="en-US" sz="2400" dirty="0" smtClean="0"/>
              <a:t>audio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Η τομή σε </a:t>
            </a:r>
            <a:r>
              <a:rPr lang="en-US" sz="2400" dirty="0" smtClean="0"/>
              <a:t>Clip </a:t>
            </a:r>
            <a:r>
              <a:rPr lang="el-GR" sz="2400" dirty="0" smtClean="0"/>
              <a:t>επιτρέπει την διαγραφή ανεπιθύμητων μερών από τον χρήστη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457200" y="1944688"/>
            <a:ext cx="3008313" cy="38338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8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2345531"/>
            <a:ext cx="2241128" cy="245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25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Navigation - Editing – Trimming 4/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Τοποθετώντας το ποντίκι ακριβώς πάνω στο όριο του </a:t>
            </a:r>
            <a:r>
              <a:rPr lang="el-GR" dirty="0" err="1" smtClean="0"/>
              <a:t>Clip</a:t>
            </a:r>
            <a:r>
              <a:rPr lang="el-GR" dirty="0" smtClean="0"/>
              <a:t> μπορούμε να κάνουμε </a:t>
            </a:r>
            <a:r>
              <a:rPr lang="el-GR" dirty="0" err="1" smtClean="0"/>
              <a:t>μικρο</a:t>
            </a:r>
            <a:r>
              <a:rPr lang="el-GR" dirty="0" smtClean="0"/>
              <a:t>-αλλαγές (</a:t>
            </a:r>
            <a:r>
              <a:rPr lang="el-GR" dirty="0" err="1" smtClean="0"/>
              <a:t>trimming</a:t>
            </a:r>
            <a:r>
              <a:rPr lang="el-GR" dirty="0" smtClean="0"/>
              <a:t>)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038600" cy="243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92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Navigation </a:t>
            </a:r>
            <a:r>
              <a:rPr lang="en-US" dirty="0"/>
              <a:t>- Editing – </a:t>
            </a:r>
            <a:r>
              <a:rPr lang="en-US" dirty="0" smtClean="0"/>
              <a:t>Trimming 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800" dirty="0" smtClean="0"/>
              <a:t>Στα σημεία αρχής/τέλος των </a:t>
            </a:r>
            <a:r>
              <a:rPr lang="en-US" sz="2800" dirty="0" smtClean="0"/>
              <a:t>clip</a:t>
            </a:r>
            <a:r>
              <a:rPr lang="el-GR" sz="2800" dirty="0" smtClean="0"/>
              <a:t> είναι αναγκαία η δημιουργία μιας ομαλής μετάβασης (</a:t>
            </a:r>
            <a:r>
              <a:rPr lang="en-US" sz="2800" dirty="0" smtClean="0"/>
              <a:t>dissolve</a:t>
            </a:r>
            <a:r>
              <a:rPr lang="el-GR" sz="2800" dirty="0" smtClean="0"/>
              <a:t> </a:t>
            </a:r>
            <a:r>
              <a:rPr lang="en-US" sz="2800" dirty="0" smtClean="0"/>
              <a:t>in/out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To dissolve </a:t>
            </a:r>
            <a:r>
              <a:rPr lang="el-GR" sz="2800" dirty="0" smtClean="0"/>
              <a:t>εφαρμόζεται κατόπιν του ‘κοψίματος’ ενός </a:t>
            </a:r>
            <a:r>
              <a:rPr lang="en-US" sz="2800" dirty="0" smtClean="0"/>
              <a:t>clip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75643" y="2780928"/>
            <a:ext cx="2364709" cy="135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457200" y="1944688"/>
            <a:ext cx="3008313" cy="38338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εικόνας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0511" y="1916832"/>
            <a:ext cx="3801889" cy="289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754760" cy="4608512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 smtClean="0"/>
              <a:t>Ένα </a:t>
            </a:r>
            <a:r>
              <a:rPr lang="el-GR" sz="2400" dirty="0" err="1" smtClean="0"/>
              <a:t>cross</a:t>
            </a:r>
            <a:r>
              <a:rPr lang="el-GR" sz="2400" dirty="0" smtClean="0"/>
              <a:t> </a:t>
            </a:r>
            <a:r>
              <a:rPr lang="el-GR" sz="2400" dirty="0" err="1" smtClean="0"/>
              <a:t>dissolve</a:t>
            </a:r>
            <a:r>
              <a:rPr lang="el-GR" sz="2400" dirty="0" smtClean="0"/>
              <a:t> μπορεί να χρησιμοποιηθεί μεταξύ δύο διαδοχικών </a:t>
            </a:r>
            <a:r>
              <a:rPr lang="el-GR" sz="2400" dirty="0" err="1" smtClean="0"/>
              <a:t>clip</a:t>
            </a:r>
            <a:r>
              <a:rPr lang="el-GR" sz="2400" dirty="0" smtClean="0"/>
              <a:t> που ενώνονται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 smtClean="0"/>
              <a:t>Ως εναλλακτική λύση του </a:t>
            </a:r>
            <a:r>
              <a:rPr lang="el-GR" sz="2400" dirty="0" err="1" smtClean="0"/>
              <a:t>dissolve</a:t>
            </a:r>
            <a:r>
              <a:rPr lang="el-GR" sz="2400" dirty="0" smtClean="0"/>
              <a:t> ή </a:t>
            </a:r>
            <a:r>
              <a:rPr lang="el-GR" sz="2400" dirty="0" err="1" smtClean="0"/>
              <a:t>cross</a:t>
            </a:r>
            <a:r>
              <a:rPr lang="el-GR" sz="2400" dirty="0" smtClean="0"/>
              <a:t>-</a:t>
            </a:r>
            <a:r>
              <a:rPr lang="el-GR" sz="2400" dirty="0" err="1" smtClean="0"/>
              <a:t>dissolve</a:t>
            </a:r>
            <a:r>
              <a:rPr lang="el-GR" sz="2400" dirty="0" smtClean="0"/>
              <a:t> χρησιμοποιούνται η μηχανισμοί των μεταβάσεων (</a:t>
            </a:r>
            <a:r>
              <a:rPr lang="el-GR" sz="2400" dirty="0" err="1" smtClean="0"/>
              <a:t>transitions</a:t>
            </a:r>
            <a:r>
              <a:rPr lang="el-GR" sz="2400" dirty="0" smtClean="0"/>
              <a:t>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- Editing – Trimming </a:t>
            </a:r>
            <a:r>
              <a:rPr lang="el-GR" dirty="0" smtClean="0"/>
              <a:t>5</a:t>
            </a:r>
            <a:r>
              <a:rPr lang="en-US" dirty="0" smtClean="0"/>
              <a:t>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1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1362075"/>
          </a:xfrm>
        </p:spPr>
        <p:txBody>
          <a:bodyPr/>
          <a:lstStyle/>
          <a:p>
            <a:r>
              <a:rPr lang="el-GR" dirty="0"/>
              <a:t>Βίντεο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dirty="0" smtClean="0"/>
              <a:t>Οπτικά εφέ (</a:t>
            </a:r>
            <a:r>
              <a:rPr lang="el-GR" dirty="0" err="1" smtClean="0"/>
              <a:t>Virtual</a:t>
            </a:r>
            <a:r>
              <a:rPr lang="el-GR" dirty="0" smtClean="0"/>
              <a:t> FX)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VFX –</a:t>
            </a:r>
            <a:r>
              <a:rPr lang="el-GR" dirty="0" smtClean="0"/>
              <a:t> Γενικά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Η χρήση οπτικών εφέ (</a:t>
            </a:r>
            <a:r>
              <a:rPr lang="en-US" dirty="0" smtClean="0"/>
              <a:t>VFX</a:t>
            </a:r>
            <a:r>
              <a:rPr lang="el-GR" dirty="0" smtClean="0"/>
              <a:t>) συνίσταται στην </a:t>
            </a:r>
            <a:r>
              <a:rPr lang="el-GR" dirty="0" err="1" smtClean="0"/>
              <a:t>μετα</a:t>
            </a:r>
            <a:r>
              <a:rPr lang="en-US" dirty="0" smtClean="0"/>
              <a:t>-</a:t>
            </a:r>
            <a:r>
              <a:rPr lang="el-GR" dirty="0" smtClean="0"/>
              <a:t>παραγωγή για την βελτίωση του αποτελέσματος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Η εφαρμογή των </a:t>
            </a:r>
            <a:r>
              <a:rPr lang="en-US" dirty="0" smtClean="0"/>
              <a:t>VFX </a:t>
            </a:r>
            <a:r>
              <a:rPr lang="el-GR" dirty="0" smtClean="0"/>
              <a:t>μπορεί να γίνει είτε σε ένα </a:t>
            </a:r>
            <a:r>
              <a:rPr lang="en-US" dirty="0" smtClean="0"/>
              <a:t>video track</a:t>
            </a:r>
            <a:r>
              <a:rPr lang="el-GR" dirty="0" smtClean="0"/>
              <a:t> είτε σε ένα </a:t>
            </a:r>
            <a:r>
              <a:rPr lang="en-US" dirty="0" smtClean="0"/>
              <a:t>clip </a:t>
            </a:r>
            <a:r>
              <a:rPr lang="el-GR" dirty="0" smtClean="0"/>
              <a:t>ξεχωριστά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Η σειρά με την οποία τοποθετούνται τα </a:t>
            </a:r>
            <a:r>
              <a:rPr lang="en-US" dirty="0" smtClean="0"/>
              <a:t> </a:t>
            </a:r>
            <a:r>
              <a:rPr lang="el-GR" dirty="0" smtClean="0"/>
              <a:t>εφέ είναι καθοριστική για το τελικό αποτέλεσμα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Η υπερβολική χρήση </a:t>
            </a:r>
            <a:r>
              <a:rPr lang="en-US" dirty="0" smtClean="0"/>
              <a:t>VFX</a:t>
            </a:r>
            <a:r>
              <a:rPr lang="el-GR" dirty="0" smtClean="0"/>
              <a:t> οδηγεί σε ανεπιθύμητα αποτελέσματα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0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VFX –</a:t>
            </a:r>
            <a:r>
              <a:rPr lang="el-GR" dirty="0" smtClean="0"/>
              <a:t> Φωτεινότητα – Αντίθεση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Brightness </a:t>
            </a:r>
            <a:r>
              <a:rPr lang="el-GR" dirty="0" smtClean="0"/>
              <a:t>επηρεάζει την φωτεινότητα της εικόνας. Πχ αλλάζει όλα τα σκούρα χρώματα σε πιο ανοιχτές αποχρώσεις.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Contrast</a:t>
            </a:r>
            <a:r>
              <a:rPr lang="el-GR" dirty="0" smtClean="0"/>
              <a:t> αυξάνει ή μειώνει την αντίθεση μεταξύ των χρωμάτων. </a:t>
            </a:r>
            <a:endParaRPr lang="en-US" dirty="0" smtClean="0"/>
          </a:p>
          <a:p>
            <a:r>
              <a:rPr lang="el-GR" dirty="0" smtClean="0"/>
              <a:t>Συχνά είναι αναγκαία η αλλαγή και στις δύο παραμέτρους για το επιθυμητό αποτέλεσμα.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75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διόρθωσης </a:t>
            </a:r>
            <a:r>
              <a:rPr lang="en-US" dirty="0" smtClean="0"/>
              <a:t>Brightness</a:t>
            </a:r>
            <a:r>
              <a:rPr lang="el-GR" dirty="0" smtClean="0"/>
              <a:t> και </a:t>
            </a:r>
            <a:r>
              <a:rPr lang="en-US" dirty="0" smtClean="0"/>
              <a:t>Contrast</a:t>
            </a:r>
            <a:endParaRPr lang="el-GR" dirty="0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Πριν την διόρθωση</a:t>
            </a:r>
            <a:endParaRPr lang="el-GR" dirty="0"/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Μετά την διόρθωση του </a:t>
            </a:r>
            <a:r>
              <a:rPr lang="en-US" dirty="0" smtClean="0"/>
              <a:t>Brightness &amp; Contrast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297" r="24888" b="12104"/>
          <a:stretch>
            <a:fillRect/>
          </a:stretch>
        </p:blipFill>
        <p:spPr bwMode="auto">
          <a:xfrm>
            <a:off x="467544" y="2420887"/>
            <a:ext cx="3672408" cy="307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16009" r="25198" b="11989"/>
          <a:stretch>
            <a:fillRect/>
          </a:stretch>
        </p:blipFill>
        <p:spPr bwMode="auto">
          <a:xfrm>
            <a:off x="4690197" y="2420888"/>
            <a:ext cx="369727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41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διόρθωσης </a:t>
            </a:r>
            <a:r>
              <a:rPr lang="en-US" dirty="0" smtClean="0"/>
              <a:t>Contrast</a:t>
            </a:r>
            <a:endParaRPr lang="el-GR" dirty="0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Πριν την διόρθωση</a:t>
            </a:r>
            <a:endParaRPr lang="el-GR" dirty="0"/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Μετά την διόρθωση του </a:t>
            </a:r>
            <a:r>
              <a:rPr lang="en-US" dirty="0" smtClean="0"/>
              <a:t>Contrast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10129"/>
            <a:ext cx="4040188" cy="308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609523"/>
            <a:ext cx="4041775" cy="308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64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48" b="6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VFX plug-in Color Correction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Διόρθωση Χρωμάτων (</a:t>
            </a:r>
            <a:r>
              <a:rPr lang="en-US" dirty="0" smtClean="0"/>
              <a:t>CC</a:t>
            </a:r>
            <a:r>
              <a:rPr lang="el-GR" dirty="0" smtClean="0"/>
              <a:t>)</a:t>
            </a:r>
            <a:r>
              <a:rPr lang="en-US" dirty="0" smtClean="0"/>
              <a:t>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68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Διόρθωση Χρωμάτων (</a:t>
            </a:r>
            <a:r>
              <a:rPr lang="en-US" dirty="0" smtClean="0"/>
              <a:t>CC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Κάθε ‘δίσκος’ στο </a:t>
            </a:r>
            <a:r>
              <a:rPr lang="en-US" dirty="0" smtClean="0"/>
              <a:t>interface </a:t>
            </a:r>
            <a:r>
              <a:rPr lang="el-GR" dirty="0" smtClean="0"/>
              <a:t>του εργαλείου </a:t>
            </a:r>
            <a:r>
              <a:rPr lang="en-US" dirty="0" smtClean="0"/>
              <a:t>CC </a:t>
            </a:r>
            <a:r>
              <a:rPr lang="el-GR" dirty="0" smtClean="0"/>
              <a:t>αντιπροσωπεύει μια περιοχή τόνου.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Χαμηλή περιοχή (Σκούρα/</a:t>
            </a:r>
            <a:r>
              <a:rPr lang="el-GR" dirty="0" err="1" smtClean="0"/>
              <a:t>Σκιέ</a:t>
            </a:r>
            <a:r>
              <a:rPr lang="el-GR" dirty="0" smtClean="0"/>
              <a:t>ς)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Μεσαία (Γκρίζα)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Ψηλή (Φωτεινές περιοχές)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Κάθε χρώμα έχει και το αντίστοιχο συμπληρωματικό του.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Τα συμπληρωματικά χρώματα βρίσκονται </a:t>
            </a:r>
            <a:r>
              <a:rPr lang="el-GR" dirty="0" err="1" smtClean="0"/>
              <a:t>αντιδιαμετρικά</a:t>
            </a:r>
            <a:r>
              <a:rPr lang="el-GR" dirty="0" smtClean="0"/>
              <a:t> στον δίσκο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Η μετατόπιση του δείκτη σε κάθε δίσκο αλλάζει την παράμετρο</a:t>
            </a:r>
            <a:r>
              <a:rPr lang="en-US" dirty="0" smtClean="0"/>
              <a:t> Hue</a:t>
            </a:r>
            <a:r>
              <a:rPr lang="el-GR" dirty="0" smtClean="0"/>
              <a:t> για την αντίστοιχη περιοχή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4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Άλλοι παράμετροι για </a:t>
            </a:r>
            <a:r>
              <a:rPr lang="en-US" dirty="0" smtClean="0"/>
              <a:t>CC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Saturation: </a:t>
            </a:r>
            <a:r>
              <a:rPr lang="el-GR" dirty="0" smtClean="0"/>
              <a:t>Ποσοστό χρώματος στην εικόνα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Gamma</a:t>
            </a:r>
            <a:r>
              <a:rPr lang="el-GR" dirty="0" smtClean="0"/>
              <a:t>: Σχετική φωτεινότητα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Threshold</a:t>
            </a:r>
            <a:r>
              <a:rPr lang="el-GR" dirty="0" smtClean="0"/>
              <a:t>: Σε αντίθεση με την παράμετρο </a:t>
            </a:r>
            <a:r>
              <a:rPr lang="en-US" dirty="0" smtClean="0"/>
              <a:t>Gamma</a:t>
            </a:r>
            <a:r>
              <a:rPr lang="el-GR" dirty="0" smtClean="0"/>
              <a:t> η παράμετρος ορίζει την απόλυτη φωτεινότητα </a:t>
            </a:r>
            <a:r>
              <a:rPr lang="en-US" dirty="0" smtClean="0"/>
              <a:t>(Luminance) </a:t>
            </a:r>
            <a:r>
              <a:rPr lang="el-GR" dirty="0" smtClean="0"/>
              <a:t>της εικόνας.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Gain</a:t>
            </a:r>
            <a:r>
              <a:rPr lang="el-GR" dirty="0" smtClean="0"/>
              <a:t>: Ορίζει το ποσό του </a:t>
            </a:r>
            <a:r>
              <a:rPr lang="en-US" dirty="0" smtClean="0"/>
              <a:t>Luminance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82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CC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Πριν την εφαρμογή </a:t>
            </a:r>
            <a:r>
              <a:rPr lang="en-US" dirty="0" smtClean="0"/>
              <a:t>CC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Μετά την διόρθωση χρωμάτων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57442"/>
            <a:ext cx="4040188" cy="299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667701"/>
            <a:ext cx="4041775" cy="297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18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89D0"/>
                </a:solidFill>
              </a:rPr>
              <a:t>Άδειες Χρήσης</a:t>
            </a: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6" name="Picture 5" descr="Λογότυπο για Άδειες χρήσης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205066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725170" y="3356992"/>
            <a:ext cx="7772400" cy="1362075"/>
          </a:xfrm>
        </p:spPr>
        <p:txBody>
          <a:bodyPr/>
          <a:lstStyle/>
          <a:p>
            <a:r>
              <a:rPr lang="el-GR" dirty="0"/>
              <a:t>Βίντεο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Markers – Regions Loops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84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l-GR" dirty="0" smtClean="0"/>
              <a:t>Οι </a:t>
            </a:r>
            <a:r>
              <a:rPr lang="en-US" dirty="0" smtClean="0"/>
              <a:t>Markers</a:t>
            </a:r>
            <a:r>
              <a:rPr lang="el-GR" dirty="0" smtClean="0"/>
              <a:t> χρησιμοποιούνται για να ορίσει ο χρήστης σημεία ενδιαφέροντος μέσα σε ένα </a:t>
            </a:r>
            <a:r>
              <a:rPr lang="en-US" dirty="0" smtClean="0"/>
              <a:t>timeline</a:t>
            </a:r>
          </a:p>
          <a:p>
            <a:pPr>
              <a:spcAft>
                <a:spcPts val="1200"/>
              </a:spcAft>
            </a:pPr>
            <a:r>
              <a:rPr lang="el-GR" dirty="0" smtClean="0"/>
              <a:t>Τα </a:t>
            </a:r>
            <a:r>
              <a:rPr lang="en-US" dirty="0" smtClean="0"/>
              <a:t>Regions</a:t>
            </a:r>
            <a:r>
              <a:rPr lang="el-GR" dirty="0" smtClean="0"/>
              <a:t> ορίζουν μια περιοχή ενδιαφέροντος ή λούπας</a:t>
            </a:r>
            <a:r>
              <a:rPr lang="en-US" dirty="0" smtClean="0"/>
              <a:t>,</a:t>
            </a:r>
            <a:r>
              <a:rPr lang="el-GR" dirty="0" smtClean="0"/>
              <a:t> ενώ διευκολύνουν στην τελική  διαδικασία του </a:t>
            </a:r>
            <a:r>
              <a:rPr lang="en-US" dirty="0" smtClean="0"/>
              <a:t>rendering</a:t>
            </a:r>
            <a:r>
              <a:rPr lang="el-GR" dirty="0" smtClean="0"/>
              <a:t>, ορίζοντας περιοχές για </a:t>
            </a:r>
            <a:r>
              <a:rPr lang="en-US" dirty="0" smtClean="0"/>
              <a:t>export.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256" y="2276872"/>
            <a:ext cx="3380184" cy="255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33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5" descr="Λογότυπο για Άδειες χρήσης Creative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10" y="5832612"/>
            <a:ext cx="1357579" cy="4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Σημειώματα </a:t>
            </a:r>
            <a:r>
              <a:rPr lang="el-GR" sz="3200" dirty="0"/>
              <a:t>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24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b="1" dirty="0"/>
              <a:t>Σημείωμα Αναφοράς</a:t>
            </a:r>
          </a:p>
          <a:p>
            <a:pPr marL="0" indent="0">
              <a:buNone/>
            </a:pPr>
            <a:r>
              <a:rPr lang="el-GR" sz="1400" dirty="0"/>
              <a:t>Copyright 2014 </a:t>
            </a:r>
            <a:r>
              <a:rPr lang="en-US" sz="1400" dirty="0"/>
              <a:t>E</a:t>
            </a:r>
            <a:r>
              <a:rPr lang="el-GR" sz="1400" dirty="0" err="1"/>
              <a:t>θνικόν</a:t>
            </a:r>
            <a:r>
              <a:rPr lang="el-GR" sz="1400" dirty="0"/>
              <a:t> </a:t>
            </a:r>
            <a:r>
              <a:rPr lang="el-GR" sz="1400" dirty="0" err="1"/>
              <a:t>Καποδιστριακόν</a:t>
            </a:r>
            <a:r>
              <a:rPr lang="el-GR" sz="1400" dirty="0"/>
              <a:t> </a:t>
            </a:r>
            <a:r>
              <a:rPr lang="el-GR" sz="1400" dirty="0" err="1"/>
              <a:t>Πανεπιστήμιον</a:t>
            </a:r>
            <a:r>
              <a:rPr lang="el-GR" sz="1400" dirty="0"/>
              <a:t> Αθηνών. Παναγιώτης Μαρκόπουλος, Γιώργος Φράγκος, Γιώργος Θεοφάνους. «Επεξεργασία οπτικοακουστικού υλικού. Ενότητα </a:t>
            </a:r>
            <a:r>
              <a:rPr lang="el-GR" sz="1400" dirty="0" smtClean="0"/>
              <a:t> </a:t>
            </a:r>
            <a:r>
              <a:rPr lang="en-US" sz="1400" dirty="0" smtClean="0"/>
              <a:t>B</a:t>
            </a:r>
            <a:r>
              <a:rPr lang="el-GR" sz="1400" dirty="0" err="1" smtClean="0"/>
              <a:t>ίντεο</a:t>
            </a:r>
            <a:r>
              <a:rPr lang="en-US" sz="1400" dirty="0" smtClean="0"/>
              <a:t>.</a:t>
            </a:r>
            <a:r>
              <a:rPr lang="el-GR" sz="1400" dirty="0"/>
              <a:t>» </a:t>
            </a:r>
            <a:r>
              <a:rPr lang="el-GR" sz="1400" dirty="0" smtClean="0"/>
              <a:t> Έκδοση</a:t>
            </a:r>
            <a:r>
              <a:rPr lang="el-GR" sz="1400" dirty="0"/>
              <a:t>: 1.0. Αθήνα 2014. Διαθέσιμο από τη δικτυακή διεύθυνση εδώ</a:t>
            </a:r>
            <a:r>
              <a:rPr lang="el-GR" sz="1400"/>
              <a:t>, </a:t>
            </a:r>
            <a:r>
              <a:rPr lang="el-GR" sz="1400" smtClean="0"/>
              <a:t>15/07/2014</a:t>
            </a:r>
            <a:r>
              <a:rPr lang="el-GR" sz="1400" dirty="0"/>
              <a:t>.</a:t>
            </a:r>
          </a:p>
          <a:p>
            <a:pPr marL="0" indent="0">
              <a:buNone/>
            </a:pPr>
            <a:r>
              <a:rPr lang="el-GR" sz="1400" b="1" dirty="0"/>
              <a:t>Σημείωμα Αδειοδότησης</a:t>
            </a:r>
          </a:p>
          <a:p>
            <a:pPr marL="0" indent="0">
              <a:buNone/>
            </a:pPr>
            <a:r>
              <a:rPr lang="el-GR" sz="1400" dirty="0"/>
              <a:t>Το παρόν υλικό διατίθεται με τους όρους της άδειας χρήσης Creative Commons Αναφορά Παρόμοια Διανομή 4.0 [1] ή μεταγενέστερη, Διεθνής Έκδοση.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l-GR" sz="1400" b="1" dirty="0"/>
          </a:p>
          <a:p>
            <a:pPr marL="0" indent="0">
              <a:buNone/>
            </a:pPr>
            <a:r>
              <a:rPr lang="el-GR" sz="1400" dirty="0"/>
              <a:t>Η άδεια αυτή ανήκει στις άδειες που ακολουθούν τις προδιαγραφές του </a:t>
            </a:r>
            <a:r>
              <a:rPr lang="el-GR" sz="1400" dirty="0" err="1"/>
              <a:t>Oρισμού</a:t>
            </a:r>
            <a:r>
              <a:rPr lang="el-GR" sz="1400" dirty="0"/>
              <a:t> Ανοικτής Γνώσης [2], είναι ανοικτό πολιτιστικό έργο [3] και για το λόγο αυτό αποτελεί ανοικτό περιεχόμενο [4]. </a:t>
            </a:r>
          </a:p>
          <a:p>
            <a:pPr marL="0" indent="0">
              <a:buNone/>
            </a:pPr>
            <a:r>
              <a:rPr lang="el-GR" sz="1400" dirty="0"/>
              <a:t>[1] http://creativecommons.org/licenses/by-sa/4.0/deed. </a:t>
            </a:r>
            <a:r>
              <a:rPr lang="el-GR" sz="1400" dirty="0" err="1"/>
              <a:t>el</a:t>
            </a:r>
            <a:endParaRPr lang="el-GR" sz="1400" dirty="0"/>
          </a:p>
          <a:p>
            <a:pPr marL="0" indent="0">
              <a:buNone/>
            </a:pPr>
            <a:r>
              <a:rPr lang="el-GR" sz="1400" dirty="0"/>
              <a:t>[2] http://opendefinition.org/okd/ellinika/</a:t>
            </a:r>
          </a:p>
          <a:p>
            <a:pPr marL="0" indent="0">
              <a:buNone/>
            </a:pPr>
            <a:r>
              <a:rPr lang="el-GR" sz="1400" dirty="0"/>
              <a:t>[3] http://freedomdefined.org/Definition/El</a:t>
            </a:r>
          </a:p>
          <a:p>
            <a:pPr marL="0" indent="0">
              <a:buNone/>
            </a:pPr>
            <a:r>
              <a:rPr lang="el-GR" sz="1400" dirty="0"/>
              <a:t>[4] http://opendefinition.org/buttons/</a:t>
            </a:r>
          </a:p>
          <a:p>
            <a:endParaRPr lang="el-G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6" name="Picture 5" descr="This material is Open Cont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3777"/>
            <a:ext cx="1440160" cy="42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Περιγραφή: Άδειες χρήσης Creative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12477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Σημειώματα </a:t>
            </a:r>
            <a:r>
              <a:rPr lang="el-GR" sz="3200" dirty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b="1" dirty="0"/>
              <a:t>Διατήρηση Σημειωμάτων</a:t>
            </a:r>
          </a:p>
          <a:p>
            <a:pPr marL="0" indent="0">
              <a:buNone/>
            </a:pPr>
            <a:r>
              <a:rPr lang="el-GR" sz="2000" dirty="0"/>
              <a:t>Οποιαδήποτε αναπαραγωγή ή διασκευή του υλικού θα πρέπει να συμπεριλαμβάνει:</a:t>
            </a:r>
          </a:p>
          <a:p>
            <a:pPr lvl="1"/>
            <a:r>
              <a:rPr lang="el-GR" sz="1800" dirty="0"/>
              <a:t>Το Σημείωμα Αναφοράς</a:t>
            </a:r>
          </a:p>
          <a:p>
            <a:pPr lvl="1"/>
            <a:r>
              <a:rPr lang="el-GR" sz="1800" dirty="0"/>
              <a:t>Το Σημείωμα Αδειοδότησης</a:t>
            </a:r>
          </a:p>
          <a:p>
            <a:pPr lvl="1"/>
            <a:r>
              <a:rPr lang="el-GR" sz="1800" dirty="0"/>
              <a:t>Τη δήλωση διατήρησης Σημειωμάτων</a:t>
            </a:r>
          </a:p>
          <a:p>
            <a:pPr lvl="1"/>
            <a:r>
              <a:rPr lang="el-GR" sz="1800" dirty="0"/>
              <a:t>Το σημείωμα χρήσης έργων τρίτων (εφόσον υπάρχει)</a:t>
            </a:r>
            <a:endParaRPr lang="en-US" sz="1800" dirty="0"/>
          </a:p>
          <a:p>
            <a:pPr marL="0" indent="0">
              <a:buNone/>
            </a:pPr>
            <a:r>
              <a:rPr lang="el-GR" sz="2000" dirty="0"/>
              <a:t>μαζί με τους συνοδευόμενους </a:t>
            </a:r>
            <a:r>
              <a:rPr lang="el-GR" sz="2000" dirty="0" err="1"/>
              <a:t>υπερσυνδέσμους</a:t>
            </a:r>
            <a:r>
              <a:rPr lang="el-GR" sz="2000" dirty="0"/>
              <a:t>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13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892" y="5173887"/>
            <a:ext cx="4968216" cy="1182463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7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2261764" cy="22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Το </a:t>
            </a:r>
            <a:r>
              <a:rPr lang="el-GR" dirty="0"/>
              <a:t>παρόν εγχειρίδιο έχει στόχο να παρέχει στον χρήστη τις απαραίτητες πληροφορίες &amp; τεχνικές για την </a:t>
            </a:r>
            <a:r>
              <a:rPr lang="el-GR" dirty="0" err="1"/>
              <a:t>μετα</a:t>
            </a:r>
            <a:r>
              <a:rPr lang="el-GR" dirty="0"/>
              <a:t>-παραγωγή </a:t>
            </a:r>
            <a:r>
              <a:rPr lang="el-GR" dirty="0" smtClean="0"/>
              <a:t>οπτικού </a:t>
            </a:r>
            <a:r>
              <a:rPr lang="el-GR" dirty="0"/>
              <a:t>υλικού</a:t>
            </a:r>
            <a:r>
              <a:rPr lang="en-US" dirty="0"/>
              <a:t>.</a:t>
            </a: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Χαρακτηριστικά </a:t>
            </a:r>
            <a:r>
              <a:rPr lang="el-GR" dirty="0" err="1"/>
              <a:t>ψηφιοποίησης</a:t>
            </a:r>
            <a:endParaRPr lang="el-GR" dirty="0"/>
          </a:p>
          <a:p>
            <a:r>
              <a:rPr lang="el-GR" dirty="0"/>
              <a:t>Επεξεργασία βίντεο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0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/>
          <a:lstStyle/>
          <a:p>
            <a:r>
              <a:rPr lang="el-GR" dirty="0"/>
              <a:t>Χαρ/κα </a:t>
            </a:r>
            <a:r>
              <a:rPr lang="el-GR" dirty="0" err="1"/>
              <a:t>ψηφιοποίησης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Ιδιότητες – Χαρακτηριστικά </a:t>
            </a:r>
            <a:r>
              <a:rPr lang="el-GR" dirty="0" err="1" smtClean="0"/>
              <a:t>Video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8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Ιδιότητες </a:t>
            </a:r>
            <a:r>
              <a:rPr lang="el-GR" dirty="0"/>
              <a:t>– Χαρακτηριστικά </a:t>
            </a:r>
            <a:r>
              <a:rPr lang="el-GR" dirty="0" err="1"/>
              <a:t>Video</a:t>
            </a:r>
            <a:r>
              <a:rPr lang="el-GR" dirty="0"/>
              <a:t> </a:t>
            </a:r>
            <a:r>
              <a:rPr lang="el-GR" dirty="0" smtClean="0"/>
              <a:t>(1/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114300" indent="0" fontAlgn="base">
              <a:buNone/>
            </a:pPr>
            <a:r>
              <a:rPr lang="el-GR" sz="2800" b="1" i="1" dirty="0"/>
              <a:t>Frame </a:t>
            </a:r>
            <a:r>
              <a:rPr lang="el-GR" sz="2800" b="1" i="1" dirty="0" err="1"/>
              <a:t>Rate</a:t>
            </a:r>
            <a:r>
              <a:rPr lang="el-GR" sz="2800" b="1" i="1" dirty="0"/>
              <a:t> (</a:t>
            </a:r>
            <a:r>
              <a:rPr lang="el-GR" sz="2800" b="1" i="1" dirty="0" err="1"/>
              <a:t>fps</a:t>
            </a:r>
            <a:r>
              <a:rPr lang="el-GR" sz="2800" b="1" i="1" dirty="0"/>
              <a:t>) </a:t>
            </a:r>
            <a:endParaRPr lang="en-US" sz="2800" b="1" i="1" dirty="0"/>
          </a:p>
          <a:p>
            <a:pPr marL="0" indent="0">
              <a:buNone/>
            </a:pPr>
            <a:r>
              <a:rPr lang="el-GR" sz="2400" dirty="0"/>
              <a:t>Το </a:t>
            </a:r>
            <a:r>
              <a:rPr lang="en-US" sz="2400" dirty="0"/>
              <a:t>frame rate</a:t>
            </a:r>
            <a:r>
              <a:rPr lang="el-GR" sz="2400" dirty="0"/>
              <a:t> δηλώνει τα </a:t>
            </a:r>
            <a:r>
              <a:rPr lang="en-US" sz="2400" dirty="0"/>
              <a:t>frames</a:t>
            </a:r>
            <a:r>
              <a:rPr lang="el-GR" sz="2400" dirty="0"/>
              <a:t>/καρέ της εικόνας ανά δευτερόλεπτο. Προφανώς όσο περισσότερα είναι τα καρέ ανά δευτερόλεπτο τόσο καλύτερα για το ανθρώπινο μάτι. Τα </a:t>
            </a:r>
            <a:r>
              <a:rPr lang="en-US" sz="2400" dirty="0"/>
              <a:t>FR </a:t>
            </a:r>
            <a:r>
              <a:rPr lang="el-GR" sz="2400" dirty="0"/>
              <a:t>που χρησιμοποιούμε είναι στο ευρωπαϊκό πρότυπο </a:t>
            </a:r>
            <a:r>
              <a:rPr lang="en-US" sz="2400" dirty="0"/>
              <a:t>DV</a:t>
            </a:r>
            <a:r>
              <a:rPr lang="el-GR" sz="2400" dirty="0"/>
              <a:t>-</a:t>
            </a:r>
            <a:r>
              <a:rPr lang="en-US" sz="2400" dirty="0"/>
              <a:t>PAL</a:t>
            </a:r>
            <a:r>
              <a:rPr lang="el-GR" sz="2400" dirty="0"/>
              <a:t> 25 </a:t>
            </a:r>
            <a:r>
              <a:rPr lang="en-US" sz="2400" dirty="0"/>
              <a:t>fps</a:t>
            </a:r>
            <a:r>
              <a:rPr lang="el-GR" sz="2400" dirty="0"/>
              <a:t> και στα </a:t>
            </a:r>
            <a:r>
              <a:rPr lang="en-US" sz="2400" dirty="0"/>
              <a:t>Multimedia</a:t>
            </a:r>
            <a:r>
              <a:rPr lang="el-GR" sz="2400" dirty="0"/>
              <a:t> 15 </a:t>
            </a:r>
            <a:r>
              <a:rPr lang="en-US" sz="2400" dirty="0"/>
              <a:t>fps</a:t>
            </a:r>
            <a:r>
              <a:rPr lang="el-GR" sz="2400" dirty="0"/>
              <a:t>. Στις κινηματογραφικές παραγωγές </a:t>
            </a:r>
            <a:r>
              <a:rPr lang="en-US" sz="2400" dirty="0"/>
              <a:t>HD</a:t>
            </a:r>
            <a:r>
              <a:rPr lang="el-GR" sz="2400" dirty="0"/>
              <a:t> το </a:t>
            </a:r>
            <a:r>
              <a:rPr lang="en-US" sz="2400" dirty="0"/>
              <a:t>FR </a:t>
            </a:r>
            <a:r>
              <a:rPr lang="el-GR" sz="2400" dirty="0"/>
              <a:t>είναι πάνω από 30 </a:t>
            </a:r>
            <a:r>
              <a:rPr lang="en-US" sz="2400" dirty="0"/>
              <a:t>fps</a:t>
            </a:r>
            <a:r>
              <a:rPr lang="el-GR" sz="2400" dirty="0"/>
              <a:t>.</a:t>
            </a:r>
            <a:endParaRPr lang="en-US" sz="2400" dirty="0"/>
          </a:p>
          <a:p>
            <a:pPr marL="342900" lvl="2" indent="-342900"/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4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Ιδιότητες </a:t>
            </a:r>
            <a:r>
              <a:rPr lang="el-GR" dirty="0"/>
              <a:t>– Χαρακτηριστικά </a:t>
            </a:r>
            <a:r>
              <a:rPr lang="el-GR" dirty="0" err="1"/>
              <a:t>Video</a:t>
            </a:r>
            <a:r>
              <a:rPr lang="el-GR" dirty="0"/>
              <a:t> </a:t>
            </a:r>
            <a:r>
              <a:rPr lang="el-GR" dirty="0" smtClean="0"/>
              <a:t>(2/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7"/>
          </a:xfrm>
        </p:spPr>
        <p:txBody>
          <a:bodyPr anchor="ctr">
            <a:noAutofit/>
          </a:bodyPr>
          <a:lstStyle/>
          <a:p>
            <a:pPr marL="114300" indent="0" fontAlgn="base">
              <a:buNone/>
            </a:pPr>
            <a:r>
              <a:rPr lang="en-US" sz="2800" b="1" i="1" dirty="0" smtClean="0"/>
              <a:t>Bit </a:t>
            </a:r>
            <a:r>
              <a:rPr lang="en-US" sz="2800" b="1" i="1" dirty="0"/>
              <a:t>Rate (</a:t>
            </a:r>
            <a:r>
              <a:rPr lang="en-US" sz="2800" b="1" i="1" dirty="0" err="1"/>
              <a:t>kpbs</a:t>
            </a:r>
            <a:r>
              <a:rPr lang="en-US" sz="2800" b="1" i="1" dirty="0" smtClean="0"/>
              <a:t>)</a:t>
            </a:r>
            <a:endParaRPr lang="el-GR" sz="2800" b="1" i="1" dirty="0" smtClean="0"/>
          </a:p>
          <a:p>
            <a:pPr marL="114300" indent="0" fontAlgn="base"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η ροή δεδομένων της εικόνας σε </a:t>
            </a:r>
            <a:r>
              <a:rPr lang="el-GR" sz="2400" dirty="0" err="1"/>
              <a:t>video</a:t>
            </a:r>
            <a:r>
              <a:rPr lang="el-GR" sz="2400" dirty="0"/>
              <a:t> το οποίο είναι συμπιεσμένο με κάποια κωδικοποίηση (mp4, </a:t>
            </a:r>
            <a:r>
              <a:rPr lang="el-GR" sz="2400" dirty="0" err="1"/>
              <a:t>wmv</a:t>
            </a:r>
            <a:r>
              <a:rPr lang="el-GR" sz="2400" dirty="0"/>
              <a:t> </a:t>
            </a:r>
            <a:r>
              <a:rPr lang="el-GR" sz="2400" dirty="0" err="1"/>
              <a:t>κλπ</a:t>
            </a:r>
            <a:r>
              <a:rPr lang="el-GR" sz="2400" dirty="0"/>
              <a:t>). Όσο μεγαλύτερο είναι τόσο πιο ευκρινής θα είναι η εικόνα μας στον χρόνο (δεν θα </a:t>
            </a:r>
            <a:r>
              <a:rPr lang="el-GR" sz="2400" dirty="0" err="1"/>
              <a:t>pixel</a:t>
            </a:r>
            <a:r>
              <a:rPr lang="el-GR" sz="2400" dirty="0"/>
              <a:t>-λιάζει). Συνήθως για </a:t>
            </a:r>
            <a:r>
              <a:rPr lang="el-GR" sz="2400" dirty="0" err="1"/>
              <a:t>multimedia</a:t>
            </a:r>
            <a:r>
              <a:rPr lang="el-GR" sz="2400" dirty="0"/>
              <a:t> παραγωγές το </a:t>
            </a:r>
            <a:r>
              <a:rPr lang="el-GR" sz="2400" dirty="0" err="1"/>
              <a:t>Bit</a:t>
            </a:r>
            <a:r>
              <a:rPr lang="el-GR" sz="2400" dirty="0"/>
              <a:t> </a:t>
            </a:r>
            <a:r>
              <a:rPr lang="el-GR" sz="2400" dirty="0" err="1"/>
              <a:t>Rate</a:t>
            </a:r>
            <a:r>
              <a:rPr lang="el-GR" sz="2400" dirty="0"/>
              <a:t> κυμαίνεται από 200 </a:t>
            </a:r>
            <a:r>
              <a:rPr lang="el-GR" sz="2400" dirty="0" err="1"/>
              <a:t>kbps</a:t>
            </a:r>
            <a:r>
              <a:rPr lang="el-GR" sz="2400" dirty="0"/>
              <a:t> – 600 </a:t>
            </a:r>
            <a:r>
              <a:rPr lang="el-GR" sz="2400" dirty="0" err="1"/>
              <a:t>kbps</a:t>
            </a:r>
            <a:r>
              <a:rPr lang="el-GR" sz="2400" dirty="0"/>
              <a:t>. Για παραγωγές τύπου ταινιών υπερβαίνει τα 2 </a:t>
            </a:r>
            <a:r>
              <a:rPr lang="el-GR" sz="2400" dirty="0" err="1"/>
              <a:t>Mbps</a:t>
            </a:r>
            <a:r>
              <a:rPr lang="el-GR" sz="24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50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Άδειες Χρήσης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Χρηματοδότηση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Σκοποί  ενότητας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Περιεχόμενα ενότητας (1/3)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Περιεχόμενα ενότητας (2/3)&amp;quot;&quot;/&gt;&lt;property id=&quot;20307&quot; value=&quot;289&quot;/&gt;&lt;/object&gt;&lt;object type=&quot;3&quot; unique_id=&quot;10010&quot;&gt;&lt;property id=&quot;20148&quot; value=&quot;5&quot;/&gt;&lt;property id=&quot;20300&quot; value=&quot;Slide 7 - &amp;quot;Περιεχόμενα ενότητας (3/3)&amp;quot;&quot;/&gt;&lt;property id=&quot;20307&quot; value=&quot;290&quot;/&gt;&lt;/object&gt;&lt;object type=&quot;3&quot; unique_id=&quot;10011&quot;&gt;&lt;property id=&quot;20148&quot; value=&quot;5&quot;/&gt;&lt;property id=&quot;20300&quot; value=&quot;Slide 8 - &amp;quot;Ήχος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Γενικές αρχές (1/3)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Γενικές αρχές (2/3)&amp;quot;&quot;/&gt;&lt;property id=&quot;20307&quot; value=&quot;292&quot;/&gt;&lt;/object&gt;&lt;object type=&quot;3&quot; unique_id=&quot;10014&quot;&gt;&lt;property id=&quot;20148&quot; value=&quot;5&quot;/&gt;&lt;property id=&quot;20300&quot; value=&quot;Slide 11 - &amp;quot;Γενικές αρχές (3/3)&amp;quot;&quot;/&gt;&lt;property id=&quot;20307&quot; value=&quot;293&quot;/&gt;&lt;/object&gt;&lt;object type=&quot;3&quot; unique_id=&quot;10015&quot;&gt;&lt;property id=&quot;20148&quot; value=&quot;5&quot;/&gt;&lt;property id=&quot;20300&quot; value=&quot;Slide 12 - &amp;quot;Ήχος&amp;quot;&quot;/&gt;&lt;property id=&quot;20307&quot; value=&quot;294&quot;/&gt;&lt;/object&gt;&lt;object type=&quot;3&quot; unique_id=&quot;10016&quot;&gt;&lt;property id=&quot;20148&quot; value=&quot;5&quot;/&gt;&lt;property id=&quot;20300&quot; value=&quot;Slide 13 - &amp;quot;Editing – Trimming (1/3)&amp;quot;&quot;/&gt;&lt;property id=&quot;20307&quot; value=&quot;295&quot;/&gt;&lt;/object&gt;&lt;object type=&quot;3&quot; unique_id=&quot;10017&quot;&gt;&lt;property id=&quot;20148&quot; value=&quot;5&quot;/&gt;&lt;property id=&quot;20300&quot; value=&quot;Slide 14 - &amp;quot;Editing – Trimming (2/3)&amp;quot;&quot;/&gt;&lt;property id=&quot;20307&quot; value=&quot;296&quot;/&gt;&lt;/object&gt;&lt;object type=&quot;3&quot; unique_id=&quot;10018&quot;&gt;&lt;property id=&quot;20148&quot; value=&quot;5&quot;/&gt;&lt;property id=&quot;20300&quot; value=&quot;Slide 15 - &amp;quot;Editing – Trimming (3/3)&amp;quot;&quot;/&gt;&lt;property id=&quot;20307&quot; value=&quot;297&quot;/&gt;&lt;/object&gt;&lt;object type=&quot;3&quot; unique_id=&quot;10019&quot;&gt;&lt;property id=&quot;20148&quot; value=&quot;5&quot;/&gt;&lt;property id=&quot;20300&quot; value=&quot;Slide 16 - &amp;quot;Στάθμες (Μίξη) (1/4)&amp;quot;&quot;/&gt;&lt;property id=&quot;20307&quot; value=&quot;298&quot;/&gt;&lt;/object&gt;&lt;object type=&quot;3&quot; unique_id=&quot;10020&quot;&gt;&lt;property id=&quot;20148&quot; value=&quot;5&quot;/&gt;&lt;property id=&quot;20300&quot; value=&quot;Slide 17 - &amp;quot;Στάθμες (Μίξη) (2/4)&amp;quot;&quot;/&gt;&lt;property id=&quot;20307&quot; value=&quot;299&quot;/&gt;&lt;/object&gt;&lt;object type=&quot;3&quot; unique_id=&quot;10021&quot;&gt;&lt;property id=&quot;20148&quot; value=&quot;5&quot;/&gt;&lt;property id=&quot;20300&quot; value=&quot;Slide 18 - &amp;quot;Στάθμες (Μίξη) (3/4)&amp;quot;&quot;/&gt;&lt;property id=&quot;20307&quot; value=&quot;300&quot;/&gt;&lt;/object&gt;&lt;object type=&quot;3&quot; unique_id=&quot;10022&quot;&gt;&lt;property id=&quot;20148&quot; value=&quot;5&quot;/&gt;&lt;property id=&quot;20300&quot; value=&quot;Slide 19 - &amp;quot;Στάθμες (Μίξη) (4/4)&amp;quot;&quot;/&gt;&lt;property id=&quot;20307&quot; value=&quot;301&quot;/&gt;&lt;/object&gt;&lt;object type=&quot;3&quot; unique_id=&quot;10023&quot;&gt;&lt;property id=&quot;20148&quot; value=&quot;5&quot;/&gt;&lt;property id=&quot;20300&quot; value=&quot;Slide 20 - &amp;quot;Ήχος&amp;quot;&quot;/&gt;&lt;property id=&quot;20307&quot; value=&quot;333&quot;/&gt;&lt;/object&gt;&lt;object type=&quot;3&quot; unique_id=&quot;10024&quot;&gt;&lt;property id=&quot;20148&quot; value=&quot;5&quot;/&gt;&lt;property id=&quot;20300&quot; value=&quot;Slide 21 - &amp;quot;Χρήση ψηφιακών εφέ (1/2)&amp;quot;&quot;/&gt;&lt;property id=&quot;20307&quot; value=&quot;302&quot;/&gt;&lt;/object&gt;&lt;object type=&quot;3&quot; unique_id=&quot;10025&quot;&gt;&lt;property id=&quot;20148&quot; value=&quot;5&quot;/&gt;&lt;property id=&quot;20300&quot; value=&quot;Slide 22 - &amp;quot;Χρήση ψηφιακών εφέ (2/2)&amp;quot;&quot;/&gt;&lt;property id=&quot;20307&quot; value=&quot;303&quot;/&gt;&lt;/object&gt;&lt;object type=&quot;3&quot; unique_id=&quot;10026&quot;&gt;&lt;property id=&quot;20148&quot; value=&quot;5&quot;/&gt;&lt;property id=&quot;20300&quot; value=&quot;Slide 23 - &amp;quot;Χρήση δυναμικών εφέ – Compressor (1/5)&amp;quot;&quot;/&gt;&lt;property id=&quot;20307&quot; value=&quot;304&quot;/&gt;&lt;/object&gt;&lt;object type=&quot;3&quot; unique_id=&quot;10027&quot;&gt;&lt;property id=&quot;20148&quot; value=&quot;5&quot;/&gt;&lt;property id=&quot;20300&quot; value=&quot;Slide 24 - &amp;quot;Χρήση δυναμικών εφέ – Compressor (2/5)&amp;quot;&quot;/&gt;&lt;property id=&quot;20307&quot; value=&quot;305&quot;/&gt;&lt;/object&gt;&lt;object type=&quot;3&quot; unique_id=&quot;10028&quot;&gt;&lt;property id=&quot;20148&quot; value=&quot;5&quot;/&gt;&lt;property id=&quot;20300&quot; value=&quot;Slide 25 - &amp;quot;Χρήση δυναμικών εφέ – Compressor (3/5)&amp;quot;&quot;/&gt;&lt;property id=&quot;20307&quot; value=&quot;306&quot;/&gt;&lt;/object&gt;&lt;object type=&quot;3&quot; unique_id=&quot;10029&quot;&gt;&lt;property id=&quot;20148&quot; value=&quot;5&quot;/&gt;&lt;property id=&quot;20300&quot; value=&quot;Slide 26 - &amp;quot;Χρήση δυναμικών εφέ – Compressor (4/5)&amp;quot;&quot;/&gt;&lt;property id=&quot;20307&quot; value=&quot;307&quot;/&gt;&lt;/object&gt;&lt;object type=&quot;3&quot; unique_id=&quot;10030&quot;&gt;&lt;property id=&quot;20148&quot; value=&quot;5&quot;/&gt;&lt;property id=&quot;20300&quot; value=&quot;Slide 27 - &amp;quot;Χρήση δυναμικών εφέ – Compressor (5/5)&amp;quot;&quot;/&gt;&lt;property id=&quot;20307&quot; value=&quot;308&quot;/&gt;&lt;/object&gt;&lt;object type=&quot;3&quot; unique_id=&quot;10031&quot;&gt;&lt;property id=&quot;20148&quot; value=&quot;5&quot;/&gt;&lt;property id=&quot;20300&quot; value=&quot;Slide 28 - &amp;quot;Ισοσταθμιστής - EQ&amp;#x0D;&amp;#x0A;(1/6)&amp;quot;&quot;/&gt;&lt;property id=&quot;20307&quot; value=&quot;309&quot;/&gt;&lt;/object&gt;&lt;object type=&quot;3&quot; unique_id=&quot;10032&quot;&gt;&lt;property id=&quot;20148&quot; value=&quot;5&quot;/&gt;&lt;property id=&quot;20300&quot; value=&quot;Slide 29 - &amp;quot;Ισοσταθμιστής - EQ&amp;#x0D;&amp;#x0A;(2/6)&amp;quot;&quot;/&gt;&lt;property id=&quot;20307&quot; value=&quot;310&quot;/&gt;&lt;/object&gt;&lt;object type=&quot;3&quot; unique_id=&quot;10033&quot;&gt;&lt;property id=&quot;20148&quot; value=&quot;5&quot;/&gt;&lt;property id=&quot;20300&quot; value=&quot;Slide 30 - &amp;quot;Ισοσταθμιστής - EQ&amp;#x0D;&amp;#x0A;(3/6)&amp;quot;&quot;/&gt;&lt;property id=&quot;20307&quot; value=&quot;334&quot;/&gt;&lt;/object&gt;&lt;object type=&quot;3&quot; unique_id=&quot;10034&quot;&gt;&lt;property id=&quot;20148&quot; value=&quot;5&quot;/&gt;&lt;property id=&quot;20300&quot; value=&quot;Slide 31 - &amp;quot;Ισοσταθμιστής - EQ&amp;#x0D;&amp;#x0A;(4/6)&amp;quot;&quot;/&gt;&lt;property id=&quot;20307&quot; value=&quot;335&quot;/&gt;&lt;/object&gt;&lt;object type=&quot;3&quot; unique_id=&quot;10035&quot;&gt;&lt;property id=&quot;20148&quot; value=&quot;5&quot;/&gt;&lt;property id=&quot;20300&quot; value=&quot;Slide 32 - &amp;quot;Ισοσταθμιστής - EQ&amp;#x0D;&amp;#x0A;(5/6)&amp;quot;&quot;/&gt;&lt;property id=&quot;20307&quot; value=&quot;336&quot;/&gt;&lt;/object&gt;&lt;object type=&quot;3&quot; unique_id=&quot;10036&quot;&gt;&lt;property id=&quot;20148&quot; value=&quot;5&quot;/&gt;&lt;property id=&quot;20300&quot; value=&quot;Slide 33 - &amp;quot;Ισοσταθμιστής - EQ&amp;#x0D;&amp;#x0A;(6/6)&amp;quot;&quot;/&gt;&lt;property id=&quot;20307&quot; value=&quot;311&quot;/&gt;&lt;/object&gt;&lt;object type=&quot;3&quot; unique_id=&quot;10037&quot;&gt;&lt;property id=&quot;20148&quot; value=&quot;5&quot;/&gt;&lt;property id=&quot;20300&quot; value=&quot;Slide 34 - &amp;quot;Παραμετρικός ισοσταθμιστής&amp;quot;&quot;/&gt;&lt;property id=&quot;20307&quot; value=&quot;312&quot;/&gt;&lt;/object&gt;&lt;object type=&quot;3&quot; unique_id=&quot;10038&quot;&gt;&lt;property id=&quot;20148&quot; value=&quot;5&quot;/&gt;&lt;property id=&quot;20300&quot; value=&quot;Slide 35 - &amp;quot;Γραφικός ισοσταθμιστής&amp;quot;&quot;/&gt;&lt;property id=&quot;20307&quot; value=&quot;313&quot;/&gt;&lt;/object&gt;&lt;object type=&quot;3&quot; unique_id=&quot;10039&quot;&gt;&lt;property id=&quot;20148&quot; value=&quot;5&quot;/&gt;&lt;property id=&quot;20300&quot; value=&quot;Slide 36 - &amp;quot;Η Χρήση του ισοσταθμιστή&amp;quot;&quot;/&gt;&lt;property id=&quot;20307&quot; value=&quot;314&quot;/&gt;&lt;/object&gt;&lt;object type=&quot;3&quot; unique_id=&quot;10040&quot;&gt;&lt;property id=&quot;20148&quot; value=&quot;5&quot;/&gt;&lt;property id=&quot;20300&quot; value=&quot;Slide 37 - &amp;quot;Φασματικός αναλυτής- Spectrum analyzer&amp;quot;&quot;/&gt;&lt;property id=&quot;20307&quot; value=&quot;315&quot;/&gt;&lt;/object&gt;&lt;object type=&quot;3&quot; unique_id=&quot;10041&quot;&gt;&lt;property id=&quot;20148&quot; value=&quot;5&quot;/&gt;&lt;property id=&quot;20300&quot; value=&quot;Slide 38 - &amp;quot;Χρήση φίλτρου εγκοπής (notch filter) (1/2)&amp;quot;&quot;/&gt;&lt;property id=&quot;20307&quot; value=&quot;316&quot;/&gt;&lt;/object&gt;&lt;object type=&quot;3&quot; unique_id=&quot;10042&quot;&gt;&lt;property id=&quot;20148&quot; value=&quot;5&quot;/&gt;&lt;property id=&quot;20300&quot; value=&quot;Slide 39 - &amp;quot;Χρήση φίλτρου εγκοπής (notch filter) (2/2)&amp;quot;&quot;/&gt;&lt;property id=&quot;20307&quot; value=&quot;317&quot;/&gt;&lt;/object&gt;&lt;object type=&quot;3&quot; unique_id=&quot;10043&quot;&gt;&lt;property id=&quot;20148&quot; value=&quot;5&quot;/&gt;&lt;property id=&quot;20300&quot; value=&quot;Slide 40 - &amp;quot;Χρήση Εξασθενιτή Συριστικότητας–De-esser (1/2)&amp;quot;&quot;/&gt;&lt;property id=&quot;20307&quot; value=&quot;318&quot;/&gt;&lt;/object&gt;&lt;object type=&quot;3&quot; unique_id=&quot;10044&quot;&gt;&lt;property id=&quot;20148&quot; value=&quot;5&quot;/&gt;&lt;property id=&quot;20300&quot; value=&quot;Slide 41 - &amp;quot;Χρήση Εξασθενιτή Συριστικότητας–De-esser (2/2)&amp;quot;&quot;/&gt;&lt;property id=&quot;20307&quot; value=&quot;319&quot;/&gt;&lt;/object&gt;&lt;object type=&quot;3&quot; unique_id=&quot;10045&quot;&gt;&lt;property id=&quot;20148&quot; value=&quot;5&quot;/&gt;&lt;property id=&quot;20300&quot; value=&quot;Slide 42 - &amp;quot; Θόρυβος (1/2)&amp;quot;&quot;/&gt;&lt;property id=&quot;20307&quot; value=&quot;320&quot;/&gt;&lt;/object&gt;&lt;object type=&quot;3&quot; unique_id=&quot;10046&quot;&gt;&lt;property id=&quot;20148&quot; value=&quot;5&quot;/&gt;&lt;property id=&quot;20300&quot; value=&quot;Slide 43 - &amp;quot; Θόρυβος (2/2)&amp;quot;&quot;/&gt;&lt;property id=&quot;20307&quot; value=&quot;321&quot;/&gt;&lt;/object&gt;&lt;object type=&quot;3&quot; unique_id=&quot;10047&quot;&gt;&lt;property id=&quot;20148&quot; value=&quot;5&quot;/&gt;&lt;property id=&quot;20300&quot; value=&quot;Slide 44 - &amp;quot; Απομάκρυνση του θορύβου στα κενά της ομιλίας&amp;quot;&quot;/&gt;&lt;property id=&quot;20307&quot; value=&quot;322&quot;/&gt;&lt;/object&gt;&lt;object type=&quot;3&quot; unique_id=&quot;10048&quot;&gt;&lt;property id=&quot;20148&quot; value=&quot;5&quot;/&gt;&lt;property id=&quot;20300&quot; value=&quot;Slide 45 - &amp;quot;Αλγόριθμοι αποθορυβοποίησης (1/2)&amp;quot;&quot;/&gt;&lt;property id=&quot;20307&quot; value=&quot;324&quot;/&gt;&lt;/object&gt;&lt;object type=&quot;3&quot; unique_id=&quot;10049&quot;&gt;&lt;property id=&quot;20148&quot; value=&quot;5&quot;/&gt;&lt;property id=&quot;20300&quot; value=&quot;Slide 46 - &amp;quot;Αλγόριθμοι αποθορυβοποίησης (2/2)&amp;quot;&quot;/&gt;&lt;property id=&quot;20307&quot; value=&quot;325&quot;/&gt;&lt;/object&gt;&lt;object type=&quot;3&quot; unique_id=&quot;10050&quot;&gt;&lt;property id=&quot;20148&quot; value=&quot;5&quot;/&gt;&lt;property id=&quot;20300&quot; value=&quot;Slide 47 - &amp;quot;Αποθορυβοποίηση με το λογισμικό Audacity&amp;quot;&quot;/&gt;&lt;property id=&quot;20307&quot; value=&quot;326&quot;/&gt;&lt;/object&gt;&lt;object type=&quot;3&quot; unique_id=&quot;10051&quot;&gt;&lt;property id=&quot;20148&quot; value=&quot;5&quot;/&gt;&lt;property id=&quot;20300&quot; value=&quot;Slide 48 - &amp;quot;Αποθορυβοποίηση με το plug-in Waves X-Noise (1/3)&amp;quot;&quot;/&gt;&lt;property id=&quot;20307&quot; value=&quot;327&quot;/&gt;&lt;/object&gt;&lt;object type=&quot;3&quot; unique_id=&quot;10052&quot;&gt;&lt;property id=&quot;20148&quot; value=&quot;5&quot;/&gt;&lt;property id=&quot;20300&quot; value=&quot;Slide 49 - &amp;quot;Αποθορυβοποίηση με το plug-in Waves X-Noise (2/3)&amp;quot;&quot;/&gt;&lt;property id=&quot;20307&quot; value=&quot;328&quot;/&gt;&lt;/object&gt;&lt;object type=&quot;3&quot; unique_id=&quot;10053&quot;&gt;&lt;property id=&quot;20148&quot; value=&quot;5&quot;/&gt;&lt;property id=&quot;20300&quot; value=&quot;Slide 50 - &amp;quot;Αποθορυβοποίηση με το plug-in Waves X-Noise (3/3)&amp;quot;&quot;/&gt;&lt;property id=&quot;20307&quot; value=&quot;329&quot;/&gt;&lt;/object&gt;&lt;object type=&quot;3&quot; unique_id=&quot;10054&quot;&gt;&lt;property id=&quot;20148&quot; value=&quot;5&quot;/&gt;&lt;property id=&quot;20300&quot; value=&quot;Slide 51 - &amp;quot;Χρήση του ελεύθερου λογισμικού Audacity (1/3)&amp;quot;&quot;/&gt;&lt;property id=&quot;20307&quot; value=&quot;331&quot;/&gt;&lt;/object&gt;&lt;object type=&quot;3&quot; unique_id=&quot;10055&quot;&gt;&lt;property id=&quot;20148&quot; value=&quot;5&quot;/&gt;&lt;property id=&quot;20300&quot; value=&quot;Slide 52 - &amp;quot;Χρήση του ελεύθερου λογισμικού Audacity (2/3)&amp;quot;&quot;/&gt;&lt;property id=&quot;20307&quot; value=&quot;330&quot;/&gt;&lt;/object&gt;&lt;object type=&quot;3&quot; unique_id=&quot;10056&quot;&gt;&lt;property id=&quot;20148&quot; value=&quot;5&quot;/&gt;&lt;property id=&quot;20300&quot; value=&quot;Slide 53 - &amp;quot;Χρήση του ελεύθερου λογισμικού Audacity (3/3)&amp;quot;&quot;/&gt;&lt;property id=&quot;20307&quot; value=&quot;332&quot;/&gt;&lt;/object&gt;&lt;object type=&quot;3&quot; unique_id=&quot;10057&quot;&gt;&lt;property id=&quot;20148&quot; value=&quot;5&quot;/&gt;&lt;property id=&quot;20300&quot; value=&quot;Slide 54 - &amp;quot;Τέλος Ενότητας&amp;quot;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1261</Words>
  <Application>Microsoft Office PowerPoint</Application>
  <PresentationFormat>On-screen Show (4:3)</PresentationFormat>
  <Paragraphs>202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Θέμα του Office</vt:lpstr>
      <vt:lpstr>Επεξεργασία οπτικοακουστικού υλικού</vt:lpstr>
      <vt:lpstr>PowerPoint Presentation</vt:lpstr>
      <vt:lpstr>Άδειες Χρήσης</vt:lpstr>
      <vt:lpstr>Χρηματοδότηση</vt:lpstr>
      <vt:lpstr>Σκοποί  ενότητας</vt:lpstr>
      <vt:lpstr>Περιεχόμενα μαθήματος</vt:lpstr>
      <vt:lpstr>Χαρ/κα ψηφιοποίησης</vt:lpstr>
      <vt:lpstr>Ιδιότητες – Χαρακτηριστικά Video (1/3)</vt:lpstr>
      <vt:lpstr>Ιδιότητες – Χαρακτηριστικά Video (2/3)</vt:lpstr>
      <vt:lpstr>Ιδιότητες – Χαρακτηριστικά Video (3/3)</vt:lpstr>
      <vt:lpstr>Βίντεο</vt:lpstr>
      <vt:lpstr>Χρήση του Vegas – import αρχεία</vt:lpstr>
      <vt:lpstr>Tracks (1/2)</vt:lpstr>
      <vt:lpstr>Tracks (2/2)</vt:lpstr>
      <vt:lpstr>Βίντεο</vt:lpstr>
      <vt:lpstr>Navigation - Editing – Trimming 1/</vt:lpstr>
      <vt:lpstr>Navigation - Editing – Trimming 3/</vt:lpstr>
      <vt:lpstr>Navigation - Editing – Trimming 4/</vt:lpstr>
      <vt:lpstr>Navigation - Editing – Trimming 4/</vt:lpstr>
      <vt:lpstr>Navigation - Editing – Trimming 5/</vt:lpstr>
      <vt:lpstr>Βίντεο</vt:lpstr>
      <vt:lpstr>VFX – Γενικά</vt:lpstr>
      <vt:lpstr>VFX – Φωτεινότητα – Αντίθεση</vt:lpstr>
      <vt:lpstr>Παράδειγμα διόρθωσης Brightness και Contrast</vt:lpstr>
      <vt:lpstr>Παράδειγμα διόρθωσης Contrast</vt:lpstr>
      <vt:lpstr>Διόρθωση Χρωμάτων (CC) 1</vt:lpstr>
      <vt:lpstr>Διόρθωση Χρωμάτων (CC) 2</vt:lpstr>
      <vt:lpstr>Άλλοι παράμετροι για CC </vt:lpstr>
      <vt:lpstr>Παράδειγμα CC</vt:lpstr>
      <vt:lpstr>Βίντεο</vt:lpstr>
      <vt:lpstr>PowerPoint Presentation</vt:lpstr>
      <vt:lpstr>Τέλος Ενότητας</vt:lpstr>
      <vt:lpstr>Σημειώματα (1 από 2)</vt:lpstr>
      <vt:lpstr>Σημειώματα (2 από 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pantelis</cp:lastModifiedBy>
  <cp:revision>285</cp:revision>
  <dcterms:created xsi:type="dcterms:W3CDTF">2012-09-06T09:03:05Z</dcterms:created>
  <dcterms:modified xsi:type="dcterms:W3CDTF">2014-07-15T16:32:26Z</dcterms:modified>
</cp:coreProperties>
</file>