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311" r:id="rId2"/>
    <p:sldId id="364" r:id="rId3"/>
    <p:sldId id="360" r:id="rId4"/>
    <p:sldId id="361" r:id="rId5"/>
    <p:sldId id="362" r:id="rId6"/>
    <p:sldId id="258" r:id="rId7"/>
    <p:sldId id="259" r:id="rId8"/>
    <p:sldId id="295" r:id="rId9"/>
    <p:sldId id="260" r:id="rId10"/>
    <p:sldId id="296"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97" r:id="rId24"/>
    <p:sldId id="273" r:id="rId25"/>
    <p:sldId id="274" r:id="rId26"/>
    <p:sldId id="276" r:id="rId27"/>
    <p:sldId id="277" r:id="rId28"/>
    <p:sldId id="278"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8" r:id="rId43"/>
    <p:sldId id="293" r:id="rId44"/>
    <p:sldId id="299" r:id="rId45"/>
    <p:sldId id="294" r:id="rId46"/>
    <p:sldId id="300" r:id="rId47"/>
    <p:sldId id="301" r:id="rId48"/>
    <p:sldId id="356" r:id="rId49"/>
    <p:sldId id="302" r:id="rId50"/>
    <p:sldId id="303" r:id="rId51"/>
    <p:sldId id="304" r:id="rId52"/>
    <p:sldId id="305" r:id="rId53"/>
    <p:sldId id="306" r:id="rId54"/>
    <p:sldId id="307" r:id="rId55"/>
    <p:sldId id="308" r:id="rId56"/>
    <p:sldId id="309" r:id="rId57"/>
    <p:sldId id="313" r:id="rId58"/>
    <p:sldId id="317" r:id="rId59"/>
    <p:sldId id="318" r:id="rId60"/>
    <p:sldId id="319" r:id="rId61"/>
    <p:sldId id="320" r:id="rId62"/>
    <p:sldId id="321" r:id="rId63"/>
    <p:sldId id="322" r:id="rId64"/>
    <p:sldId id="323" r:id="rId65"/>
    <p:sldId id="324" r:id="rId66"/>
    <p:sldId id="325" r:id="rId67"/>
    <p:sldId id="357" r:id="rId68"/>
    <p:sldId id="358" r:id="rId69"/>
    <p:sldId id="359" r:id="rId70"/>
    <p:sldId id="326" r:id="rId71"/>
    <p:sldId id="327" r:id="rId72"/>
    <p:sldId id="355" r:id="rId73"/>
    <p:sldId id="328" r:id="rId74"/>
    <p:sldId id="329" r:id="rId75"/>
    <p:sldId id="330" r:id="rId76"/>
    <p:sldId id="331" r:id="rId77"/>
    <p:sldId id="332" r:id="rId78"/>
    <p:sldId id="333" r:id="rId79"/>
    <p:sldId id="334" r:id="rId80"/>
    <p:sldId id="335" r:id="rId81"/>
    <p:sldId id="340" r:id="rId82"/>
    <p:sldId id="348" r:id="rId83"/>
    <p:sldId id="341" r:id="rId84"/>
    <p:sldId id="339" r:id="rId85"/>
    <p:sldId id="342" r:id="rId86"/>
    <p:sldId id="343" r:id="rId87"/>
    <p:sldId id="344" r:id="rId88"/>
    <p:sldId id="345" r:id="rId89"/>
    <p:sldId id="351" r:id="rId90"/>
    <p:sldId id="352" r:id="rId91"/>
    <p:sldId id="353" r:id="rId92"/>
    <p:sldId id="346" r:id="rId93"/>
    <p:sldId id="347" r:id="rId94"/>
    <p:sldId id="354" r:id="rId95"/>
    <p:sldId id="349" r:id="rId96"/>
    <p:sldId id="350" r:id="rId97"/>
    <p:sldId id="363" r:id="rId9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9377" autoAdjust="0"/>
  </p:normalViewPr>
  <p:slideViewPr>
    <p:cSldViewPr>
      <p:cViewPr>
        <p:scale>
          <a:sx n="90" d="100"/>
          <a:sy n="90" d="100"/>
        </p:scale>
        <p:origin x="-749" y="24"/>
      </p:cViewPr>
      <p:guideLst>
        <p:guide orient="horz" pos="2160"/>
        <p:guide pos="2880"/>
      </p:guideLst>
    </p:cSldViewPr>
  </p:slideViewPr>
  <p:outlineViewPr>
    <p:cViewPr>
      <p:scale>
        <a:sx n="33" d="100"/>
        <a:sy n="33" d="100"/>
      </p:scale>
      <p:origin x="0" y="33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B1FFA-38BF-41AE-A409-852262A75F3A}" type="datetimeFigureOut">
              <a:rPr lang="el-GR" smtClean="0"/>
              <a:pPr/>
              <a:t>26/2/2014</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EB154-CB44-453B-B406-51B5837894CC}" type="slidenum">
              <a:rPr lang="el-GR" smtClean="0"/>
              <a:pPr/>
              <a:t>‹#›</a:t>
            </a:fld>
            <a:endParaRPr lang="el-GR" dirty="0"/>
          </a:p>
        </p:txBody>
      </p:sp>
    </p:spTree>
    <p:extLst>
      <p:ext uri="{BB962C8B-B14F-4D97-AF65-F5344CB8AC3E}">
        <p14:creationId xmlns:p14="http://schemas.microsoft.com/office/powerpoint/2010/main" val="327549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190691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32</a:t>
            </a:fld>
            <a:endParaRPr lang="el-GR"/>
          </a:p>
        </p:txBody>
      </p:sp>
    </p:spTree>
    <p:extLst>
      <p:ext uri="{BB962C8B-B14F-4D97-AF65-F5344CB8AC3E}">
        <p14:creationId xmlns:p14="http://schemas.microsoft.com/office/powerpoint/2010/main" val="314248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Σε αντίθετη περίπτωση, οι υποστηρικτικές τεχνολογίες και οι χρήστες τους δε θα αναγνωρίσουν τη συνεκτικότητα των στοιχείων που περιλαμβάνονται στις λίστες σας, αλλά θα τις ερμηνεύσουν σαν μια σειρά σύντομων ξεχωριστών παραγράφων.</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36</a:t>
            </a:fld>
            <a:endParaRPr lang="el-GR"/>
          </a:p>
        </p:txBody>
      </p:sp>
    </p:spTree>
    <p:extLst>
      <p:ext uri="{BB962C8B-B14F-4D97-AF65-F5344CB8AC3E}">
        <p14:creationId xmlns:p14="http://schemas.microsoft.com/office/powerpoint/2010/main" val="213525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49</a:t>
            </a:fld>
            <a:endParaRPr lang="el-GR"/>
          </a:p>
        </p:txBody>
      </p:sp>
    </p:spTree>
    <p:extLst>
      <p:ext uri="{BB962C8B-B14F-4D97-AF65-F5344CB8AC3E}">
        <p14:creationId xmlns:p14="http://schemas.microsoft.com/office/powerpoint/2010/main" val="145387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50</a:t>
            </a:fld>
            <a:endParaRPr lang="el-GR"/>
          </a:p>
        </p:txBody>
      </p:sp>
    </p:spTree>
    <p:extLst>
      <p:ext uri="{BB962C8B-B14F-4D97-AF65-F5344CB8AC3E}">
        <p14:creationId xmlns:p14="http://schemas.microsoft.com/office/powerpoint/2010/main" val="233860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Στην περιοχή </a:t>
            </a:r>
            <a:r>
              <a:rPr lang="el-GR" sz="1200" b="1" kern="1200" dirty="0" smtClean="0">
                <a:solidFill>
                  <a:schemeClr val="tx1"/>
                </a:solidFill>
                <a:effectLst/>
                <a:latin typeface="+mn-lt"/>
                <a:ea typeface="+mn-ea"/>
                <a:cs typeface="+mn-cs"/>
              </a:rPr>
              <a:t>Θέση</a:t>
            </a:r>
            <a:r>
              <a:rPr lang="el-GR" sz="1200" kern="1200" dirty="0" smtClean="0">
                <a:solidFill>
                  <a:schemeClr val="tx1"/>
                </a:solidFill>
                <a:effectLst/>
                <a:latin typeface="+mn-lt"/>
                <a:ea typeface="+mn-ea"/>
                <a:cs typeface="+mn-cs"/>
              </a:rPr>
              <a:t> μπορείτε να αλλάξετε τη θέση που θα τοποθετηθεί το κείμενο της υποσημείωσης. Στην περιοχή </a:t>
            </a:r>
            <a:r>
              <a:rPr lang="el-GR" sz="1200" b="1" kern="1200" dirty="0" smtClean="0">
                <a:solidFill>
                  <a:schemeClr val="tx1"/>
                </a:solidFill>
                <a:effectLst/>
                <a:latin typeface="+mn-lt"/>
                <a:ea typeface="+mn-ea"/>
                <a:cs typeface="+mn-cs"/>
              </a:rPr>
              <a:t>Μορφή</a:t>
            </a:r>
            <a:r>
              <a:rPr lang="el-GR" sz="1200" kern="1200" dirty="0" smtClean="0">
                <a:solidFill>
                  <a:schemeClr val="tx1"/>
                </a:solidFill>
                <a:effectLst/>
                <a:latin typeface="+mn-lt"/>
                <a:ea typeface="+mn-ea"/>
                <a:cs typeface="+mn-cs"/>
              </a:rPr>
              <a:t> μπορείτε να επιλέξετε τη μορφή της αρίθμησης, την έναρξή της, τη συνέχειά της μέσα στο κείμενο, την ενότητα ή τη σελίδα.</a:t>
            </a:r>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52</a:t>
            </a:fld>
            <a:endParaRPr lang="el-GR"/>
          </a:p>
        </p:txBody>
      </p:sp>
    </p:spTree>
    <p:extLst>
      <p:ext uri="{BB962C8B-B14F-4D97-AF65-F5344CB8AC3E}">
        <p14:creationId xmlns:p14="http://schemas.microsoft.com/office/powerpoint/2010/main" val="176418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54</a:t>
            </a:fld>
            <a:endParaRPr lang="el-GR"/>
          </a:p>
        </p:txBody>
      </p:sp>
    </p:spTree>
    <p:extLst>
      <p:ext uri="{BB962C8B-B14F-4D97-AF65-F5344CB8AC3E}">
        <p14:creationId xmlns:p14="http://schemas.microsoft.com/office/powerpoint/2010/main" val="192911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55</a:t>
            </a:fld>
            <a:endParaRPr lang="el-GR"/>
          </a:p>
        </p:txBody>
      </p:sp>
    </p:spTree>
    <p:extLst>
      <p:ext uri="{BB962C8B-B14F-4D97-AF65-F5344CB8AC3E}">
        <p14:creationId xmlns:p14="http://schemas.microsoft.com/office/powerpoint/2010/main" val="21235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56</a:t>
            </a:fld>
            <a:endParaRPr lang="el-GR"/>
          </a:p>
        </p:txBody>
      </p:sp>
    </p:spTree>
    <p:extLst>
      <p:ext uri="{BB962C8B-B14F-4D97-AF65-F5344CB8AC3E}">
        <p14:creationId xmlns:p14="http://schemas.microsoft.com/office/powerpoint/2010/main" val="380497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57</a:t>
            </a:fld>
            <a:endParaRPr lang="el-GR" dirty="0"/>
          </a:p>
        </p:txBody>
      </p:sp>
    </p:spTree>
    <p:extLst>
      <p:ext uri="{BB962C8B-B14F-4D97-AF65-F5344CB8AC3E}">
        <p14:creationId xmlns:p14="http://schemas.microsoft.com/office/powerpoint/2010/main" val="279150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58</a:t>
            </a:fld>
            <a:endParaRPr lang="el-GR" dirty="0"/>
          </a:p>
        </p:txBody>
      </p:sp>
    </p:spTree>
    <p:extLst>
      <p:ext uri="{BB962C8B-B14F-4D97-AF65-F5344CB8AC3E}">
        <p14:creationId xmlns:p14="http://schemas.microsoft.com/office/powerpoint/2010/main" val="331715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302597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3EB154-CB44-453B-B406-51B5837894CC}" type="slidenum">
              <a:rPr lang="el-GR" smtClean="0"/>
              <a:pPr/>
              <a:t>60</a:t>
            </a:fld>
            <a:endParaRPr lang="el-GR" dirty="0"/>
          </a:p>
        </p:txBody>
      </p:sp>
    </p:spTree>
    <p:extLst>
      <p:ext uri="{BB962C8B-B14F-4D97-AF65-F5344CB8AC3E}">
        <p14:creationId xmlns:p14="http://schemas.microsoft.com/office/powerpoint/2010/main" val="3324645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Μπορείτε να δημιουργήσετε μια βιβλιογραφία οποιαδήποτε στιγμή, αφού εισάγετε μία ή περισσότερες πηγές σε ένα έγγραφο. Εάν δεν διαθέτετε όλες τις πληροφορίες που χρειάζεστε για κάποια πηγή, ώστε να δημιουργήσετε μια πλήρη αναφορά, μπορείτε να χρησιμοποιήσετε ένα κείμενο κράτησης θέσης της αναφοράς και να συμπληρώσετε τις πληροφορίες της πηγής αργότερα.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ΠΡΟΣΟΧΗ: ότι τα κείμενα κράτησης θέσης αναφοράς δεν εμφανίζονται στη βιβλιογραφία.</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61</a:t>
            </a:fld>
            <a:endParaRPr lang="el-GR" dirty="0"/>
          </a:p>
        </p:txBody>
      </p:sp>
    </p:spTree>
    <p:extLst>
      <p:ext uri="{BB962C8B-B14F-4D97-AF65-F5344CB8AC3E}">
        <p14:creationId xmlns:p14="http://schemas.microsoft.com/office/powerpoint/2010/main" val="195161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62</a:t>
            </a:fld>
            <a:endParaRPr lang="el-GR" dirty="0"/>
          </a:p>
        </p:txBody>
      </p:sp>
    </p:spTree>
    <p:extLst>
      <p:ext uri="{BB962C8B-B14F-4D97-AF65-F5344CB8AC3E}">
        <p14:creationId xmlns:p14="http://schemas.microsoft.com/office/powerpoint/2010/main" val="54092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68</a:t>
            </a:fld>
            <a:endParaRPr lang="el-GR" dirty="0"/>
          </a:p>
        </p:txBody>
      </p:sp>
    </p:spTree>
    <p:extLst>
      <p:ext uri="{BB962C8B-B14F-4D97-AF65-F5344CB8AC3E}">
        <p14:creationId xmlns:p14="http://schemas.microsoft.com/office/powerpoint/2010/main" val="3838627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69</a:t>
            </a:fld>
            <a:endParaRPr lang="el-GR" dirty="0"/>
          </a:p>
        </p:txBody>
      </p:sp>
    </p:spTree>
    <p:extLst>
      <p:ext uri="{BB962C8B-B14F-4D97-AF65-F5344CB8AC3E}">
        <p14:creationId xmlns:p14="http://schemas.microsoft.com/office/powerpoint/2010/main" val="100576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70</a:t>
            </a:fld>
            <a:endParaRPr lang="el-GR" dirty="0"/>
          </a:p>
        </p:txBody>
      </p:sp>
    </p:spTree>
    <p:extLst>
      <p:ext uri="{BB962C8B-B14F-4D97-AF65-F5344CB8AC3E}">
        <p14:creationId xmlns:p14="http://schemas.microsoft.com/office/powerpoint/2010/main" val="4106078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71</a:t>
            </a:fld>
            <a:endParaRPr lang="el-GR" dirty="0"/>
          </a:p>
        </p:txBody>
      </p:sp>
    </p:spTree>
    <p:extLst>
      <p:ext uri="{BB962C8B-B14F-4D97-AF65-F5344CB8AC3E}">
        <p14:creationId xmlns:p14="http://schemas.microsoft.com/office/powerpoint/2010/main" val="400168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73</a:t>
            </a:fld>
            <a:endParaRPr lang="el-GR" dirty="0"/>
          </a:p>
        </p:txBody>
      </p:sp>
    </p:spTree>
    <p:extLst>
      <p:ext uri="{BB962C8B-B14F-4D97-AF65-F5344CB8AC3E}">
        <p14:creationId xmlns:p14="http://schemas.microsoft.com/office/powerpoint/2010/main" val="99091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74</a:t>
            </a:fld>
            <a:endParaRPr lang="el-GR" dirty="0"/>
          </a:p>
        </p:txBody>
      </p:sp>
    </p:spTree>
    <p:extLst>
      <p:ext uri="{BB962C8B-B14F-4D97-AF65-F5344CB8AC3E}">
        <p14:creationId xmlns:p14="http://schemas.microsoft.com/office/powerpoint/2010/main" val="3059299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75</a:t>
            </a:fld>
            <a:endParaRPr lang="el-GR" dirty="0"/>
          </a:p>
        </p:txBody>
      </p:sp>
    </p:spTree>
    <p:extLst>
      <p:ext uri="{BB962C8B-B14F-4D97-AF65-F5344CB8AC3E}">
        <p14:creationId xmlns:p14="http://schemas.microsoft.com/office/powerpoint/2010/main" val="74632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dirty="0" smtClean="0"/>
          </a:p>
        </p:txBody>
      </p:sp>
      <p:sp>
        <p:nvSpPr>
          <p:cNvPr id="4" name="Slide Number Placeholder 3"/>
          <p:cNvSpPr>
            <a:spLocks noGrp="1"/>
          </p:cNvSpPr>
          <p:nvPr>
            <p:ph type="sldNum" sz="quarter" idx="10"/>
          </p:nvPr>
        </p:nvSpPr>
        <p:spPr/>
        <p:txBody>
          <a:bodyPr/>
          <a:lstStyle/>
          <a:p>
            <a:fld id="{4F3EB154-CB44-453B-B406-51B5837894CC}" type="slidenum">
              <a:rPr lang="el-GR" smtClean="0"/>
              <a:pPr/>
              <a:t>6</a:t>
            </a:fld>
            <a:endParaRPr lang="el-GR" dirty="0"/>
          </a:p>
        </p:txBody>
      </p:sp>
    </p:spTree>
    <p:extLst>
      <p:ext uri="{BB962C8B-B14F-4D97-AF65-F5344CB8AC3E}">
        <p14:creationId xmlns:p14="http://schemas.microsoft.com/office/powerpoint/2010/main" val="374993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78</a:t>
            </a:fld>
            <a:endParaRPr lang="el-GR" dirty="0"/>
          </a:p>
        </p:txBody>
      </p:sp>
    </p:spTree>
    <p:extLst>
      <p:ext uri="{BB962C8B-B14F-4D97-AF65-F5344CB8AC3E}">
        <p14:creationId xmlns:p14="http://schemas.microsoft.com/office/powerpoint/2010/main" val="3195010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81</a:t>
            </a:fld>
            <a:endParaRPr lang="el-GR" dirty="0"/>
          </a:p>
        </p:txBody>
      </p:sp>
    </p:spTree>
    <p:extLst>
      <p:ext uri="{BB962C8B-B14F-4D97-AF65-F5344CB8AC3E}">
        <p14:creationId xmlns:p14="http://schemas.microsoft.com/office/powerpoint/2010/main" val="3406740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84</a:t>
            </a:fld>
            <a:endParaRPr lang="el-GR" dirty="0"/>
          </a:p>
        </p:txBody>
      </p:sp>
    </p:spTree>
    <p:extLst>
      <p:ext uri="{BB962C8B-B14F-4D97-AF65-F5344CB8AC3E}">
        <p14:creationId xmlns:p14="http://schemas.microsoft.com/office/powerpoint/2010/main" val="2142676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88</a:t>
            </a:fld>
            <a:endParaRPr lang="el-GR" dirty="0"/>
          </a:p>
        </p:txBody>
      </p:sp>
    </p:spTree>
    <p:extLst>
      <p:ext uri="{BB962C8B-B14F-4D97-AF65-F5344CB8AC3E}">
        <p14:creationId xmlns:p14="http://schemas.microsoft.com/office/powerpoint/2010/main" val="3726227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89</a:t>
            </a:fld>
            <a:endParaRPr lang="el-GR" dirty="0"/>
          </a:p>
        </p:txBody>
      </p:sp>
    </p:spTree>
    <p:extLst>
      <p:ext uri="{BB962C8B-B14F-4D97-AF65-F5344CB8AC3E}">
        <p14:creationId xmlns:p14="http://schemas.microsoft.com/office/powerpoint/2010/main" val="1751540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97</a:t>
            </a:fld>
            <a:endParaRPr lang="el-GR" dirty="0"/>
          </a:p>
        </p:txBody>
      </p:sp>
    </p:spTree>
    <p:extLst>
      <p:ext uri="{BB962C8B-B14F-4D97-AF65-F5344CB8AC3E}">
        <p14:creationId xmlns:p14="http://schemas.microsoft.com/office/powerpoint/2010/main" val="297280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t>Σημείωση</a:t>
            </a:r>
            <a:r>
              <a:rPr lang="el-GR" sz="1200" dirty="0" smtClean="0"/>
              <a:t>: Δημιουργία συνεκτικής και αντιληπτής δομής ακόμα και για τους τυφλούς χρήστες που χρησιμοποιούν πρόγραμμα αναγνώστη οθόνης με συνθετική ομιλία.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Όταν πραγματοποιείτε μια τροποποίηση σε κάποιο από τα στυλ που έχετε εφαρμόσει στο κείμενό σας, τότε αυτή εφαρμόζεται αυτόματα σε όλη την έκταση του εγγράφου χωρίς άλλη δική σας παρέμβαση. Έτσι, διευκολύνονται οι όποιες αλλαγές επιθυμείτε να εφαρμόσετε και εξασφαλίζετε ότι οι αλλαγές που κάνατε θα εφαρμοστούν σε όλο το έγγραφο, χωρίς να «ξεχαστεί» κάτι.</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20</a:t>
            </a:fld>
            <a:endParaRPr lang="el-GR"/>
          </a:p>
        </p:txBody>
      </p:sp>
    </p:spTree>
    <p:extLst>
      <p:ext uri="{BB962C8B-B14F-4D97-AF65-F5344CB8AC3E}">
        <p14:creationId xmlns:p14="http://schemas.microsoft.com/office/powerpoint/2010/main" val="247939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Οι επικεφαλίδες δεν είναι απλά φράσεις γραμμένες με έντονα γράμματα, μεγαλύτερα από το υπόλοιπο κείμενο, στοιχισμένες με συγκεκριμένο τρόπο κ.α., αλλά αποτελούν </a:t>
            </a:r>
            <a:r>
              <a:rPr lang="el-GR" sz="1200" b="1" dirty="0" smtClean="0">
                <a:solidFill>
                  <a:srgbClr val="0070C0"/>
                </a:solidFill>
              </a:rPr>
              <a:t>δομικό στοιχείο </a:t>
            </a:r>
            <a:r>
              <a:rPr lang="el-GR" sz="1200" dirty="0" smtClean="0"/>
              <a:t>του εγγράφου.</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22</a:t>
            </a:fld>
            <a:endParaRPr lang="el-GR" dirty="0"/>
          </a:p>
        </p:txBody>
      </p:sp>
    </p:spTree>
    <p:extLst>
      <p:ext uri="{BB962C8B-B14F-4D97-AF65-F5344CB8AC3E}">
        <p14:creationId xmlns:p14="http://schemas.microsoft.com/office/powerpoint/2010/main" val="110532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dirty="0" smtClean="0"/>
          </a:p>
        </p:txBody>
      </p:sp>
      <p:sp>
        <p:nvSpPr>
          <p:cNvPr id="4" name="Slide Number Placeholder 3"/>
          <p:cNvSpPr>
            <a:spLocks noGrp="1"/>
          </p:cNvSpPr>
          <p:nvPr>
            <p:ph type="sldNum" sz="quarter" idx="10"/>
          </p:nvPr>
        </p:nvSpPr>
        <p:spPr/>
        <p:txBody>
          <a:bodyPr/>
          <a:lstStyle/>
          <a:p>
            <a:fld id="{4F3EB154-CB44-453B-B406-51B5837894CC}" type="slidenum">
              <a:rPr lang="el-GR" smtClean="0"/>
              <a:pPr/>
              <a:t>23</a:t>
            </a:fld>
            <a:endParaRPr lang="el-GR" dirty="0"/>
          </a:p>
        </p:txBody>
      </p:sp>
    </p:spTree>
    <p:extLst>
      <p:ext uri="{BB962C8B-B14F-4D97-AF65-F5344CB8AC3E}">
        <p14:creationId xmlns:p14="http://schemas.microsoft.com/office/powerpoint/2010/main" val="353078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Αποφασίστε εκ των προτέρων πόσα επίπεδα επικεφαλίδων θα χρειαστούν, ώστε να γίνει η </a:t>
            </a:r>
            <a:r>
              <a:rPr lang="el-GR" sz="1200" b="1" dirty="0" smtClean="0">
                <a:solidFill>
                  <a:srgbClr val="0070C0"/>
                </a:solidFill>
              </a:rPr>
              <a:t>αρίθμησή</a:t>
            </a:r>
            <a:r>
              <a:rPr lang="el-GR" sz="1200" dirty="0" smtClean="0">
                <a:solidFill>
                  <a:srgbClr val="0070C0"/>
                </a:solidFill>
              </a:rPr>
              <a:t> </a:t>
            </a:r>
            <a:r>
              <a:rPr lang="el-GR" sz="1200" dirty="0" smtClean="0"/>
              <a:t>τους. </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24</a:t>
            </a:fld>
            <a:endParaRPr lang="el-GR" dirty="0"/>
          </a:p>
        </p:txBody>
      </p:sp>
    </p:spTree>
    <p:extLst>
      <p:ext uri="{BB962C8B-B14F-4D97-AF65-F5344CB8AC3E}">
        <p14:creationId xmlns:p14="http://schemas.microsoft.com/office/powerpoint/2010/main" val="263876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l-GR" sz="1200" dirty="0" smtClean="0"/>
          </a:p>
        </p:txBody>
      </p:sp>
      <p:sp>
        <p:nvSpPr>
          <p:cNvPr id="4" name="Slide Number Placeholder 3"/>
          <p:cNvSpPr>
            <a:spLocks noGrp="1"/>
          </p:cNvSpPr>
          <p:nvPr>
            <p:ph type="sldNum" sz="quarter" idx="10"/>
          </p:nvPr>
        </p:nvSpPr>
        <p:spPr/>
        <p:txBody>
          <a:bodyPr/>
          <a:lstStyle/>
          <a:p>
            <a:fld id="{4F3EB154-CB44-453B-B406-51B5837894CC}" type="slidenum">
              <a:rPr lang="el-GR" smtClean="0"/>
              <a:pPr/>
              <a:t>25</a:t>
            </a:fld>
            <a:endParaRPr lang="el-GR" dirty="0"/>
          </a:p>
        </p:txBody>
      </p:sp>
    </p:spTree>
    <p:extLst>
      <p:ext uri="{BB962C8B-B14F-4D97-AF65-F5344CB8AC3E}">
        <p14:creationId xmlns:p14="http://schemas.microsoft.com/office/powerpoint/2010/main" val="251618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pPr/>
              <a:t>26</a:t>
            </a:fld>
            <a:endParaRPr lang="el-GR" dirty="0"/>
          </a:p>
        </p:txBody>
      </p:sp>
    </p:spTree>
    <p:extLst>
      <p:ext uri="{BB962C8B-B14F-4D97-AF65-F5344CB8AC3E}">
        <p14:creationId xmlns:p14="http://schemas.microsoft.com/office/powerpoint/2010/main" val="186968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99073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381152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336032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92166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34065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9407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146668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427870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150439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20131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75FDD-85A2-4CAE-B8CE-29820D9589F2}" type="datetimeFigureOut">
              <a:rPr lang="el-GR" smtClean="0"/>
              <a:pPr/>
              <a:t>26/2/2014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253068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75FDD-85A2-4CAE-B8CE-29820D9589F2}" type="datetimeFigureOut">
              <a:rPr lang="el-GR" smtClean="0"/>
              <a:pPr/>
              <a:t>26/2/2014</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96030-A3C9-426D-B586-694F92ADA600}" type="slidenum">
              <a:rPr lang="el-GR" smtClean="0"/>
              <a:pPr/>
              <a:t>‹#›</a:t>
            </a:fld>
            <a:endParaRPr lang="el-GR" dirty="0"/>
          </a:p>
        </p:txBody>
      </p:sp>
    </p:spTree>
    <p:extLst>
      <p:ext uri="{BB962C8B-B14F-4D97-AF65-F5344CB8AC3E}">
        <p14:creationId xmlns:p14="http://schemas.microsoft.com/office/powerpoint/2010/main" val="39334038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koupe@di.uoa.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eclass.gunet.gr/courses/OCGU103/" TargetMode="External"/><Relationship Id="rId7" Type="http://schemas.openxmlformats.org/officeDocument/2006/relationships/hyperlink" Target="http://opendefinition.org/butt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eedomdefined.org/Definition/El" TargetMode="External"/><Relationship Id="rId5" Type="http://schemas.openxmlformats.org/officeDocument/2006/relationships/hyperlink" Target="http://opendefinition.org/od/ellinika/" TargetMode="External"/><Relationship Id="rId4" Type="http://schemas.openxmlformats.org/officeDocument/2006/relationships/hyperlink" Target="http://creativecommons.org/licenses/by-sa/3.0/deed.el"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58614"/>
            <a:ext cx="8229600" cy="346050"/>
          </a:xfrm>
        </p:spPr>
        <p:txBody>
          <a:bodyPr>
            <a:noAutofit/>
          </a:bodyPr>
          <a:lstStyle/>
          <a:p>
            <a:pPr algn="l"/>
            <a:r>
              <a:rPr lang="el-GR" sz="2000" dirty="0" smtClean="0">
                <a:solidFill>
                  <a:schemeClr val="tx1"/>
                </a:solidFill>
              </a:rPr>
              <a:t>Κεντρικό Μητρώο Ελληνικών Ανοικτών Μαθημάτων</a:t>
            </a:r>
            <a:endParaRPr lang="el-GR" sz="2000" dirty="0">
              <a:solidFill>
                <a:schemeClr val="tx1"/>
              </a:solidFill>
            </a:endParaRPr>
          </a:p>
        </p:txBody>
      </p:sp>
      <p:pic>
        <p:nvPicPr>
          <p:cNvPr id="11" name="Εικόνα 10" descr="Λογότυπο-Κεντρικό Μητρώο Ελληνικών Ανοικτ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548680"/>
            <a:ext cx="2376263" cy="1883189"/>
          </a:xfrm>
          <a:prstGeom prst="rect">
            <a:avLst/>
          </a:prstGeom>
        </p:spPr>
      </p:pic>
      <p:sp>
        <p:nvSpPr>
          <p:cNvPr id="8" name="Τίτλος 1"/>
          <p:cNvSpPr txBox="1">
            <a:spLocks/>
          </p:cNvSpPr>
          <p:nvPr/>
        </p:nvSpPr>
        <p:spPr>
          <a:xfrm>
            <a:off x="467544" y="2780928"/>
            <a:ext cx="8229600" cy="994122"/>
          </a:xfrm>
          <a:prstGeom prst="rect">
            <a:avLst/>
          </a:prstGeom>
        </p:spPr>
        <p:txBody>
          <a:bodyPr vert="horz" lIns="91440" tIns="45720" rIns="91440" bIns="45720" rtlCol="0" anchor="ctr">
            <a:noAutofit/>
          </a:bodyPr>
          <a:lstStyle/>
          <a:p>
            <a:pPr algn="ctr">
              <a:buNone/>
            </a:pPr>
            <a:r>
              <a:rPr lang="el-GR" sz="3200" b="1" spc="200" dirty="0">
                <a:solidFill>
                  <a:srgbClr val="FFFF00"/>
                </a:solidFill>
              </a:rPr>
              <a:t>Δ</a:t>
            </a:r>
            <a:r>
              <a:rPr lang="el-GR" sz="3200" b="1" spc="200" dirty="0" smtClean="0">
                <a:solidFill>
                  <a:srgbClr val="FFFF00"/>
                </a:solidFill>
              </a:rPr>
              <a:t>ημιουργία </a:t>
            </a:r>
            <a:r>
              <a:rPr lang="el-GR" sz="3200" b="1" spc="200" dirty="0" smtClean="0">
                <a:solidFill>
                  <a:srgbClr val="FFFF00"/>
                </a:solidFill>
              </a:rPr>
              <a:t>προσβάσιμων εγγράφων με χρήση </a:t>
            </a:r>
            <a:r>
              <a:rPr lang="en-US" sz="3200" b="1" spc="200" dirty="0" smtClean="0">
                <a:solidFill>
                  <a:srgbClr val="FFFF00"/>
                </a:solidFill>
              </a:rPr>
              <a:t>MS</a:t>
            </a:r>
            <a:r>
              <a:rPr lang="el-GR" sz="3200" b="1" spc="200" dirty="0" smtClean="0">
                <a:solidFill>
                  <a:srgbClr val="FFFF00"/>
                </a:solidFill>
              </a:rPr>
              <a:t>-</a:t>
            </a:r>
            <a:r>
              <a:rPr lang="en-US" sz="3200" b="1" spc="200" dirty="0" smtClean="0">
                <a:solidFill>
                  <a:srgbClr val="FFFF00"/>
                </a:solidFill>
              </a:rPr>
              <a:t>Word</a:t>
            </a:r>
            <a:r>
              <a:rPr lang="el-GR" sz="3200" b="1" spc="200" dirty="0" smtClean="0">
                <a:solidFill>
                  <a:srgbClr val="FFFF00"/>
                </a:solidFill>
              </a:rPr>
              <a:t> 2010</a:t>
            </a:r>
            <a:endParaRPr lang="en-US" sz="3200" b="1" spc="200" dirty="0" smtClean="0">
              <a:solidFill>
                <a:srgbClr val="FFFF00"/>
              </a:solidFill>
            </a:endParaRPr>
          </a:p>
          <a:p>
            <a:pPr algn="ctr">
              <a:buNone/>
            </a:pPr>
            <a:r>
              <a:rPr lang="el-GR" sz="2400" spc="200" dirty="0" smtClean="0">
                <a:solidFill>
                  <a:srgbClr val="FFFF00"/>
                </a:solidFill>
              </a:rPr>
              <a:t>Έκδοση 1.0</a:t>
            </a:r>
            <a:endParaRPr lang="el-GR" sz="3200" spc="200" dirty="0" smtClean="0">
              <a:solidFill>
                <a:srgbClr val="FFFF00"/>
              </a:solidFill>
            </a:endParaRPr>
          </a:p>
        </p:txBody>
      </p:sp>
      <p:sp>
        <p:nvSpPr>
          <p:cNvPr id="9" name="Τίτλος 1"/>
          <p:cNvSpPr txBox="1">
            <a:spLocks/>
          </p:cNvSpPr>
          <p:nvPr/>
        </p:nvSpPr>
        <p:spPr>
          <a:xfrm>
            <a:off x="467544" y="4293096"/>
            <a:ext cx="8229600" cy="648072"/>
          </a:xfrm>
          <a:prstGeom prst="rect">
            <a:avLst/>
          </a:prstGeom>
        </p:spPr>
        <p:txBody>
          <a:bodyPr vert="horz" lIns="91440" tIns="45720" rIns="91440" bIns="45720" rtlCol="0" anchor="ctr">
            <a:noAutofit/>
          </a:bodyPr>
          <a:lstStyle/>
          <a:p>
            <a:pPr algn="ctr">
              <a:spcBef>
                <a:spcPts val="500"/>
              </a:spcBef>
            </a:pPr>
            <a:r>
              <a:rPr lang="el-GR" sz="2400" b="1" dirty="0" smtClean="0"/>
              <a:t>Γεώργιος Κουρουπέτρογλου</a:t>
            </a:r>
          </a:p>
          <a:p>
            <a:pPr algn="ctr">
              <a:spcBef>
                <a:spcPts val="500"/>
              </a:spcBef>
            </a:pPr>
            <a:r>
              <a:rPr lang="en-US" sz="1600" dirty="0" smtClean="0">
                <a:hlinkClick r:id="rId4" tooltip="Γεώργιος Κουρουπέτρογλου"/>
              </a:rPr>
              <a:t>koupe@di.uoa.gr</a:t>
            </a:r>
            <a:endParaRPr lang="en-US" sz="1600" dirty="0" smtClean="0"/>
          </a:p>
        </p:txBody>
      </p:sp>
      <p:pic>
        <p:nvPicPr>
          <p:cNvPr id="6" name="Εικόνα 5" descr="Λογότυπο GUn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97" y="6064393"/>
            <a:ext cx="946773" cy="640988"/>
          </a:xfrm>
          <a:prstGeom prst="rect">
            <a:avLst/>
          </a:prstGeom>
        </p:spPr>
      </p:pic>
      <p:pic>
        <p:nvPicPr>
          <p:cNvPr id="10" name="Εικόνα 9" descr="Περιγραφή: Άδειες χρήσης Creative Common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65" y="6166764"/>
            <a:ext cx="1247775" cy="436245"/>
          </a:xfrm>
          <a:prstGeom prst="rect">
            <a:avLst/>
          </a:prstGeom>
          <a:noFill/>
          <a:ln>
            <a:noFill/>
          </a:ln>
        </p:spPr>
      </p:pic>
      <p:pic>
        <p:nvPicPr>
          <p:cNvPr id="12" name="Picture 12"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5870" y="6055998"/>
            <a:ext cx="2854658" cy="613352"/>
          </a:xfrm>
          <a:prstGeom prst="rect">
            <a:avLst/>
          </a:prstGeom>
          <a:noFill/>
          <a:ln>
            <a:noFill/>
          </a:ln>
        </p:spPr>
      </p:pic>
    </p:spTree>
    <p:extLst>
      <p:ext uri="{BB962C8B-B14F-4D97-AF65-F5344CB8AC3E}">
        <p14:creationId xmlns:p14="http://schemas.microsoft.com/office/powerpoint/2010/main" val="3701285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FF00"/>
                </a:solidFill>
              </a:rPr>
              <a:t>Εισαγωγή </a:t>
            </a:r>
            <a:r>
              <a:rPr lang="el-GR" dirty="0" smtClean="0">
                <a:solidFill>
                  <a:srgbClr val="FFFF00"/>
                </a:solidFill>
              </a:rPr>
              <a:t>(5/5)</a:t>
            </a:r>
            <a:endParaRPr lang="el-GR" dirty="0">
              <a:solidFill>
                <a:srgbClr val="FFFF00"/>
              </a:solidFill>
            </a:endParaRPr>
          </a:p>
        </p:txBody>
      </p:sp>
      <p:sp>
        <p:nvSpPr>
          <p:cNvPr id="3" name="Content Placeholder 2"/>
          <p:cNvSpPr>
            <a:spLocks noGrp="1"/>
          </p:cNvSpPr>
          <p:nvPr>
            <p:ph idx="1"/>
          </p:nvPr>
        </p:nvSpPr>
        <p:spPr/>
        <p:txBody>
          <a:bodyPr>
            <a:normAutofit/>
          </a:bodyPr>
          <a:lstStyle/>
          <a:p>
            <a:pPr lvl="0"/>
            <a:r>
              <a:rPr lang="el-GR" sz="2400" dirty="0" smtClean="0"/>
              <a:t>Ίσως </a:t>
            </a:r>
            <a:r>
              <a:rPr lang="el-GR" sz="2400" dirty="0"/>
              <a:t>δεν μιλούν ή δεν καταλαβαίνουν με ευχέρεια τη γλώσσα στην οποία είναι γραμμένη μια πληροφορία.</a:t>
            </a:r>
          </a:p>
          <a:p>
            <a:pPr lvl="0"/>
            <a:r>
              <a:rPr lang="el-GR" sz="2400" dirty="0"/>
              <a:t>Ίσως έχουν δυσκολία να διαβάσουν ή να κατανοήσουν κείμενα.</a:t>
            </a:r>
          </a:p>
          <a:p>
            <a:pPr lvl="0"/>
            <a:r>
              <a:rPr lang="el-GR" sz="2400" dirty="0"/>
              <a:t>Ίσως δεν μπορούν να χειριστούν το πληκτρολόγιο ή το ποντίκι.</a:t>
            </a:r>
          </a:p>
          <a:p>
            <a:pPr lvl="0"/>
            <a:r>
              <a:rPr lang="el-GR" sz="2400" dirty="0"/>
              <a:t>Ίσως διαθέτουν μια παλαιότερη έκδοση ενός </a:t>
            </a:r>
            <a:r>
              <a:rPr lang="el-GR" sz="2400" dirty="0" err="1"/>
              <a:t>φυλλομετρητή</a:t>
            </a:r>
            <a:r>
              <a:rPr lang="el-GR" sz="2400" dirty="0"/>
              <a:t>, ή έναν εντελώς διαφορετικό </a:t>
            </a:r>
            <a:r>
              <a:rPr lang="el-GR" sz="2400" dirty="0" err="1"/>
              <a:t>φυλλομετρητή</a:t>
            </a:r>
            <a:r>
              <a:rPr lang="el-GR" sz="2400" dirty="0"/>
              <a:t>, ή έναν φωνητικό </a:t>
            </a:r>
            <a:r>
              <a:rPr lang="el-GR" sz="2400" dirty="0" err="1"/>
              <a:t>φυλλομετρητή</a:t>
            </a:r>
            <a:r>
              <a:rPr lang="el-GR" sz="2400" dirty="0"/>
              <a:t> ή ένα διαφορετικό λειτουργικό σύστημα.</a:t>
            </a:r>
          </a:p>
          <a:p>
            <a:endParaRPr lang="el-GR" sz="2400" dirty="0"/>
          </a:p>
        </p:txBody>
      </p:sp>
    </p:spTree>
    <p:extLst>
      <p:ext uri="{BB962C8B-B14F-4D97-AF65-F5344CB8AC3E}">
        <p14:creationId xmlns:p14="http://schemas.microsoft.com/office/powerpoint/2010/main" val="61601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Ενσωμάτωση μεταδεδομένων στο έγγραφο (1/4)</a:t>
            </a:r>
            <a:endParaRPr lang="el-GR" dirty="0">
              <a:solidFill>
                <a:srgbClr val="FFFF00"/>
              </a:solidFill>
            </a:endParaRPr>
          </a:p>
        </p:txBody>
      </p:sp>
      <p:sp>
        <p:nvSpPr>
          <p:cNvPr id="3" name="Content Placeholder 2"/>
          <p:cNvSpPr>
            <a:spLocks noGrp="1"/>
          </p:cNvSpPr>
          <p:nvPr>
            <p:ph idx="1"/>
          </p:nvPr>
        </p:nvSpPr>
        <p:spPr/>
        <p:txBody>
          <a:bodyPr/>
          <a:lstStyle/>
          <a:p>
            <a:pPr marL="0" indent="0">
              <a:buNone/>
            </a:pPr>
            <a:r>
              <a:rPr lang="el-GR" b="1" dirty="0" smtClean="0"/>
              <a:t>Μεταδεδομένα</a:t>
            </a:r>
            <a:r>
              <a:rPr lang="el-GR" dirty="0" smtClean="0"/>
              <a:t>: </a:t>
            </a:r>
          </a:p>
          <a:p>
            <a:pPr marL="0" indent="0">
              <a:buNone/>
            </a:pPr>
            <a:r>
              <a:rPr lang="el-GR" sz="2800" dirty="0" smtClean="0"/>
              <a:t>είναι οι </a:t>
            </a:r>
            <a:r>
              <a:rPr lang="el-GR" sz="2800" dirty="0"/>
              <a:t>πληροφορίες που παρέχονται σε ένα έγγραφο, </a:t>
            </a:r>
            <a:r>
              <a:rPr lang="el-GR" sz="2800" dirty="0" smtClean="0"/>
              <a:t>πέρα </a:t>
            </a:r>
            <a:r>
              <a:rPr lang="el-GR" sz="2800" dirty="0"/>
              <a:t>από το περιεχόμενό του. </a:t>
            </a:r>
            <a:r>
              <a:rPr lang="el-GR" sz="2800" dirty="0" smtClean="0"/>
              <a:t>Θα </a:t>
            </a:r>
            <a:r>
              <a:rPr lang="el-GR" sz="2800" dirty="0"/>
              <a:t>χρησιμοποιηθούν για τον προσδιορισμό του εγγράφου, </a:t>
            </a:r>
            <a:r>
              <a:rPr lang="el-GR" sz="2800" dirty="0" smtClean="0"/>
              <a:t>διευκολύνοντας την </a:t>
            </a:r>
            <a:r>
              <a:rPr lang="el-GR" sz="2800" dirty="0"/>
              <a:t>ανάκτησή του σε αυτοματοποιημένα περιβάλλοντα, όπως οι μηχανές αναζήτησης και τα προγράμματα αναγνώστη οθόνης για άτομα με τύφλωση.</a:t>
            </a:r>
          </a:p>
          <a:p>
            <a:endParaRPr lang="el-GR" dirty="0"/>
          </a:p>
        </p:txBody>
      </p:sp>
    </p:spTree>
    <p:extLst>
      <p:ext uri="{BB962C8B-B14F-4D97-AF65-F5344CB8AC3E}">
        <p14:creationId xmlns:p14="http://schemas.microsoft.com/office/powerpoint/2010/main" val="230044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l-GR" dirty="0" smtClean="0">
                <a:solidFill>
                  <a:srgbClr val="FFFF00"/>
                </a:solidFill>
              </a:rPr>
              <a:t>Ενσωμάτωση μεταδεδομένων στο έγγραφο (2/4)</a:t>
            </a:r>
            <a:endParaRPr lang="el-GR" dirty="0">
              <a:solidFill>
                <a:srgbClr val="FFFF00"/>
              </a:solidFill>
            </a:endParaRPr>
          </a:p>
        </p:txBody>
      </p:sp>
      <p:sp>
        <p:nvSpPr>
          <p:cNvPr id="3" name="Content Placeholder 2"/>
          <p:cNvSpPr>
            <a:spLocks noGrp="1"/>
          </p:cNvSpPr>
          <p:nvPr>
            <p:ph idx="1"/>
          </p:nvPr>
        </p:nvSpPr>
        <p:spPr>
          <a:xfrm>
            <a:off x="457200" y="1412776"/>
            <a:ext cx="8229600" cy="1152128"/>
          </a:xfrm>
        </p:spPr>
        <p:txBody>
          <a:bodyPr/>
          <a:lstStyle/>
          <a:p>
            <a:pPr marL="0" indent="0">
              <a:buNone/>
            </a:pPr>
            <a:r>
              <a:rPr lang="el-GR" sz="2400" dirty="0" smtClean="0"/>
              <a:t>Καρτέλα Αρχείο&gt; Πληροφορίες&gt; Ιδιότητες&gt; Εμφάνιση παραθύρου εγγράφου&gt; Παράθυρο Ιδιότητες εγγράφου.</a:t>
            </a:r>
          </a:p>
          <a:p>
            <a:endParaRPr lang="el-GR" dirty="0"/>
          </a:p>
        </p:txBody>
      </p:sp>
      <p:pic>
        <p:nvPicPr>
          <p:cNvPr id="4" name="Εικόνα 66" descr="Παράθυρο Πληροφορίες εγγράφου."/>
          <p:cNvPicPr/>
          <p:nvPr/>
        </p:nvPicPr>
        <p:blipFill>
          <a:blip r:embed="rId2" cstate="print">
            <a:extLst>
              <a:ext uri="{28A0092B-C50C-407E-A947-70E740481C1C}">
                <a14:useLocalDpi xmlns:a14="http://schemas.microsoft.com/office/drawing/2010/main" val="0"/>
              </a:ext>
            </a:extLst>
          </a:blip>
          <a:stretch>
            <a:fillRect/>
          </a:stretch>
        </p:blipFill>
        <p:spPr>
          <a:xfrm>
            <a:off x="251520" y="2564904"/>
            <a:ext cx="5976664" cy="3088516"/>
          </a:xfrm>
          <a:prstGeom prst="rect">
            <a:avLst/>
          </a:prstGeom>
        </p:spPr>
      </p:pic>
      <p:pic>
        <p:nvPicPr>
          <p:cNvPr id="5" name="Εικόνα 67" descr="Παράθυρο Ιδιότητες."/>
          <p:cNvPicPr/>
          <p:nvPr/>
        </p:nvPicPr>
        <p:blipFill>
          <a:blip r:embed="rId3" cstate="print">
            <a:extLst>
              <a:ext uri="{28A0092B-C50C-407E-A947-70E740481C1C}">
                <a14:useLocalDpi xmlns:a14="http://schemas.microsoft.com/office/drawing/2010/main" val="0"/>
              </a:ext>
            </a:extLst>
          </a:blip>
          <a:stretch>
            <a:fillRect/>
          </a:stretch>
        </p:blipFill>
        <p:spPr>
          <a:xfrm>
            <a:off x="6588224" y="2788173"/>
            <a:ext cx="2314372" cy="1072875"/>
          </a:xfrm>
          <a:prstGeom prst="rect">
            <a:avLst/>
          </a:prstGeom>
        </p:spPr>
      </p:pic>
      <p:pic>
        <p:nvPicPr>
          <p:cNvPr id="6" name="Εικόνα 8" descr="Παράθυρο Ιδιότητες εγγράφου."/>
          <p:cNvPicPr/>
          <p:nvPr/>
        </p:nvPicPr>
        <p:blipFill>
          <a:blip r:embed="rId4" cstate="print">
            <a:extLst>
              <a:ext uri="{28A0092B-C50C-407E-A947-70E740481C1C}">
                <a14:useLocalDpi xmlns:a14="http://schemas.microsoft.com/office/drawing/2010/main" val="0"/>
              </a:ext>
            </a:extLst>
          </a:blip>
          <a:stretch>
            <a:fillRect/>
          </a:stretch>
        </p:blipFill>
        <p:spPr>
          <a:xfrm>
            <a:off x="2772350" y="5877272"/>
            <a:ext cx="6120130" cy="846455"/>
          </a:xfrm>
          <a:prstGeom prst="rect">
            <a:avLst/>
          </a:prstGeom>
        </p:spPr>
      </p:pic>
    </p:spTree>
    <p:extLst>
      <p:ext uri="{BB962C8B-B14F-4D97-AF65-F5344CB8AC3E}">
        <p14:creationId xmlns:p14="http://schemas.microsoft.com/office/powerpoint/2010/main" val="1545640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Ενσωμάτωση μεταδεδομένων στο έγγραφο (3/4)</a:t>
            </a:r>
            <a:endParaRPr lang="el-GR" dirty="0">
              <a:solidFill>
                <a:srgbClr val="FFFF00"/>
              </a:solidFill>
            </a:endParaRPr>
          </a:p>
        </p:txBody>
      </p:sp>
      <p:sp>
        <p:nvSpPr>
          <p:cNvPr id="6" name="TextBox 5"/>
          <p:cNvSpPr txBox="1"/>
          <p:nvPr/>
        </p:nvSpPr>
        <p:spPr>
          <a:xfrm>
            <a:off x="395536" y="1887215"/>
            <a:ext cx="8496944" cy="461665"/>
          </a:xfrm>
          <a:prstGeom prst="rect">
            <a:avLst/>
          </a:prstGeom>
          <a:noFill/>
        </p:spPr>
        <p:txBody>
          <a:bodyPr wrap="square" rtlCol="0">
            <a:spAutoFit/>
          </a:bodyPr>
          <a:lstStyle/>
          <a:p>
            <a:r>
              <a:rPr lang="el-GR" sz="2400" dirty="0" smtClean="0"/>
              <a:t>Ιδιότητες εγγράφου&gt; Σύνθετες Ιδιότητες&gt; Σύνοψη.</a:t>
            </a:r>
            <a:endParaRPr lang="el-GR" sz="2400" dirty="0"/>
          </a:p>
        </p:txBody>
      </p:sp>
      <p:pic>
        <p:nvPicPr>
          <p:cNvPr id="4" name="Εικόνα 14" descr="Παράθυρο Ιδιότητες εγγράφου. Σύνθετες Ιδιότητες."/>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3140968"/>
            <a:ext cx="3601906" cy="781366"/>
          </a:xfrm>
          <a:prstGeom prst="rect">
            <a:avLst/>
          </a:prstGeom>
        </p:spPr>
      </p:pic>
      <p:pic>
        <p:nvPicPr>
          <p:cNvPr id="5" name="Εικόνα 23" descr="Παράθυρο Σύνθετες Ιδιότητες. Καρτέλα Σύνοψη."/>
          <p:cNvPicPr/>
          <p:nvPr/>
        </p:nvPicPr>
        <p:blipFill>
          <a:blip r:embed="rId3" cstate="print">
            <a:extLst>
              <a:ext uri="{28A0092B-C50C-407E-A947-70E740481C1C}">
                <a14:useLocalDpi xmlns:a14="http://schemas.microsoft.com/office/drawing/2010/main" val="0"/>
              </a:ext>
            </a:extLst>
          </a:blip>
          <a:stretch>
            <a:fillRect/>
          </a:stretch>
        </p:blipFill>
        <p:spPr>
          <a:xfrm>
            <a:off x="4860032" y="2924944"/>
            <a:ext cx="3744416" cy="3613160"/>
          </a:xfrm>
          <a:prstGeom prst="rect">
            <a:avLst/>
          </a:prstGeom>
        </p:spPr>
      </p:pic>
    </p:spTree>
    <p:extLst>
      <p:ext uri="{BB962C8B-B14F-4D97-AF65-F5344CB8AC3E}">
        <p14:creationId xmlns:p14="http://schemas.microsoft.com/office/powerpoint/2010/main" val="100460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Ενσωμάτωση μεταδεδομένων στο έγγραφο (4/4)</a:t>
            </a:r>
            <a:endParaRPr lang="el-GR" dirty="0">
              <a:solidFill>
                <a:srgbClr val="FFFF00"/>
              </a:solidFill>
            </a:endParaRPr>
          </a:p>
        </p:txBody>
      </p:sp>
      <p:sp>
        <p:nvSpPr>
          <p:cNvPr id="3" name="Content Placeholder 2"/>
          <p:cNvSpPr>
            <a:spLocks noGrp="1"/>
          </p:cNvSpPr>
          <p:nvPr>
            <p:ph idx="1"/>
          </p:nvPr>
        </p:nvSpPr>
        <p:spPr>
          <a:xfrm>
            <a:off x="457200" y="1999381"/>
            <a:ext cx="8229600" cy="4525963"/>
          </a:xfrm>
        </p:spPr>
        <p:txBody>
          <a:bodyPr>
            <a:normAutofit lnSpcReduction="10000"/>
          </a:bodyPr>
          <a:lstStyle/>
          <a:p>
            <a:pPr marL="0" indent="0">
              <a:buNone/>
            </a:pPr>
            <a:r>
              <a:rPr lang="el-GR" sz="2800" dirty="0"/>
              <a:t>Σημείωση: Οι λέξεις-κλειδιά έχουν σχέση με το περιεχόμενο του </a:t>
            </a:r>
            <a:r>
              <a:rPr lang="el-GR" sz="2800" dirty="0" smtClean="0"/>
              <a:t>εγγράφου.</a:t>
            </a:r>
          </a:p>
          <a:p>
            <a:pPr marL="0" indent="0">
              <a:buNone/>
            </a:pPr>
            <a:endParaRPr lang="el-GR" sz="2800" dirty="0" smtClean="0"/>
          </a:p>
          <a:p>
            <a:pPr marL="0" indent="0">
              <a:buNone/>
            </a:pPr>
            <a:r>
              <a:rPr lang="el-GR" sz="2800" dirty="0" smtClean="0"/>
              <a:t>Στην αναζήτηση </a:t>
            </a:r>
            <a:r>
              <a:rPr lang="el-GR" sz="2800" dirty="0"/>
              <a:t>θα βοηθήσουν στην αποτελεσματική </a:t>
            </a:r>
            <a:r>
              <a:rPr lang="el-GR" sz="2800" dirty="0" smtClean="0"/>
              <a:t>ταξινόμησή του, ως </a:t>
            </a:r>
            <a:r>
              <a:rPr lang="el-GR" sz="2800" dirty="0"/>
              <a:t>προς τη συνάφεια και στην ανάκτησή του. </a:t>
            </a:r>
            <a:endParaRPr lang="el-GR" sz="2800" dirty="0" smtClean="0"/>
          </a:p>
          <a:p>
            <a:pPr marL="0" indent="0">
              <a:buNone/>
            </a:pPr>
            <a:endParaRPr lang="el-GR" sz="2800" dirty="0" smtClean="0"/>
          </a:p>
          <a:p>
            <a:pPr marL="0" indent="0">
              <a:buNone/>
            </a:pPr>
            <a:r>
              <a:rPr lang="el-GR" sz="2800" dirty="0" smtClean="0"/>
              <a:t>Υψηλή βαθμολόγηση του εγγράφου στην </a:t>
            </a:r>
            <a:r>
              <a:rPr lang="el-GR" sz="2800" dirty="0"/>
              <a:t>αναζήτηση για </a:t>
            </a:r>
            <a:r>
              <a:rPr lang="el-GR" sz="2800" dirty="0" smtClean="0"/>
              <a:t>λέξεις-κλειδιά </a:t>
            </a:r>
            <a:r>
              <a:rPr lang="el-GR" sz="2800" dirty="0"/>
              <a:t>σχετικές με λέξεις αναζήτησης </a:t>
            </a:r>
            <a:r>
              <a:rPr lang="el-GR" sz="2800" dirty="0" smtClean="0"/>
              <a:t>του χρήστη. </a:t>
            </a:r>
          </a:p>
          <a:p>
            <a:endParaRPr lang="el-GR" sz="2400" dirty="0"/>
          </a:p>
        </p:txBody>
      </p:sp>
    </p:spTree>
    <p:extLst>
      <p:ext uri="{BB962C8B-B14F-4D97-AF65-F5344CB8AC3E}">
        <p14:creationId xmlns:p14="http://schemas.microsoft.com/office/powerpoint/2010/main" val="574679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solidFill>
                  <a:srgbClr val="FFFF00"/>
                </a:solidFill>
              </a:rPr>
              <a:t>Καθορισμός γλώσσας εγγράφου</a:t>
            </a:r>
            <a:endParaRPr lang="el-GR" dirty="0">
              <a:solidFill>
                <a:srgbClr val="FFFF00"/>
              </a:solidFill>
            </a:endParaRPr>
          </a:p>
        </p:txBody>
      </p:sp>
      <p:sp>
        <p:nvSpPr>
          <p:cNvPr id="3" name="Content Placeholder 2"/>
          <p:cNvSpPr>
            <a:spLocks noGrp="1"/>
          </p:cNvSpPr>
          <p:nvPr>
            <p:ph idx="1"/>
          </p:nvPr>
        </p:nvSpPr>
        <p:spPr>
          <a:xfrm>
            <a:off x="457200" y="1711349"/>
            <a:ext cx="8229600" cy="4021907"/>
          </a:xfrm>
        </p:spPr>
        <p:txBody>
          <a:bodyPr/>
          <a:lstStyle/>
          <a:p>
            <a:pPr marL="0" indent="0">
              <a:buNone/>
            </a:pPr>
            <a:r>
              <a:rPr lang="el-GR" sz="2800" dirty="0"/>
              <a:t>Προκειμένου οι </a:t>
            </a:r>
            <a:r>
              <a:rPr lang="el-GR" sz="2800" b="1" dirty="0" smtClean="0"/>
              <a:t>υποστηρικτικές τεχνολογίες </a:t>
            </a:r>
            <a:r>
              <a:rPr lang="el-GR" sz="2800" dirty="0"/>
              <a:t>(π.χ. τα προγράμματα αναγνώστη οθόνης) να </a:t>
            </a:r>
            <a:r>
              <a:rPr lang="el-GR" sz="2800" dirty="0" smtClean="0"/>
              <a:t>παρουσιάσουν </a:t>
            </a:r>
            <a:r>
              <a:rPr lang="el-GR" sz="2800" dirty="0"/>
              <a:t>το έγγραφό σας με ακρίβεια, είναι σημαντικό να έχετε ορίσει ποια είναι η φυσική γλώσσα του εγγράφου. </a:t>
            </a:r>
            <a:endParaRPr lang="el-GR" sz="2800" dirty="0" smtClean="0"/>
          </a:p>
          <a:p>
            <a:pPr marL="0" indent="0">
              <a:buNone/>
            </a:pPr>
            <a:endParaRPr lang="el-GR" sz="2800" dirty="0" smtClean="0"/>
          </a:p>
          <a:p>
            <a:pPr marL="0" indent="0">
              <a:buNone/>
            </a:pPr>
            <a:r>
              <a:rPr lang="el-GR" sz="2800" dirty="0" smtClean="0"/>
              <a:t>Π.χ. αν </a:t>
            </a:r>
            <a:r>
              <a:rPr lang="el-GR" sz="2800" dirty="0"/>
              <a:t>σε μια παράγραφο ή σε ένα επιλεγμένο κείμενο έχετε χρησιμοποιήσει διαφορετική φυσική γλώσσα, αυτό θα πρέπει να αναφέρεται </a:t>
            </a:r>
            <a:r>
              <a:rPr lang="el-GR" sz="2800" dirty="0" smtClean="0"/>
              <a:t>με σαφήνεια.</a:t>
            </a:r>
            <a:endParaRPr lang="el-GR" sz="2800" dirty="0"/>
          </a:p>
          <a:p>
            <a:endParaRPr lang="el-GR" dirty="0"/>
          </a:p>
        </p:txBody>
      </p:sp>
    </p:spTree>
    <p:extLst>
      <p:ext uri="{BB962C8B-B14F-4D97-AF65-F5344CB8AC3E}">
        <p14:creationId xmlns:p14="http://schemas.microsoft.com/office/powerpoint/2010/main" val="3236874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l-GR" dirty="0" smtClean="0">
                <a:solidFill>
                  <a:srgbClr val="FFFF00"/>
                </a:solidFill>
              </a:rPr>
              <a:t>Αλλαγή προκαθορισμένης γλώσσας</a:t>
            </a:r>
            <a:endParaRPr lang="el-GR" dirty="0">
              <a:solidFill>
                <a:srgbClr val="FFFF00"/>
              </a:solidFill>
            </a:endParaRPr>
          </a:p>
        </p:txBody>
      </p:sp>
      <p:sp>
        <p:nvSpPr>
          <p:cNvPr id="3" name="Content Placeholder 2"/>
          <p:cNvSpPr>
            <a:spLocks noGrp="1"/>
          </p:cNvSpPr>
          <p:nvPr>
            <p:ph idx="1"/>
          </p:nvPr>
        </p:nvSpPr>
        <p:spPr>
          <a:xfrm>
            <a:off x="457200" y="1196753"/>
            <a:ext cx="8229600" cy="864096"/>
          </a:xfrm>
        </p:spPr>
        <p:txBody>
          <a:bodyPr>
            <a:normAutofit/>
          </a:bodyPr>
          <a:lstStyle/>
          <a:p>
            <a:pPr marL="0" indent="0">
              <a:buNone/>
            </a:pPr>
            <a:r>
              <a:rPr lang="el-GR" sz="2400" dirty="0" smtClean="0"/>
              <a:t>Καρτέλα Αρχείο&gt; Επιλογές&gt; Παράθυρο επιλογές του </a:t>
            </a:r>
            <a:r>
              <a:rPr lang="en-US" sz="2400" dirty="0" smtClean="0"/>
              <a:t>Word</a:t>
            </a:r>
            <a:r>
              <a:rPr lang="el-GR" sz="2400" dirty="0" smtClean="0"/>
              <a:t>&gt; Γλώσσα&gt; ΟΚ.</a:t>
            </a:r>
          </a:p>
          <a:p>
            <a:pPr marL="0" indent="0">
              <a:buNone/>
            </a:pPr>
            <a:endParaRPr lang="el-GR" sz="2800" dirty="0" smtClean="0"/>
          </a:p>
          <a:p>
            <a:endParaRPr lang="el-GR" sz="2800" dirty="0"/>
          </a:p>
          <a:p>
            <a:endParaRPr lang="el-GR" sz="3600" dirty="0"/>
          </a:p>
        </p:txBody>
      </p:sp>
      <p:pic>
        <p:nvPicPr>
          <p:cNvPr id="4" name="Εικόνα 52" descr="Παράθυρο Επιλογές του Word. Επιλογή Γλώσσα."/>
          <p:cNvPicPr/>
          <p:nvPr/>
        </p:nvPicPr>
        <p:blipFill>
          <a:blip r:embed="rId2" cstate="print">
            <a:extLst>
              <a:ext uri="{28A0092B-C50C-407E-A947-70E740481C1C}">
                <a14:useLocalDpi xmlns:a14="http://schemas.microsoft.com/office/drawing/2010/main" val="0"/>
              </a:ext>
            </a:extLst>
          </a:blip>
          <a:stretch>
            <a:fillRect/>
          </a:stretch>
        </p:blipFill>
        <p:spPr>
          <a:xfrm>
            <a:off x="1403648" y="2084035"/>
            <a:ext cx="6120130" cy="3865245"/>
          </a:xfrm>
          <a:prstGeom prst="rect">
            <a:avLst/>
          </a:prstGeom>
        </p:spPr>
      </p:pic>
      <p:sp>
        <p:nvSpPr>
          <p:cNvPr id="5" name="TextBox 4"/>
          <p:cNvSpPr txBox="1"/>
          <p:nvPr/>
        </p:nvSpPr>
        <p:spPr>
          <a:xfrm>
            <a:off x="467544" y="6165304"/>
            <a:ext cx="8604448" cy="461665"/>
          </a:xfrm>
          <a:prstGeom prst="rect">
            <a:avLst/>
          </a:prstGeom>
          <a:noFill/>
        </p:spPr>
        <p:txBody>
          <a:bodyPr wrap="square" rtlCol="0">
            <a:spAutoFit/>
          </a:bodyPr>
          <a:lstStyle/>
          <a:p>
            <a:r>
              <a:rPr lang="el-GR" sz="2400" dirty="0" smtClean="0"/>
              <a:t>ΠΡΟΣΟΧΗ: Κλείσιμο όλων των προγραμμάτων </a:t>
            </a:r>
            <a:r>
              <a:rPr lang="en-US" sz="2400" dirty="0" smtClean="0"/>
              <a:t>MS-Office</a:t>
            </a:r>
            <a:r>
              <a:rPr lang="el-GR" sz="2400" dirty="0" smtClean="0"/>
              <a:t> 2010.</a:t>
            </a:r>
            <a:endParaRPr lang="el-GR" sz="2400" dirty="0"/>
          </a:p>
        </p:txBody>
      </p:sp>
    </p:spTree>
    <p:extLst>
      <p:ext uri="{BB962C8B-B14F-4D97-AF65-F5344CB8AC3E}">
        <p14:creationId xmlns:p14="http://schemas.microsoft.com/office/powerpoint/2010/main" val="729611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l-GR" dirty="0" smtClean="0">
                <a:solidFill>
                  <a:srgbClr val="FFFF00"/>
                </a:solidFill>
              </a:rPr>
              <a:t>Ενεργοποίηση αυτόματης ανίχνευσης γλώσσας</a:t>
            </a:r>
            <a:endParaRPr lang="el-GR" dirty="0">
              <a:solidFill>
                <a:srgbClr val="FFFF00"/>
              </a:solidFill>
            </a:endParaRPr>
          </a:p>
        </p:txBody>
      </p:sp>
      <p:sp>
        <p:nvSpPr>
          <p:cNvPr id="3" name="Content Placeholder 2"/>
          <p:cNvSpPr>
            <a:spLocks noGrp="1"/>
          </p:cNvSpPr>
          <p:nvPr>
            <p:ph idx="1"/>
          </p:nvPr>
        </p:nvSpPr>
        <p:spPr>
          <a:xfrm>
            <a:off x="179512" y="1639341"/>
            <a:ext cx="8712968" cy="1285603"/>
          </a:xfrm>
        </p:spPr>
        <p:txBody>
          <a:bodyPr>
            <a:normAutofit/>
          </a:bodyPr>
          <a:lstStyle/>
          <a:p>
            <a:pPr marL="0" indent="0">
              <a:buNone/>
            </a:pPr>
            <a:r>
              <a:rPr lang="el-GR" sz="2400" dirty="0" smtClean="0"/>
              <a:t>Καρτέλα Αναθεώρηση&gt; Ομάδα Γλώσσα&gt; Γλώσσα &gt; Ορισμός γλώσσας ελέγχου&gt; Παράθυρο Γλώσσα&gt; Αυτόματος εντοπισμός γλώσσας&gt; ΟΚ.</a:t>
            </a:r>
            <a:endParaRPr lang="el-GR" sz="2400" dirty="0"/>
          </a:p>
          <a:p>
            <a:endParaRPr lang="el-GR" sz="3600" dirty="0"/>
          </a:p>
        </p:txBody>
      </p:sp>
      <p:pic>
        <p:nvPicPr>
          <p:cNvPr id="4" name="Εικόνα 28" descr="Παράθυρο ομάδας Γλώσσα."/>
          <p:cNvPicPr/>
          <p:nvPr/>
        </p:nvPicPr>
        <p:blipFill>
          <a:blip r:embed="rId2" cstate="print">
            <a:extLst>
              <a:ext uri="{28A0092B-C50C-407E-A947-70E740481C1C}">
                <a14:useLocalDpi xmlns:a14="http://schemas.microsoft.com/office/drawing/2010/main" val="0"/>
              </a:ext>
            </a:extLst>
          </a:blip>
          <a:stretch>
            <a:fillRect/>
          </a:stretch>
        </p:blipFill>
        <p:spPr>
          <a:xfrm>
            <a:off x="182464" y="3140968"/>
            <a:ext cx="5685680" cy="1008112"/>
          </a:xfrm>
          <a:prstGeom prst="rect">
            <a:avLst/>
          </a:prstGeom>
        </p:spPr>
      </p:pic>
      <p:pic>
        <p:nvPicPr>
          <p:cNvPr id="6" name="Εικόνα 32" descr="Παράθυρο Γλώσσα."/>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40152" y="3789040"/>
            <a:ext cx="3096344" cy="2952328"/>
          </a:xfrm>
          <a:prstGeom prst="rect">
            <a:avLst/>
          </a:prstGeom>
        </p:spPr>
      </p:pic>
    </p:spTree>
    <p:extLst>
      <p:ext uri="{BB962C8B-B14F-4D97-AF65-F5344CB8AC3E}">
        <p14:creationId xmlns:p14="http://schemas.microsoft.com/office/powerpoint/2010/main" val="369325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Εφαρμογή γλώσσας απευθείας σε επιλεγμένο κείμενο</a:t>
            </a:r>
            <a:endParaRPr lang="el-GR" dirty="0">
              <a:solidFill>
                <a:srgbClr val="FFFF00"/>
              </a:solidFill>
            </a:endParaRPr>
          </a:p>
        </p:txBody>
      </p:sp>
      <p:sp>
        <p:nvSpPr>
          <p:cNvPr id="5" name="Content Placeholder 4"/>
          <p:cNvSpPr>
            <a:spLocks noGrp="1"/>
          </p:cNvSpPr>
          <p:nvPr>
            <p:ph idx="1"/>
          </p:nvPr>
        </p:nvSpPr>
        <p:spPr>
          <a:xfrm>
            <a:off x="457200" y="1600200"/>
            <a:ext cx="8229600" cy="1108720"/>
          </a:xfrm>
        </p:spPr>
        <p:txBody>
          <a:bodyPr>
            <a:noAutofit/>
          </a:bodyPr>
          <a:lstStyle/>
          <a:p>
            <a:pPr marL="0" indent="0">
              <a:buNone/>
            </a:pPr>
            <a:r>
              <a:rPr lang="el-GR" sz="2400" dirty="0" smtClean="0"/>
              <a:t>Επιλέξτε κείμενο&gt; Καρτέλα Αναθεώρηση&gt; Ομάδα Γλώσσα&gt; Γλώσσα &gt; Ορισμός γλώσσας ελέγχου&gt; Παράθυρο Γλώσσα&gt; Σήμανση γλώσσας&gt; ΟΚ.</a:t>
            </a:r>
          </a:p>
          <a:p>
            <a:pPr marL="0" indent="0">
              <a:buNone/>
            </a:pPr>
            <a:endParaRPr lang="el-GR" sz="2800" dirty="0">
              <a:solidFill>
                <a:srgbClr val="FFFF00"/>
              </a:solidFill>
            </a:endParaRPr>
          </a:p>
          <a:p>
            <a:endParaRPr lang="el-GR" sz="3600" dirty="0"/>
          </a:p>
        </p:txBody>
      </p:sp>
      <p:pic>
        <p:nvPicPr>
          <p:cNvPr id="7" name="Εικόνα 32" descr="Παράθυρο Γλώσσα."/>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987824" y="3140968"/>
            <a:ext cx="3240360" cy="3168352"/>
          </a:xfrm>
          <a:prstGeom prst="rect">
            <a:avLst/>
          </a:prstGeom>
        </p:spPr>
      </p:pic>
    </p:spTree>
    <p:extLst>
      <p:ext uri="{BB962C8B-B14F-4D97-AF65-F5344CB8AC3E}">
        <p14:creationId xmlns:p14="http://schemas.microsoft.com/office/powerpoint/2010/main" val="280231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Δομή εγγράφου</a:t>
            </a:r>
            <a:endParaRPr lang="el-GR"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l-GR" b="1" dirty="0" smtClean="0"/>
              <a:t>Η δομή ενός εγγράφου έχει εξαιρετικά μεγάλη σημασία για την </a:t>
            </a:r>
            <a:r>
              <a:rPr lang="el-GR" b="1" dirty="0" err="1" smtClean="0"/>
              <a:t>προσβασιμότητά</a:t>
            </a:r>
            <a:r>
              <a:rPr lang="el-GR" b="1" dirty="0" smtClean="0"/>
              <a:t> του. </a:t>
            </a:r>
          </a:p>
          <a:p>
            <a:pPr marL="0" indent="0">
              <a:buNone/>
            </a:pPr>
            <a:endParaRPr lang="el-GR" dirty="0" smtClean="0">
              <a:solidFill>
                <a:srgbClr val="FFFF00"/>
              </a:solidFill>
            </a:endParaRPr>
          </a:p>
          <a:p>
            <a:pPr marL="0" indent="0">
              <a:buNone/>
            </a:pPr>
            <a:r>
              <a:rPr lang="el-GR" sz="2800" dirty="0" smtClean="0"/>
              <a:t>Είναι </a:t>
            </a:r>
            <a:r>
              <a:rPr lang="el-GR" sz="2800" dirty="0"/>
              <a:t>απαραίτητο να καθοριστεί το στυλ του τίτλου, των επικεφαλίδων, του σώματος κειμένου, η αρίθμηση των σελίδων κ.α. </a:t>
            </a:r>
            <a:endParaRPr lang="el-GR" sz="2800" dirty="0" smtClean="0"/>
          </a:p>
          <a:p>
            <a:pPr marL="0" indent="0">
              <a:buNone/>
            </a:pPr>
            <a:endParaRPr lang="el-GR" sz="2800" dirty="0" smtClean="0"/>
          </a:p>
          <a:p>
            <a:pPr marL="0" indent="0">
              <a:buNone/>
            </a:pPr>
            <a:r>
              <a:rPr lang="el-GR" sz="2800" dirty="0" smtClean="0"/>
              <a:t>Επίσης</a:t>
            </a:r>
            <a:r>
              <a:rPr lang="el-GR" sz="2800" dirty="0"/>
              <a:t>, όταν είναι απαραίτητο μπορούν να χρησιμοποιούνται οι λίστες και οι στήλες του </a:t>
            </a:r>
            <a:r>
              <a:rPr lang="en-US" sz="2800" dirty="0"/>
              <a:t>MS</a:t>
            </a:r>
            <a:r>
              <a:rPr lang="el-GR" sz="2800" dirty="0"/>
              <a:t>-</a:t>
            </a:r>
            <a:r>
              <a:rPr lang="en-US" sz="2800" dirty="0"/>
              <a:t>Word</a:t>
            </a:r>
            <a:r>
              <a:rPr lang="el-GR" sz="2800" dirty="0"/>
              <a:t>. </a:t>
            </a:r>
          </a:p>
          <a:p>
            <a:endParaRPr lang="el-GR" dirty="0"/>
          </a:p>
        </p:txBody>
      </p:sp>
    </p:spTree>
    <p:extLst>
      <p:ext uri="{BB962C8B-B14F-4D97-AF65-F5344CB8AC3E}">
        <p14:creationId xmlns:p14="http://schemas.microsoft.com/office/powerpoint/2010/main" val="286616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1142" y="296993"/>
            <a:ext cx="8977362" cy="6444375"/>
          </a:xfrm>
        </p:spPr>
        <p:txBody>
          <a:bodyPr/>
          <a:lstStyle/>
          <a:p>
            <a:pPr marL="0" indent="0">
              <a:buNone/>
            </a:pPr>
            <a:r>
              <a:rPr lang="el-GR" sz="1600" b="1" dirty="0">
                <a:solidFill>
                  <a:srgbClr val="FFFF00"/>
                </a:solidFill>
              </a:rPr>
              <a:t>Σημείωμα Αναφοράς</a:t>
            </a:r>
          </a:p>
          <a:p>
            <a:pPr marL="0" indent="0">
              <a:spcBef>
                <a:spcPts val="0"/>
              </a:spcBef>
              <a:buNone/>
            </a:pPr>
            <a:r>
              <a:rPr lang="el-GR" sz="1600" dirty="0" err="1"/>
              <a:t>Copyright</a:t>
            </a:r>
            <a:r>
              <a:rPr lang="el-GR" sz="1600" dirty="0"/>
              <a:t> Ακαδημαϊκό Διαδίκτυο – </a:t>
            </a:r>
            <a:r>
              <a:rPr lang="en-US" sz="1600" dirty="0" err="1"/>
              <a:t>GUnet</a:t>
            </a:r>
            <a:r>
              <a:rPr lang="el-GR" sz="1600" dirty="0"/>
              <a:t>, Γεώργιος </a:t>
            </a:r>
            <a:r>
              <a:rPr lang="el-GR" sz="1600" dirty="0" err="1"/>
              <a:t>Κουρουπέτρογλου</a:t>
            </a:r>
            <a:r>
              <a:rPr lang="el-GR" sz="1600" dirty="0"/>
              <a:t> 2013. Γεώργιος </a:t>
            </a:r>
            <a:r>
              <a:rPr lang="el-GR" sz="1600" dirty="0" err="1"/>
              <a:t>Κουρουπέτρογλου</a:t>
            </a:r>
            <a:r>
              <a:rPr lang="el-GR" sz="1600" dirty="0"/>
              <a:t>. </a:t>
            </a:r>
            <a:r>
              <a:rPr lang="el-GR" sz="1600" dirty="0"/>
              <a:t>«</a:t>
            </a:r>
            <a:r>
              <a:rPr lang="el-GR" sz="1600" dirty="0"/>
              <a:t>Δημιουργία </a:t>
            </a:r>
            <a:r>
              <a:rPr lang="el-GR" sz="1600" dirty="0" err="1"/>
              <a:t>προσβάσιμων</a:t>
            </a:r>
            <a:r>
              <a:rPr lang="el-GR" sz="1600" dirty="0"/>
              <a:t> εγγράφων με χρήση </a:t>
            </a:r>
            <a:r>
              <a:rPr lang="en-US" sz="1600" dirty="0"/>
              <a:t>MS</a:t>
            </a:r>
            <a:r>
              <a:rPr lang="el-GR" sz="1600" dirty="0"/>
              <a:t>-</a:t>
            </a:r>
            <a:r>
              <a:rPr lang="en-US" sz="1600" dirty="0"/>
              <a:t>Word</a:t>
            </a:r>
            <a:r>
              <a:rPr lang="el-GR" sz="1600" dirty="0"/>
              <a:t> </a:t>
            </a:r>
            <a:r>
              <a:rPr lang="el-GR" sz="1600" dirty="0"/>
              <a:t>2010». </a:t>
            </a:r>
            <a:r>
              <a:rPr lang="el-GR" sz="1600" dirty="0"/>
              <a:t>Έκδοση: </a:t>
            </a:r>
            <a:r>
              <a:rPr lang="el-GR" sz="1600" dirty="0" smtClean="0"/>
              <a:t>1.0. </a:t>
            </a:r>
            <a:r>
              <a:rPr lang="el-GR" sz="1600" dirty="0"/>
              <a:t>Αθήνα 2013. Διαθέσιμο από τη δικτυακή διεύθυνση </a:t>
            </a:r>
            <a:r>
              <a:rPr lang="el-GR" sz="1600" u="sng" dirty="0">
                <a:hlinkClick r:id="rId3" tooltip="Open eClass"/>
              </a:rPr>
              <a:t>http://eclass.gunet.gr/courses/OCGU103/</a:t>
            </a:r>
            <a:r>
              <a:rPr lang="el-GR" sz="1600" dirty="0"/>
              <a:t> 23/12/2013.</a:t>
            </a:r>
          </a:p>
          <a:p>
            <a:pPr marL="0" indent="0">
              <a:spcBef>
                <a:spcPts val="0"/>
              </a:spcBef>
              <a:buNone/>
            </a:pPr>
            <a:endParaRPr lang="el-GR" sz="1600" dirty="0" smtClean="0"/>
          </a:p>
          <a:p>
            <a:pPr marL="0" indent="0">
              <a:spcBef>
                <a:spcPts val="0"/>
              </a:spcBef>
              <a:buNone/>
            </a:pPr>
            <a:r>
              <a:rPr lang="el-GR" sz="1600" b="1" dirty="0" smtClean="0">
                <a:solidFill>
                  <a:srgbClr val="FFFF00"/>
                </a:solidFill>
              </a:rPr>
              <a:t>Σημείωμα </a:t>
            </a:r>
            <a:r>
              <a:rPr lang="el-GR" sz="1600" b="1" dirty="0" err="1">
                <a:solidFill>
                  <a:srgbClr val="FFFF00"/>
                </a:solidFill>
              </a:rPr>
              <a:t>Αδειοδότησης</a:t>
            </a:r>
            <a:endParaRPr lang="el-GR" sz="1600" b="1" dirty="0">
              <a:solidFill>
                <a:srgbClr val="FFFF00"/>
              </a:solidFill>
            </a:endParaRPr>
          </a:p>
          <a:p>
            <a:pPr marL="0" indent="0">
              <a:spcBef>
                <a:spcPts val="0"/>
              </a:spcBef>
              <a:buNone/>
            </a:pPr>
            <a:r>
              <a:rPr lang="el-GR" sz="1600" dirty="0" smtClean="0"/>
              <a:t>Το </a:t>
            </a:r>
            <a:r>
              <a:rPr lang="el-GR" sz="1600" dirty="0"/>
              <a:t>παρόν υλικό διατίθεται με τους όρους της άδειας χρήσης </a:t>
            </a:r>
            <a:r>
              <a:rPr lang="el-GR" sz="1600" dirty="0" err="1"/>
              <a:t>Creative</a:t>
            </a:r>
            <a:r>
              <a:rPr lang="el-GR" sz="1600" dirty="0"/>
              <a:t> </a:t>
            </a:r>
            <a:r>
              <a:rPr lang="el-GR" sz="1600" dirty="0" err="1"/>
              <a:t>Commons</a:t>
            </a:r>
            <a:r>
              <a:rPr lang="el-GR" sz="1600" dirty="0"/>
              <a:t> Αναφορά Παρόμοια Διανομή 4.0 [1] ή μεταγενέστερη, Διεθνής Έκδοση</a:t>
            </a:r>
            <a:r>
              <a:rPr lang="el-GR" sz="1600" dirty="0" smtClean="0"/>
              <a:t>.</a:t>
            </a:r>
          </a:p>
          <a:p>
            <a:pPr marL="0" indent="0">
              <a:spcBef>
                <a:spcPts val="0"/>
              </a:spcBef>
              <a:buNone/>
            </a:pPr>
            <a:endParaRPr lang="el-GR" sz="1600" dirty="0" smtClean="0"/>
          </a:p>
          <a:p>
            <a:pPr marL="0" indent="0">
              <a:spcBef>
                <a:spcPts val="0"/>
              </a:spcBef>
              <a:buNone/>
            </a:pPr>
            <a:r>
              <a:rPr lang="el-GR" sz="1600" dirty="0" smtClean="0"/>
              <a:t>Η </a:t>
            </a:r>
            <a:r>
              <a:rPr lang="el-GR" sz="1600" dirty="0"/>
              <a:t>άδεια αυτή ανήκει στις άδειες που ακολουθούν τις προδιαγραφές του </a:t>
            </a:r>
            <a:r>
              <a:rPr lang="el-GR" sz="1600" dirty="0" err="1"/>
              <a:t>Oρισμού</a:t>
            </a:r>
            <a:r>
              <a:rPr lang="el-GR" sz="1600" dirty="0"/>
              <a:t> Ανοικτής Γνώσης [2], είναι ανοικτό πολιτιστικό έργο [3] και για το λόγο αυτό αποτελεί ανοικτό περιεχόμενο [4]. </a:t>
            </a:r>
            <a:endParaRPr lang="el-GR" sz="1600" dirty="0" smtClean="0"/>
          </a:p>
          <a:p>
            <a:pPr marL="0" indent="0">
              <a:spcBef>
                <a:spcPts val="0"/>
              </a:spcBef>
              <a:buNone/>
            </a:pPr>
            <a:endParaRPr lang="el-GR" sz="1050" dirty="0"/>
          </a:p>
          <a:p>
            <a:pPr marL="0" indent="0">
              <a:spcBef>
                <a:spcPts val="0"/>
              </a:spcBef>
              <a:buNone/>
            </a:pPr>
            <a:r>
              <a:rPr lang="el-GR" sz="1600" dirty="0"/>
              <a:t>[1]</a:t>
            </a:r>
            <a:r>
              <a:rPr lang="en-US" sz="1600" dirty="0"/>
              <a:t> </a:t>
            </a:r>
            <a:r>
              <a:rPr lang="en-US" sz="1600" u="sng" dirty="0">
                <a:hlinkClick r:id="rId4" tooltip="Creative commons"/>
              </a:rPr>
              <a:t>http</a:t>
            </a:r>
            <a:r>
              <a:rPr lang="el-GR" sz="1600" u="sng" dirty="0">
                <a:hlinkClick r:id="rId4" tooltip="Creative commons"/>
              </a:rPr>
              <a:t>://</a:t>
            </a:r>
            <a:r>
              <a:rPr lang="en-US" sz="1600" u="sng" dirty="0" err="1">
                <a:hlinkClick r:id="rId4" tooltip="Creative commons"/>
              </a:rPr>
              <a:t>creativecommons</a:t>
            </a:r>
            <a:r>
              <a:rPr lang="el-GR" sz="1600" u="sng" dirty="0">
                <a:hlinkClick r:id="rId4" tooltip="Creative commons"/>
              </a:rPr>
              <a:t>.</a:t>
            </a:r>
            <a:r>
              <a:rPr lang="en-US" sz="1600" u="sng" dirty="0">
                <a:hlinkClick r:id="rId4" tooltip="Creative commons"/>
              </a:rPr>
              <a:t>org</a:t>
            </a:r>
            <a:r>
              <a:rPr lang="el-GR" sz="1600" u="sng" dirty="0">
                <a:hlinkClick r:id="rId4" tooltip="Creative commons"/>
              </a:rPr>
              <a:t>/</a:t>
            </a:r>
            <a:r>
              <a:rPr lang="en-US" sz="1600" u="sng" dirty="0">
                <a:hlinkClick r:id="rId4" tooltip="Creative commons"/>
              </a:rPr>
              <a:t>licenses</a:t>
            </a:r>
            <a:r>
              <a:rPr lang="el-GR" sz="1600" u="sng" dirty="0">
                <a:hlinkClick r:id="rId4" tooltip="Creative commons"/>
              </a:rPr>
              <a:t>/</a:t>
            </a:r>
            <a:r>
              <a:rPr lang="en-US" sz="1600" u="sng" dirty="0">
                <a:hlinkClick r:id="rId4" tooltip="Creative commons"/>
              </a:rPr>
              <a:t>by</a:t>
            </a:r>
            <a:r>
              <a:rPr lang="el-GR" sz="1600" u="sng" dirty="0">
                <a:hlinkClick r:id="rId4" tooltip="Creative commons"/>
              </a:rPr>
              <a:t>-</a:t>
            </a:r>
            <a:r>
              <a:rPr lang="en-US" sz="1600" u="sng" dirty="0" err="1">
                <a:hlinkClick r:id="rId4" tooltip="Creative commons"/>
              </a:rPr>
              <a:t>sa</a:t>
            </a:r>
            <a:r>
              <a:rPr lang="el-GR" sz="1600" u="sng" dirty="0">
                <a:hlinkClick r:id="rId4" tooltip="Creative commons"/>
              </a:rPr>
              <a:t>/3.0/</a:t>
            </a:r>
            <a:r>
              <a:rPr lang="en-US" sz="1600" u="sng" dirty="0">
                <a:hlinkClick r:id="rId4" tooltip="Creative commons"/>
              </a:rPr>
              <a:t>deed</a:t>
            </a:r>
            <a:r>
              <a:rPr lang="el-GR" sz="1600" u="sng" dirty="0">
                <a:hlinkClick r:id="rId4" tooltip="Creative commons"/>
              </a:rPr>
              <a:t>.</a:t>
            </a:r>
            <a:r>
              <a:rPr lang="en-US" sz="1600" u="sng" dirty="0">
                <a:hlinkClick r:id="rId4" tooltip="Creative commons"/>
              </a:rPr>
              <a:t>el</a:t>
            </a:r>
            <a:endParaRPr lang="el-GR" sz="1600" dirty="0"/>
          </a:p>
          <a:p>
            <a:pPr marL="0" indent="0">
              <a:spcBef>
                <a:spcPts val="0"/>
              </a:spcBef>
              <a:buNone/>
            </a:pPr>
            <a:r>
              <a:rPr lang="el-GR" sz="1600" dirty="0"/>
              <a:t>[2]</a:t>
            </a:r>
            <a:r>
              <a:rPr lang="en-US" sz="1600" dirty="0"/>
              <a:t> </a:t>
            </a:r>
            <a:r>
              <a:rPr lang="en-US" sz="1600" u="sng" dirty="0">
                <a:hlinkClick r:id="rId5" tooltip="open definition-ellinika"/>
              </a:rPr>
              <a:t>http</a:t>
            </a:r>
            <a:r>
              <a:rPr lang="el-GR" sz="1600" u="sng" dirty="0">
                <a:hlinkClick r:id="rId5" tooltip="open definition-ellinika"/>
              </a:rPr>
              <a:t>://</a:t>
            </a:r>
            <a:r>
              <a:rPr lang="en-US" sz="1600" u="sng" dirty="0" err="1">
                <a:hlinkClick r:id="rId5" tooltip="open definition-ellinika"/>
              </a:rPr>
              <a:t>opendefinition</a:t>
            </a:r>
            <a:r>
              <a:rPr lang="el-GR" sz="1600" u="sng" dirty="0">
                <a:hlinkClick r:id="rId5" tooltip="open definition-ellinika"/>
              </a:rPr>
              <a:t>.</a:t>
            </a:r>
            <a:r>
              <a:rPr lang="en-US" sz="1600" u="sng" dirty="0">
                <a:hlinkClick r:id="rId5" tooltip="open definition-ellinika"/>
              </a:rPr>
              <a:t>org</a:t>
            </a:r>
            <a:r>
              <a:rPr lang="el-GR" sz="1600" u="sng" dirty="0">
                <a:hlinkClick r:id="rId5" tooltip="open definition-ellinika"/>
              </a:rPr>
              <a:t>/</a:t>
            </a:r>
            <a:r>
              <a:rPr lang="en-US" sz="1600" u="sng" dirty="0">
                <a:hlinkClick r:id="rId5" tooltip="open definition-ellinika"/>
              </a:rPr>
              <a:t>od</a:t>
            </a:r>
            <a:r>
              <a:rPr lang="el-GR" sz="1600" u="sng" dirty="0">
                <a:hlinkClick r:id="rId5" tooltip="open definition-ellinika"/>
              </a:rPr>
              <a:t>/</a:t>
            </a:r>
            <a:r>
              <a:rPr lang="en-US" sz="1600" u="sng" dirty="0" err="1">
                <a:hlinkClick r:id="rId5" tooltip="open definition-ellinika"/>
              </a:rPr>
              <a:t>ellinika</a:t>
            </a:r>
            <a:r>
              <a:rPr lang="el-GR" sz="1600" u="sng" dirty="0">
                <a:hlinkClick r:id="rId5" tooltip="open definition-ellinika"/>
              </a:rPr>
              <a:t>/</a:t>
            </a:r>
            <a:endParaRPr lang="el-GR" sz="1600" dirty="0"/>
          </a:p>
          <a:p>
            <a:pPr marL="0" indent="0">
              <a:spcBef>
                <a:spcPts val="0"/>
              </a:spcBef>
              <a:buNone/>
            </a:pPr>
            <a:r>
              <a:rPr lang="el-GR" sz="1600" u="sng" dirty="0"/>
              <a:t>[3] </a:t>
            </a:r>
            <a:r>
              <a:rPr lang="en-US" sz="1600" u="sng" dirty="0">
                <a:hlinkClick r:id="rId6" tooltip="freedom defined"/>
              </a:rPr>
              <a:t>http</a:t>
            </a:r>
            <a:r>
              <a:rPr lang="el-GR" sz="1600" u="sng" dirty="0">
                <a:hlinkClick r:id="rId6" tooltip="freedom defined"/>
              </a:rPr>
              <a:t>://</a:t>
            </a:r>
            <a:r>
              <a:rPr lang="en-US" sz="1600" u="sng" dirty="0" err="1">
                <a:hlinkClick r:id="rId6" tooltip="freedom defined"/>
              </a:rPr>
              <a:t>freedomdefined</a:t>
            </a:r>
            <a:r>
              <a:rPr lang="el-GR" sz="1600" u="sng" dirty="0">
                <a:hlinkClick r:id="rId6" tooltip="freedom defined"/>
              </a:rPr>
              <a:t>.</a:t>
            </a:r>
            <a:r>
              <a:rPr lang="en-US" sz="1600" u="sng" dirty="0">
                <a:hlinkClick r:id="rId6" tooltip="freedom defined"/>
              </a:rPr>
              <a:t>org</a:t>
            </a:r>
            <a:r>
              <a:rPr lang="el-GR" sz="1600" u="sng" dirty="0">
                <a:hlinkClick r:id="rId6" tooltip="freedom defined"/>
              </a:rPr>
              <a:t>/</a:t>
            </a:r>
            <a:r>
              <a:rPr lang="en-US" sz="1600" u="sng" dirty="0">
                <a:hlinkClick r:id="rId6" tooltip="freedom defined"/>
              </a:rPr>
              <a:t>Definition</a:t>
            </a:r>
            <a:r>
              <a:rPr lang="el-GR" sz="1600" u="sng" dirty="0">
                <a:hlinkClick r:id="rId6" tooltip="freedom defined"/>
              </a:rPr>
              <a:t>/</a:t>
            </a:r>
            <a:r>
              <a:rPr lang="en-US" sz="1600" u="sng" dirty="0">
                <a:hlinkClick r:id="rId6" tooltip="freedom defined"/>
              </a:rPr>
              <a:t>El</a:t>
            </a:r>
            <a:endParaRPr lang="el-GR" sz="1600" dirty="0"/>
          </a:p>
          <a:p>
            <a:pPr marL="0" indent="0">
              <a:spcBef>
                <a:spcPts val="0"/>
              </a:spcBef>
              <a:buNone/>
            </a:pPr>
            <a:r>
              <a:rPr lang="el-GR" sz="1600" dirty="0"/>
              <a:t>[4] </a:t>
            </a:r>
            <a:r>
              <a:rPr lang="en-US" sz="1600" u="sng" dirty="0" smtClean="0">
                <a:hlinkClick r:id="rId7" tooltip="open definition-buttons"/>
              </a:rPr>
              <a:t>http</a:t>
            </a:r>
            <a:r>
              <a:rPr lang="el-GR" sz="1600" u="sng" dirty="0">
                <a:hlinkClick r:id="rId7" tooltip="open definition-buttons"/>
              </a:rPr>
              <a:t>://</a:t>
            </a:r>
            <a:r>
              <a:rPr lang="en-US" sz="1600" u="sng" dirty="0" err="1">
                <a:hlinkClick r:id="rId7" tooltip="open definition-buttons"/>
              </a:rPr>
              <a:t>opendefinition</a:t>
            </a:r>
            <a:r>
              <a:rPr lang="el-GR" sz="1600" u="sng" dirty="0">
                <a:hlinkClick r:id="rId7" tooltip="open definition-buttons"/>
              </a:rPr>
              <a:t>.</a:t>
            </a:r>
            <a:r>
              <a:rPr lang="en-US" sz="1600" u="sng" dirty="0">
                <a:hlinkClick r:id="rId7" tooltip="open definition-buttons"/>
              </a:rPr>
              <a:t>org</a:t>
            </a:r>
            <a:r>
              <a:rPr lang="el-GR" sz="1600" u="sng" dirty="0">
                <a:hlinkClick r:id="rId7" tooltip="open definition-buttons"/>
              </a:rPr>
              <a:t>/</a:t>
            </a:r>
            <a:r>
              <a:rPr lang="en-US" sz="1600" u="sng" dirty="0">
                <a:hlinkClick r:id="rId7" tooltip="open definition-buttons"/>
              </a:rPr>
              <a:t>buttons</a:t>
            </a:r>
            <a:r>
              <a:rPr lang="el-GR" sz="1600" u="sng" dirty="0" smtClean="0">
                <a:hlinkClick r:id="rId7" tooltip="open definition-buttons"/>
              </a:rPr>
              <a:t>/</a:t>
            </a:r>
            <a:endParaRPr lang="el-GR" sz="1600" u="sng" dirty="0" smtClean="0"/>
          </a:p>
          <a:p>
            <a:pPr marL="0" indent="0">
              <a:buNone/>
            </a:pPr>
            <a:endParaRPr lang="el-GR" sz="1600" b="1" dirty="0" smtClean="0">
              <a:solidFill>
                <a:srgbClr val="FFFF00"/>
              </a:solidFill>
            </a:endParaRPr>
          </a:p>
          <a:p>
            <a:pPr marL="0" indent="0">
              <a:buNone/>
            </a:pPr>
            <a:r>
              <a:rPr lang="el-GR" sz="1600" b="1" dirty="0" smtClean="0">
                <a:solidFill>
                  <a:srgbClr val="FFFF00"/>
                </a:solidFill>
              </a:rPr>
              <a:t>Διατήρηση </a:t>
            </a:r>
            <a:r>
              <a:rPr lang="el-GR" sz="1600" b="1" dirty="0">
                <a:solidFill>
                  <a:srgbClr val="FFFF00"/>
                </a:solidFill>
              </a:rPr>
              <a:t>Σημειωμάτων</a:t>
            </a:r>
            <a:endParaRPr lang="el-GR" sz="1600" dirty="0">
              <a:solidFill>
                <a:srgbClr val="FFFF00"/>
              </a:solidFill>
            </a:endParaRPr>
          </a:p>
          <a:p>
            <a:pPr>
              <a:spcBef>
                <a:spcPts val="0"/>
              </a:spcBef>
            </a:pPr>
            <a:r>
              <a:rPr lang="el-GR" sz="1600" dirty="0"/>
              <a:t>Οποιαδήποτε αναπαραγωγή ή διασκευή του υλικού θα πρέπει να συμπεριλαμβάνει:</a:t>
            </a:r>
          </a:p>
          <a:p>
            <a:pPr lvl="0">
              <a:spcBef>
                <a:spcPts val="0"/>
              </a:spcBef>
            </a:pPr>
            <a:r>
              <a:rPr lang="el-GR" sz="1600" dirty="0"/>
              <a:t>Το Σημείωμα Αναφοράς</a:t>
            </a:r>
          </a:p>
          <a:p>
            <a:pPr lvl="0">
              <a:spcBef>
                <a:spcPts val="0"/>
              </a:spcBef>
            </a:pPr>
            <a:r>
              <a:rPr lang="el-GR" sz="1600" dirty="0"/>
              <a:t>Το Σημείωμα </a:t>
            </a:r>
            <a:r>
              <a:rPr lang="el-GR" sz="1600" dirty="0" smtClean="0"/>
              <a:t> </a:t>
            </a:r>
            <a:r>
              <a:rPr lang="el-GR" sz="1600" dirty="0" err="1" smtClean="0"/>
              <a:t>Αδειοδότησης</a:t>
            </a:r>
            <a:endParaRPr lang="el-GR" sz="1600" dirty="0"/>
          </a:p>
          <a:p>
            <a:pPr lvl="0">
              <a:spcBef>
                <a:spcPts val="0"/>
              </a:spcBef>
            </a:pPr>
            <a:r>
              <a:rPr lang="el-GR" sz="1600" dirty="0"/>
              <a:t>Τη δήλωση διατήρησης Σημειωμάτων</a:t>
            </a:r>
          </a:p>
          <a:p>
            <a:pPr lvl="0">
              <a:spcBef>
                <a:spcPts val="0"/>
              </a:spcBef>
            </a:pPr>
            <a:r>
              <a:rPr lang="el-GR" sz="1600" dirty="0"/>
              <a:t>Το σημείωμα χρήσης έργων τρίτων (εφόσον υπάρχει)</a:t>
            </a:r>
          </a:p>
          <a:p>
            <a:pPr>
              <a:spcBef>
                <a:spcPts val="0"/>
              </a:spcBef>
            </a:pPr>
            <a:r>
              <a:rPr lang="el-GR" sz="1600" dirty="0"/>
              <a:t>μαζί με τους συνοδευόμενους </a:t>
            </a:r>
            <a:r>
              <a:rPr lang="el-GR" sz="1600" dirty="0" err="1"/>
              <a:t>υπερσυνδέσμους</a:t>
            </a:r>
            <a:r>
              <a:rPr lang="el-GR" sz="1600" dirty="0"/>
              <a:t>.</a:t>
            </a:r>
          </a:p>
          <a:p>
            <a:pPr marL="0" indent="0">
              <a:spcBef>
                <a:spcPts val="0"/>
              </a:spcBef>
              <a:buNone/>
            </a:pPr>
            <a:endParaRPr lang="el-GR" sz="1600" dirty="0"/>
          </a:p>
        </p:txBody>
      </p:sp>
      <p:pic>
        <p:nvPicPr>
          <p:cNvPr id="7" name="Εικόνα 6" descr="Περιγραφή: Άδειες χρήσης Creative Common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058" y="2128659"/>
            <a:ext cx="1247775" cy="436245"/>
          </a:xfrm>
          <a:prstGeom prst="rect">
            <a:avLst/>
          </a:prstGeom>
          <a:noFill/>
          <a:ln>
            <a:noFill/>
          </a:ln>
        </p:spPr>
      </p:pic>
      <p:pic>
        <p:nvPicPr>
          <p:cNvPr id="8" name="Picture 10" descr="This material is Open Content"/>
          <p:cNvPicPr/>
          <p:nvPr/>
        </p:nvPicPr>
        <p:blipFill>
          <a:blip r:embed="rId9">
            <a:extLst>
              <a:ext uri="{28A0092B-C50C-407E-A947-70E740481C1C}">
                <a14:useLocalDpi xmlns:a14="http://schemas.microsoft.com/office/drawing/2010/main" val="0"/>
              </a:ext>
            </a:extLst>
          </a:blip>
          <a:srcRect/>
          <a:stretch>
            <a:fillRect/>
          </a:stretch>
        </p:blipFill>
        <p:spPr bwMode="auto">
          <a:xfrm>
            <a:off x="6588224" y="2204864"/>
            <a:ext cx="762000" cy="219075"/>
          </a:xfrm>
          <a:prstGeom prst="rect">
            <a:avLst/>
          </a:prstGeom>
          <a:noFill/>
          <a:ln>
            <a:noFill/>
          </a:ln>
        </p:spPr>
      </p:pic>
    </p:spTree>
    <p:extLst>
      <p:ext uri="{BB962C8B-B14F-4D97-AF65-F5344CB8AC3E}">
        <p14:creationId xmlns:p14="http://schemas.microsoft.com/office/powerpoint/2010/main" val="258518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solidFill>
                  <a:srgbClr val="FFFF00"/>
                </a:solidFill>
              </a:rPr>
              <a:t>Στυλ εγγράφου</a:t>
            </a:r>
            <a:endParaRPr lang="el-GR" dirty="0">
              <a:solidFill>
                <a:srgbClr val="FFFF00"/>
              </a:solidFill>
            </a:endParaRPr>
          </a:p>
        </p:txBody>
      </p:sp>
      <p:sp>
        <p:nvSpPr>
          <p:cNvPr id="3" name="Content Placeholder 2"/>
          <p:cNvSpPr>
            <a:spLocks noGrp="1"/>
          </p:cNvSpPr>
          <p:nvPr>
            <p:ph idx="1"/>
          </p:nvPr>
        </p:nvSpPr>
        <p:spPr>
          <a:xfrm>
            <a:off x="395536" y="1916832"/>
            <a:ext cx="8496944" cy="3600400"/>
          </a:xfrm>
        </p:spPr>
        <p:txBody>
          <a:bodyPr>
            <a:normAutofit/>
          </a:bodyPr>
          <a:lstStyle/>
          <a:p>
            <a:pPr marL="0" indent="0">
              <a:buNone/>
            </a:pPr>
            <a:r>
              <a:rPr lang="el-GR" sz="3100" dirty="0"/>
              <a:t>Έγγραφα </a:t>
            </a:r>
            <a:r>
              <a:rPr lang="el-GR" sz="3100" dirty="0" smtClean="0"/>
              <a:t>με έκταση μεγαλύτερη από μερικές </a:t>
            </a:r>
            <a:r>
              <a:rPr lang="el-GR" sz="3100" dirty="0"/>
              <a:t>παραγράφους χρειάζεται να είναι </a:t>
            </a:r>
            <a:r>
              <a:rPr lang="el-GR" sz="3100" b="1" dirty="0" smtClean="0"/>
              <a:t>δομημένα</a:t>
            </a:r>
            <a:r>
              <a:rPr lang="el-GR" sz="3100" dirty="0" smtClean="0"/>
              <a:t>.</a:t>
            </a:r>
          </a:p>
          <a:p>
            <a:pPr marL="0" indent="0">
              <a:buNone/>
            </a:pPr>
            <a:endParaRPr lang="el-GR" sz="3100" dirty="0" smtClean="0"/>
          </a:p>
          <a:p>
            <a:pPr marL="0" indent="0">
              <a:buNone/>
            </a:pPr>
            <a:r>
              <a:rPr lang="el-GR" sz="3100" dirty="0" smtClean="0"/>
              <a:t>Χρήση ενσωματωμένων </a:t>
            </a:r>
            <a:r>
              <a:rPr lang="el-GR" sz="3100" dirty="0"/>
              <a:t>στυλ για όλο το σώμα του κειμένου, τον τίτλο, τον υπότιτλο, τις επικεφαλίδες, τις λεζάντες και τις παραγράφους</a:t>
            </a:r>
            <a:r>
              <a:rPr lang="el-GR" sz="3100" dirty="0" smtClean="0"/>
              <a:t>.</a:t>
            </a:r>
          </a:p>
          <a:p>
            <a:pPr marL="0" indent="0">
              <a:buNone/>
            </a:pPr>
            <a:endParaRPr lang="el-GR" sz="3100" dirty="0"/>
          </a:p>
          <a:p>
            <a:endParaRPr lang="el-GR" dirty="0"/>
          </a:p>
        </p:txBody>
      </p:sp>
    </p:spTree>
    <p:extLst>
      <p:ext uri="{BB962C8B-B14F-4D97-AF65-F5344CB8AC3E}">
        <p14:creationId xmlns:p14="http://schemas.microsoft.com/office/powerpoint/2010/main" val="3172420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smtClean="0">
                <a:solidFill>
                  <a:srgbClr val="FFFF00"/>
                </a:solidFill>
              </a:rPr>
              <a:t>Τίτλος και Υπότιτλος</a:t>
            </a:r>
            <a:endParaRPr lang="el-GR" dirty="0">
              <a:solidFill>
                <a:srgbClr val="FFFF00"/>
              </a:solidFill>
            </a:endParaRPr>
          </a:p>
        </p:txBody>
      </p:sp>
      <p:sp>
        <p:nvSpPr>
          <p:cNvPr id="3" name="Content Placeholder 2"/>
          <p:cNvSpPr>
            <a:spLocks noGrp="1"/>
          </p:cNvSpPr>
          <p:nvPr>
            <p:ph idx="1"/>
          </p:nvPr>
        </p:nvSpPr>
        <p:spPr>
          <a:xfrm>
            <a:off x="395536" y="1019869"/>
            <a:ext cx="8748464" cy="5073427"/>
          </a:xfrm>
        </p:spPr>
        <p:txBody>
          <a:bodyPr/>
          <a:lstStyle/>
          <a:p>
            <a:pPr marL="0" indent="0">
              <a:buNone/>
            </a:pPr>
            <a:r>
              <a:rPr lang="el-GR" sz="2800" dirty="0" smtClean="0"/>
              <a:t>Είναι </a:t>
            </a:r>
            <a:r>
              <a:rPr lang="el-GR" sz="2800" b="1" dirty="0"/>
              <a:t>μοναδικοί</a:t>
            </a:r>
            <a:r>
              <a:rPr lang="el-GR" sz="2800" dirty="0"/>
              <a:t> και βρίσκονται μόνο στην </a:t>
            </a:r>
            <a:r>
              <a:rPr lang="el-GR" sz="2800" b="1" dirty="0"/>
              <a:t>πρώτη σελίδα</a:t>
            </a:r>
            <a:r>
              <a:rPr lang="el-GR" sz="2800" dirty="0"/>
              <a:t>. </a:t>
            </a:r>
            <a:endParaRPr lang="el-GR" sz="2800" dirty="0" smtClean="0"/>
          </a:p>
          <a:p>
            <a:pPr marL="0" indent="0">
              <a:buNone/>
            </a:pPr>
            <a:r>
              <a:rPr lang="el-GR" sz="2800" dirty="0" smtClean="0"/>
              <a:t>Καλό </a:t>
            </a:r>
            <a:r>
              <a:rPr lang="el-GR" sz="2800" dirty="0"/>
              <a:t>είναι να χρησιμοποιείτε </a:t>
            </a:r>
            <a:r>
              <a:rPr lang="el-GR" sz="2800" b="1" dirty="0"/>
              <a:t>προκαθορισμένο στυλ </a:t>
            </a:r>
            <a:r>
              <a:rPr lang="el-GR" sz="2800" dirty="0"/>
              <a:t>για τον Τίτλο ή/και τον Υπότιτλο</a:t>
            </a:r>
            <a:r>
              <a:rPr lang="el-GR" sz="2800" dirty="0" smtClean="0"/>
              <a:t>.</a:t>
            </a:r>
          </a:p>
          <a:p>
            <a:pPr marL="0" indent="0">
              <a:buNone/>
            </a:pPr>
            <a:endParaRPr lang="el-GR" sz="2400" dirty="0" smtClean="0"/>
          </a:p>
          <a:p>
            <a:pPr marL="0" indent="0">
              <a:buNone/>
            </a:pPr>
            <a:r>
              <a:rPr lang="el-GR" sz="2400" dirty="0" smtClean="0"/>
              <a:t>Επιλέξτε κείμενο&gt; Κεντρική καρτέλα&gt; Ομάδα Στυλ&gt; Τίτλος/Υπότιτλος.</a:t>
            </a:r>
          </a:p>
          <a:p>
            <a:pPr marL="0" indent="0">
              <a:buNone/>
            </a:pPr>
            <a:endParaRPr lang="el-GR" sz="2000" dirty="0"/>
          </a:p>
          <a:p>
            <a:pPr marL="0" indent="0">
              <a:buNone/>
            </a:pPr>
            <a:endParaRPr lang="el-GR" dirty="0"/>
          </a:p>
        </p:txBody>
      </p:sp>
      <p:pic>
        <p:nvPicPr>
          <p:cNvPr id="4" name="Εικόνα 50" descr="Παράθυρο επιλογής Στυλ."/>
          <p:cNvPicPr/>
          <p:nvPr/>
        </p:nvPicPr>
        <p:blipFill>
          <a:blip r:embed="rId2" cstate="print">
            <a:extLst>
              <a:ext uri="{28A0092B-C50C-407E-A947-70E740481C1C}">
                <a14:useLocalDpi xmlns:a14="http://schemas.microsoft.com/office/drawing/2010/main" val="0"/>
              </a:ext>
            </a:extLst>
          </a:blip>
          <a:stretch>
            <a:fillRect/>
          </a:stretch>
        </p:blipFill>
        <p:spPr>
          <a:xfrm>
            <a:off x="3076257" y="3717032"/>
            <a:ext cx="2991485" cy="2943860"/>
          </a:xfrm>
          <a:prstGeom prst="rect">
            <a:avLst/>
          </a:prstGeom>
        </p:spPr>
      </p:pic>
    </p:spTree>
    <p:extLst>
      <p:ext uri="{BB962C8B-B14F-4D97-AF65-F5344CB8AC3E}">
        <p14:creationId xmlns:p14="http://schemas.microsoft.com/office/powerpoint/2010/main" val="3373951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latin typeface="+mn-lt"/>
              </a:rPr>
              <a:t>Επικεφαλίδες (1/4)</a:t>
            </a:r>
            <a:endParaRPr lang="el-GR" dirty="0">
              <a:solidFill>
                <a:srgbClr val="FFFF00"/>
              </a:solidFill>
              <a:latin typeface="+mn-lt"/>
            </a:endParaRPr>
          </a:p>
        </p:txBody>
      </p:sp>
      <p:sp>
        <p:nvSpPr>
          <p:cNvPr id="3" name="Content Placeholder 2"/>
          <p:cNvSpPr>
            <a:spLocks noGrp="1"/>
          </p:cNvSpPr>
          <p:nvPr>
            <p:ph idx="1"/>
          </p:nvPr>
        </p:nvSpPr>
        <p:spPr>
          <a:xfrm>
            <a:off x="457200" y="1567333"/>
            <a:ext cx="8229600" cy="4525963"/>
          </a:xfrm>
        </p:spPr>
        <p:txBody>
          <a:bodyPr>
            <a:noAutofit/>
          </a:bodyPr>
          <a:lstStyle/>
          <a:p>
            <a:pPr marL="0" indent="0">
              <a:buNone/>
            </a:pPr>
            <a:r>
              <a:rPr lang="el-GR" sz="2800" b="1" dirty="0">
                <a:cs typeface="Times New Roman" pitchFamily="18" charset="0"/>
              </a:rPr>
              <a:t>Δομικό στοιχείο </a:t>
            </a:r>
            <a:r>
              <a:rPr lang="el-GR" sz="2800" dirty="0">
                <a:cs typeface="Times New Roman" pitchFamily="18" charset="0"/>
              </a:rPr>
              <a:t>του </a:t>
            </a:r>
            <a:r>
              <a:rPr lang="el-GR" sz="2800" dirty="0" smtClean="0">
                <a:cs typeface="Times New Roman" pitchFamily="18" charset="0"/>
              </a:rPr>
              <a:t>εγγράφου</a:t>
            </a:r>
            <a:r>
              <a:rPr lang="en-US" sz="2800" dirty="0" smtClean="0">
                <a:cs typeface="Times New Roman" pitchFamily="18" charset="0"/>
              </a:rPr>
              <a:t>.</a:t>
            </a:r>
            <a:endParaRPr lang="el-GR" sz="2800" dirty="0">
              <a:cs typeface="Times New Roman" pitchFamily="18" charset="0"/>
            </a:endParaRPr>
          </a:p>
          <a:p>
            <a:pPr marL="0" indent="0">
              <a:buNone/>
            </a:pPr>
            <a:endParaRPr lang="el-GR" sz="2800" dirty="0">
              <a:cs typeface="Times New Roman" pitchFamily="18" charset="0"/>
            </a:endParaRPr>
          </a:p>
          <a:p>
            <a:pPr marL="0" indent="0">
              <a:buNone/>
            </a:pPr>
            <a:r>
              <a:rPr lang="el-GR" sz="2800" dirty="0">
                <a:cs typeface="Times New Roman" pitchFamily="18" charset="0"/>
              </a:rPr>
              <a:t>Απαραίτητα για λογική στη δομή του εγγράφου:</a:t>
            </a:r>
          </a:p>
          <a:p>
            <a:pPr marL="0" indent="0">
              <a:buNone/>
            </a:pPr>
            <a:endParaRPr lang="el-GR" sz="2800" dirty="0">
              <a:cs typeface="Times New Roman" pitchFamily="18" charset="0"/>
            </a:endParaRPr>
          </a:p>
          <a:p>
            <a:r>
              <a:rPr lang="el-GR" sz="2800" dirty="0">
                <a:cs typeface="Times New Roman" pitchFamily="18" charset="0"/>
              </a:rPr>
              <a:t>Η </a:t>
            </a:r>
            <a:r>
              <a:rPr lang="el-GR" sz="2800" b="1" dirty="0" smtClean="0">
                <a:cs typeface="Times New Roman" pitchFamily="18" charset="0"/>
              </a:rPr>
              <a:t>σειρά</a:t>
            </a:r>
            <a:r>
              <a:rPr lang="en-US" sz="2800" b="1" dirty="0" smtClean="0">
                <a:cs typeface="Times New Roman" pitchFamily="18" charset="0"/>
              </a:rPr>
              <a:t>.</a:t>
            </a:r>
            <a:endParaRPr lang="el-GR" sz="2800" b="1" dirty="0">
              <a:cs typeface="Times New Roman" pitchFamily="18" charset="0"/>
            </a:endParaRPr>
          </a:p>
          <a:p>
            <a:r>
              <a:rPr lang="el-GR" sz="2800" dirty="0">
                <a:cs typeface="Times New Roman" pitchFamily="18" charset="0"/>
              </a:rPr>
              <a:t>Τα </a:t>
            </a:r>
            <a:r>
              <a:rPr lang="el-GR" sz="2800" b="1" dirty="0" smtClean="0">
                <a:cs typeface="Times New Roman" pitchFamily="18" charset="0"/>
              </a:rPr>
              <a:t>επίπεδα</a:t>
            </a:r>
            <a:r>
              <a:rPr lang="en-US" sz="2800" b="1" dirty="0" smtClean="0">
                <a:cs typeface="Times New Roman" pitchFamily="18" charset="0"/>
              </a:rPr>
              <a:t>.</a:t>
            </a:r>
            <a:endParaRPr lang="el-GR" sz="2800" b="1" dirty="0">
              <a:cs typeface="Times New Roman" pitchFamily="18" charset="0"/>
            </a:endParaRPr>
          </a:p>
          <a:p>
            <a:endParaRPr lang="el-GR" sz="2800" dirty="0">
              <a:cs typeface="Times New Roman" pitchFamily="18" charset="0"/>
            </a:endParaRPr>
          </a:p>
          <a:p>
            <a:pPr marL="0" indent="0">
              <a:buNone/>
            </a:pPr>
            <a:r>
              <a:rPr lang="el-GR" sz="2800" dirty="0">
                <a:cs typeface="Times New Roman" pitchFamily="18" charset="0"/>
              </a:rPr>
              <a:t>Διευκολύνεται η </a:t>
            </a:r>
            <a:r>
              <a:rPr lang="el-GR" sz="2800" b="1" dirty="0">
                <a:cs typeface="Times New Roman" pitchFamily="18" charset="0"/>
              </a:rPr>
              <a:t>περιήγηση</a:t>
            </a:r>
            <a:r>
              <a:rPr lang="el-GR" sz="2800" dirty="0">
                <a:cs typeface="Times New Roman" pitchFamily="18" charset="0"/>
              </a:rPr>
              <a:t> στο </a:t>
            </a:r>
            <a:r>
              <a:rPr lang="el-GR" sz="2800" dirty="0" smtClean="0">
                <a:cs typeface="Times New Roman" pitchFamily="18" charset="0"/>
              </a:rPr>
              <a:t>έγγραφο</a:t>
            </a:r>
            <a:r>
              <a:rPr lang="en-US" sz="2800" dirty="0" smtClean="0">
                <a:cs typeface="Times New Roman" pitchFamily="18" charset="0"/>
              </a:rPr>
              <a:t>.</a:t>
            </a:r>
            <a:r>
              <a:rPr lang="el-GR" sz="2800" dirty="0" smtClean="0">
                <a:cs typeface="Times New Roman" pitchFamily="18" charset="0"/>
              </a:rPr>
              <a:t> </a:t>
            </a:r>
            <a:endParaRPr lang="el-GR" sz="2800" dirty="0">
              <a:cs typeface="Times New Roman" pitchFamily="18" charset="0"/>
            </a:endParaRPr>
          </a:p>
          <a:p>
            <a:endParaRPr lang="el-GR" sz="2000" dirty="0"/>
          </a:p>
        </p:txBody>
      </p:sp>
    </p:spTree>
    <p:extLst>
      <p:ext uri="{BB962C8B-B14F-4D97-AF65-F5344CB8AC3E}">
        <p14:creationId xmlns:p14="http://schemas.microsoft.com/office/powerpoint/2010/main" val="1521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FF00"/>
                </a:solidFill>
                <a:latin typeface="+mn-lt"/>
              </a:rPr>
              <a:t>Επικεφαλίδες </a:t>
            </a:r>
            <a:r>
              <a:rPr lang="el-GR" dirty="0" smtClean="0">
                <a:solidFill>
                  <a:srgbClr val="FFFF00"/>
                </a:solidFill>
                <a:latin typeface="+mn-lt"/>
              </a:rPr>
              <a:t>(2/4)</a:t>
            </a:r>
            <a:endParaRPr lang="el-GR" dirty="0">
              <a:solidFill>
                <a:srgbClr val="FFFF00"/>
              </a:solidFill>
              <a:latin typeface="+mn-lt"/>
            </a:endParaRPr>
          </a:p>
        </p:txBody>
      </p:sp>
      <p:sp>
        <p:nvSpPr>
          <p:cNvPr id="3" name="Content Placeholder 2"/>
          <p:cNvSpPr>
            <a:spLocks noGrp="1"/>
          </p:cNvSpPr>
          <p:nvPr>
            <p:ph idx="1"/>
          </p:nvPr>
        </p:nvSpPr>
        <p:spPr>
          <a:xfrm>
            <a:off x="467544" y="1124744"/>
            <a:ext cx="8424936" cy="3240360"/>
          </a:xfrm>
        </p:spPr>
        <p:txBody>
          <a:bodyPr>
            <a:noAutofit/>
          </a:bodyPr>
          <a:lstStyle/>
          <a:p>
            <a:pPr marL="0" indent="0">
              <a:buNone/>
            </a:pPr>
            <a:r>
              <a:rPr lang="el-GR" sz="2800" dirty="0">
                <a:cs typeface="Times New Roman" pitchFamily="18" charset="0"/>
              </a:rPr>
              <a:t>Χρήση των προκαθορισμένων στυλ για τις επικεφαλίδες, δηλαδή:</a:t>
            </a:r>
            <a:endParaRPr lang="en-US" sz="2800" dirty="0">
              <a:cs typeface="Times New Roman" pitchFamily="18" charset="0"/>
            </a:endParaRPr>
          </a:p>
          <a:p>
            <a:pPr marL="0" indent="0">
              <a:buNone/>
            </a:pPr>
            <a:endParaRPr lang="el-GR" sz="2800" dirty="0">
              <a:cs typeface="Times New Roman" pitchFamily="18" charset="0"/>
            </a:endParaRPr>
          </a:p>
          <a:p>
            <a:r>
              <a:rPr lang="el-GR" sz="2800" dirty="0">
                <a:cs typeface="Times New Roman" pitchFamily="18" charset="0"/>
              </a:rPr>
              <a:t>Επικεφαλίδα1 (</a:t>
            </a:r>
            <a:r>
              <a:rPr lang="en-US" sz="2800" dirty="0">
                <a:cs typeface="Times New Roman" pitchFamily="18" charset="0"/>
              </a:rPr>
              <a:t>Heading 1</a:t>
            </a:r>
            <a:r>
              <a:rPr lang="el-GR" sz="2800" dirty="0">
                <a:cs typeface="Times New Roman" pitchFamily="18" charset="0"/>
              </a:rPr>
              <a:t>)</a:t>
            </a:r>
          </a:p>
          <a:p>
            <a:r>
              <a:rPr lang="el-GR" sz="2800" dirty="0">
                <a:cs typeface="Times New Roman" pitchFamily="18" charset="0"/>
              </a:rPr>
              <a:t>Επικεφαλίδα2 (</a:t>
            </a:r>
            <a:r>
              <a:rPr lang="en-US" sz="2800" dirty="0">
                <a:cs typeface="Times New Roman" pitchFamily="18" charset="0"/>
              </a:rPr>
              <a:t>Heading 2</a:t>
            </a:r>
            <a:r>
              <a:rPr lang="el-GR" sz="2800" dirty="0">
                <a:cs typeface="Times New Roman" pitchFamily="18" charset="0"/>
              </a:rPr>
              <a:t>)</a:t>
            </a:r>
          </a:p>
          <a:p>
            <a:r>
              <a:rPr lang="en-US" sz="2800" dirty="0">
                <a:cs typeface="Times New Roman" pitchFamily="18" charset="0"/>
              </a:rPr>
              <a:t>…</a:t>
            </a:r>
            <a:r>
              <a:rPr lang="el-GR" sz="2800" dirty="0">
                <a:cs typeface="Times New Roman" pitchFamily="18" charset="0"/>
              </a:rPr>
              <a:t> </a:t>
            </a:r>
          </a:p>
          <a:p>
            <a:pPr marL="0" indent="0">
              <a:buNone/>
            </a:pPr>
            <a:endParaRPr lang="en-US" sz="2800" dirty="0">
              <a:cs typeface="Times New Roman" pitchFamily="18" charset="0"/>
            </a:endParaRPr>
          </a:p>
          <a:p>
            <a:pPr marL="0" indent="0">
              <a:buNone/>
            </a:pPr>
            <a:r>
              <a:rPr lang="el-GR" sz="2800" dirty="0">
                <a:cs typeface="Times New Roman" pitchFamily="18" charset="0"/>
              </a:rPr>
              <a:t>Το έγγραφο πρέπει να ξεκινάει με την </a:t>
            </a:r>
            <a:r>
              <a:rPr lang="el-GR" sz="2800" b="1" dirty="0">
                <a:cs typeface="Times New Roman" pitchFamily="18" charset="0"/>
              </a:rPr>
              <a:t>πρώτου επιπέδου επικεφαλίδα</a:t>
            </a:r>
            <a:r>
              <a:rPr lang="el-GR" sz="2800" dirty="0">
                <a:cs typeface="Times New Roman" pitchFamily="18" charset="0"/>
              </a:rPr>
              <a:t>.</a:t>
            </a:r>
          </a:p>
          <a:p>
            <a:pPr marL="0" indent="0">
              <a:buNone/>
            </a:pPr>
            <a:r>
              <a:rPr lang="el-GR" sz="2800" dirty="0" smtClean="0">
                <a:cs typeface="Times New Roman" pitchFamily="18" charset="0"/>
              </a:rPr>
              <a:t>Δεν </a:t>
            </a:r>
            <a:r>
              <a:rPr lang="el-GR" sz="2800" dirty="0">
                <a:cs typeface="Times New Roman" pitchFamily="18" charset="0"/>
              </a:rPr>
              <a:t>πρέπει να </a:t>
            </a:r>
            <a:r>
              <a:rPr lang="el-GR" sz="2800" dirty="0" smtClean="0">
                <a:cs typeface="Times New Roman" pitchFamily="18" charset="0"/>
              </a:rPr>
              <a:t>παραλείπεται </a:t>
            </a:r>
            <a:r>
              <a:rPr lang="el-GR" sz="2800" dirty="0">
                <a:cs typeface="Times New Roman" pitchFamily="18" charset="0"/>
              </a:rPr>
              <a:t>κάποιο επίπεδο </a:t>
            </a:r>
            <a:r>
              <a:rPr lang="el-GR" sz="2800" dirty="0" smtClean="0">
                <a:cs typeface="Times New Roman" pitchFamily="18" charset="0"/>
              </a:rPr>
              <a:t>επικεφαλίδας, π.χ</a:t>
            </a:r>
            <a:r>
              <a:rPr lang="el-GR" sz="2800" dirty="0">
                <a:cs typeface="Times New Roman" pitchFamily="18" charset="0"/>
              </a:rPr>
              <a:t>. Επικεφαλίδα1 έπειτα </a:t>
            </a:r>
            <a:r>
              <a:rPr lang="el-GR" sz="2800" dirty="0" smtClean="0">
                <a:cs typeface="Times New Roman" pitchFamily="18" charset="0"/>
              </a:rPr>
              <a:t>Επικεφαλίδα3.</a:t>
            </a:r>
            <a:endParaRPr lang="el-GR" sz="2800" dirty="0">
              <a:cs typeface="Times New Roman" pitchFamily="18" charset="0"/>
            </a:endParaRPr>
          </a:p>
        </p:txBody>
      </p:sp>
    </p:spTree>
    <p:extLst>
      <p:ext uri="{BB962C8B-B14F-4D97-AF65-F5344CB8AC3E}">
        <p14:creationId xmlns:p14="http://schemas.microsoft.com/office/powerpoint/2010/main" val="1197435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Επικεφαλίδες (3/4)</a:t>
            </a:r>
            <a:endParaRPr lang="el-GR" dirty="0">
              <a:solidFill>
                <a:srgbClr val="FFFF00"/>
              </a:solidFill>
            </a:endParaRPr>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l-GR" sz="2400" dirty="0">
                <a:cs typeface="Times New Roman" pitchFamily="18" charset="0"/>
              </a:rPr>
              <a:t>Η αρίθμηση των επικεφαλίδων διευκολύνει το χρήστη να αντιληφθεί το επίπεδο της λεπτομέρειας του εγγράφου στο οποίο βρίσκεται.</a:t>
            </a:r>
          </a:p>
          <a:p>
            <a:pPr marL="0" indent="0">
              <a:buNone/>
            </a:pPr>
            <a:endParaRPr lang="el-GR" sz="2400" dirty="0">
              <a:cs typeface="Times New Roman" pitchFamily="18" charset="0"/>
            </a:endParaRPr>
          </a:p>
          <a:p>
            <a:pPr marL="0" indent="0">
              <a:buNone/>
            </a:pPr>
            <a:r>
              <a:rPr lang="el-GR" sz="2400" b="1" dirty="0">
                <a:cs typeface="Times New Roman" pitchFamily="18" charset="0"/>
              </a:rPr>
              <a:t>ΠΡΟΣΟΧΗ</a:t>
            </a:r>
            <a:r>
              <a:rPr lang="el-GR" sz="2400" dirty="0">
                <a:cs typeface="Times New Roman" pitchFamily="18" charset="0"/>
              </a:rPr>
              <a:t>: στον τρόπο δομής των </a:t>
            </a:r>
            <a:r>
              <a:rPr lang="el-GR" sz="2400" dirty="0" smtClean="0">
                <a:cs typeface="Times New Roman" pitchFamily="18" charset="0"/>
              </a:rPr>
              <a:t>επικεφαλίδων.</a:t>
            </a:r>
            <a:endParaRPr lang="el-GR" sz="2400" dirty="0">
              <a:cs typeface="Times New Roman" pitchFamily="18" charset="0"/>
            </a:endParaRPr>
          </a:p>
          <a:p>
            <a:pPr marL="0" indent="0">
              <a:buNone/>
            </a:pPr>
            <a:endParaRPr lang="el-GR" sz="2400" dirty="0">
              <a:cs typeface="Times New Roman" pitchFamily="18" charset="0"/>
            </a:endParaRPr>
          </a:p>
          <a:p>
            <a:pPr marL="0" indent="0">
              <a:buNone/>
            </a:pPr>
            <a:r>
              <a:rPr lang="el-GR" sz="2400" dirty="0">
                <a:cs typeface="Times New Roman" pitchFamily="18" charset="0"/>
              </a:rPr>
              <a:t>… άμεση σχέση με τη δημιουργία του </a:t>
            </a:r>
            <a:r>
              <a:rPr lang="el-GR" sz="2400" b="1" dirty="0">
                <a:cs typeface="Times New Roman" pitchFamily="18" charset="0"/>
              </a:rPr>
              <a:t>Πίνακα περιεχομένων </a:t>
            </a:r>
            <a:r>
              <a:rPr lang="el-GR" sz="2400" dirty="0">
                <a:cs typeface="Times New Roman" pitchFamily="18" charset="0"/>
              </a:rPr>
              <a:t>και την εμφάνισή τους στο </a:t>
            </a:r>
            <a:r>
              <a:rPr lang="el-GR" sz="2400" b="1" dirty="0">
                <a:cs typeface="Times New Roman" pitchFamily="18" charset="0"/>
              </a:rPr>
              <a:t>Παράθυρο </a:t>
            </a:r>
            <a:r>
              <a:rPr lang="el-GR" sz="2400" b="1" dirty="0" smtClean="0">
                <a:cs typeface="Times New Roman" pitchFamily="18" charset="0"/>
              </a:rPr>
              <a:t>περιήγησης.</a:t>
            </a:r>
            <a:endParaRPr lang="el-GR" sz="2400" b="1" dirty="0">
              <a:cs typeface="Times New Roman" pitchFamily="18" charset="0"/>
            </a:endParaRPr>
          </a:p>
          <a:p>
            <a:pPr marL="0" indent="0">
              <a:buNone/>
            </a:pPr>
            <a:r>
              <a:rPr lang="el-GR" sz="2400" dirty="0">
                <a:cs typeface="Times New Roman" pitchFamily="18" charset="0"/>
              </a:rPr>
              <a:t>(διευκολύνει </a:t>
            </a:r>
            <a:r>
              <a:rPr lang="el-GR" sz="2400" dirty="0" smtClean="0">
                <a:cs typeface="Times New Roman" pitchFamily="18" charset="0"/>
              </a:rPr>
              <a:t>την </a:t>
            </a:r>
            <a:r>
              <a:rPr lang="el-GR" sz="2400" dirty="0">
                <a:cs typeface="Times New Roman" pitchFamily="18" charset="0"/>
              </a:rPr>
              <a:t>πλοήγηση και </a:t>
            </a:r>
            <a:r>
              <a:rPr lang="el-GR" sz="2400" dirty="0" smtClean="0">
                <a:cs typeface="Times New Roman" pitchFamily="18" charset="0"/>
              </a:rPr>
              <a:t>την </a:t>
            </a:r>
            <a:r>
              <a:rPr lang="el-GR" sz="2400" dirty="0">
                <a:cs typeface="Times New Roman" pitchFamily="18" charset="0"/>
              </a:rPr>
              <a:t>αναζήτηση στο </a:t>
            </a:r>
            <a:r>
              <a:rPr lang="el-GR" sz="2400" dirty="0" smtClean="0">
                <a:cs typeface="Times New Roman" pitchFamily="18" charset="0"/>
              </a:rPr>
              <a:t>έγγραφο)</a:t>
            </a:r>
            <a:endParaRPr lang="el-GR" sz="2400" dirty="0">
              <a:cs typeface="Times New Roman" pitchFamily="18" charset="0"/>
            </a:endParaRPr>
          </a:p>
          <a:p>
            <a:endParaRPr lang="el-GR" sz="2400" dirty="0"/>
          </a:p>
        </p:txBody>
      </p:sp>
    </p:spTree>
    <p:extLst>
      <p:ext uri="{BB962C8B-B14F-4D97-AF65-F5344CB8AC3E}">
        <p14:creationId xmlns:p14="http://schemas.microsoft.com/office/powerpoint/2010/main" val="1031770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Επικεφαλίδες (4/4)</a:t>
            </a:r>
            <a:endParaRPr lang="el-GR" dirty="0">
              <a:solidFill>
                <a:srgbClr val="FFFF00"/>
              </a:solidFill>
            </a:endParaRPr>
          </a:p>
        </p:txBody>
      </p:sp>
      <p:sp>
        <p:nvSpPr>
          <p:cNvPr id="3" name="Content Placeholder 2"/>
          <p:cNvSpPr>
            <a:spLocks noGrp="1"/>
          </p:cNvSpPr>
          <p:nvPr>
            <p:ph idx="1"/>
          </p:nvPr>
        </p:nvSpPr>
        <p:spPr>
          <a:xfrm>
            <a:off x="457200" y="2276872"/>
            <a:ext cx="8229600" cy="3373835"/>
          </a:xfrm>
        </p:spPr>
        <p:txBody>
          <a:bodyPr/>
          <a:lstStyle/>
          <a:p>
            <a:pPr marL="0" indent="0">
              <a:buNone/>
            </a:pPr>
            <a:r>
              <a:rPr lang="el-GR" sz="2800" dirty="0" smtClean="0"/>
              <a:t>Επιλέξτε κείμενο&gt; Κεντρική καρτέλα&gt; Ομάδα Στυλ&gt; Επικεφαλίδα1, Επικεφαλίδα2, κ.ο.κ.</a:t>
            </a:r>
          </a:p>
          <a:p>
            <a:pPr marL="0" indent="0">
              <a:buNone/>
            </a:pPr>
            <a:endParaRPr lang="el-GR" sz="2800" dirty="0" smtClean="0"/>
          </a:p>
          <a:p>
            <a:pPr marL="0" indent="0">
              <a:buNone/>
            </a:pPr>
            <a:r>
              <a:rPr lang="el-GR" sz="2800" dirty="0" smtClean="0"/>
              <a:t>Για να </a:t>
            </a:r>
            <a:r>
              <a:rPr lang="el-GR" sz="2800" dirty="0"/>
              <a:t>αριθμήσετε τις Επικεφαλίδες σας με κάποιο τρόπο διαφορετικό από τον προκαθορισμένο, τότε θα πρέπει να επιλέξετε την Τροποποίηση </a:t>
            </a:r>
            <a:r>
              <a:rPr lang="el-GR" sz="2800" dirty="0" smtClean="0"/>
              <a:t>Στυλ. </a:t>
            </a:r>
          </a:p>
          <a:p>
            <a:endParaRPr lang="el-GR" dirty="0"/>
          </a:p>
        </p:txBody>
      </p:sp>
    </p:spTree>
    <p:extLst>
      <p:ext uri="{BB962C8B-B14F-4D97-AF65-F5344CB8AC3E}">
        <p14:creationId xmlns:p14="http://schemas.microsoft.com/office/powerpoint/2010/main" val="423824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Σώμα κειμένου-Λεζάντες κ.α.</a:t>
            </a:r>
            <a:endParaRPr lang="el-GR" dirty="0">
              <a:solidFill>
                <a:srgbClr val="FFFF00"/>
              </a:solidFill>
            </a:endParaRPr>
          </a:p>
        </p:txBody>
      </p:sp>
      <p:sp>
        <p:nvSpPr>
          <p:cNvPr id="3" name="Content Placeholder 2"/>
          <p:cNvSpPr>
            <a:spLocks noGrp="1"/>
          </p:cNvSpPr>
          <p:nvPr>
            <p:ph idx="1"/>
          </p:nvPr>
        </p:nvSpPr>
        <p:spPr>
          <a:xfrm>
            <a:off x="179512" y="1600200"/>
            <a:ext cx="8712968" cy="4925144"/>
          </a:xfrm>
        </p:spPr>
        <p:txBody>
          <a:bodyPr>
            <a:normAutofit/>
          </a:bodyPr>
          <a:lstStyle/>
          <a:p>
            <a:pPr marL="0" indent="0">
              <a:buNone/>
            </a:pPr>
            <a:r>
              <a:rPr lang="el-GR" sz="2600" dirty="0">
                <a:cs typeface="Times New Roman" pitchFamily="18" charset="0"/>
              </a:rPr>
              <a:t>Σε ένα έγγραφο το μεγαλύτερο μέρος του είναι το </a:t>
            </a:r>
            <a:r>
              <a:rPr lang="el-GR" sz="2600" b="1" dirty="0">
                <a:cs typeface="Times New Roman" pitchFamily="18" charset="0"/>
              </a:rPr>
              <a:t>σώμα κειμένου</a:t>
            </a:r>
            <a:r>
              <a:rPr lang="el-GR" sz="2600" dirty="0">
                <a:cs typeface="Times New Roman" pitchFamily="18" charset="0"/>
              </a:rPr>
              <a:t>. </a:t>
            </a:r>
          </a:p>
          <a:p>
            <a:r>
              <a:rPr lang="el-GR" sz="2600" dirty="0">
                <a:cs typeface="Times New Roman" pitchFamily="18" charset="0"/>
              </a:rPr>
              <a:t>Καλό είναι να χρησιμοποιείτε </a:t>
            </a:r>
            <a:r>
              <a:rPr lang="el-GR" sz="2600" b="1" dirty="0">
                <a:cs typeface="Times New Roman" pitchFamily="18" charset="0"/>
              </a:rPr>
              <a:t>προκαθορισμένο στυλ</a:t>
            </a:r>
            <a:r>
              <a:rPr lang="el-GR" sz="2600" dirty="0">
                <a:cs typeface="Times New Roman" pitchFamily="18" charset="0"/>
              </a:rPr>
              <a:t>. </a:t>
            </a:r>
          </a:p>
          <a:p>
            <a:pPr marL="0" indent="0">
              <a:buNone/>
            </a:pPr>
            <a:endParaRPr lang="el-GR" sz="2600" dirty="0">
              <a:cs typeface="Times New Roman" pitchFamily="18" charset="0"/>
            </a:endParaRPr>
          </a:p>
          <a:p>
            <a:pPr marL="0" indent="0">
              <a:buNone/>
            </a:pPr>
            <a:r>
              <a:rPr lang="el-GR" sz="2600" dirty="0">
                <a:cs typeface="Times New Roman" pitchFamily="18" charset="0"/>
              </a:rPr>
              <a:t>Οι </a:t>
            </a:r>
            <a:r>
              <a:rPr lang="el-GR" sz="2600" b="1" dirty="0">
                <a:cs typeface="Times New Roman" pitchFamily="18" charset="0"/>
              </a:rPr>
              <a:t>λεζάντες</a:t>
            </a:r>
            <a:r>
              <a:rPr lang="el-GR" sz="2600" dirty="0">
                <a:cs typeface="Times New Roman" pitchFamily="18" charset="0"/>
              </a:rPr>
              <a:t> χρησιμοποιούνται για την περιγραφή των εικόνων, διαγράμματα και σχημάτων.</a:t>
            </a:r>
          </a:p>
          <a:p>
            <a:r>
              <a:rPr lang="el-GR" sz="2600" dirty="0">
                <a:cs typeface="Times New Roman" pitchFamily="18" charset="0"/>
              </a:rPr>
              <a:t> Καλό είναι να χρησιμοποιείτε </a:t>
            </a:r>
            <a:r>
              <a:rPr lang="el-GR" sz="2600" b="1" dirty="0">
                <a:cs typeface="Times New Roman" pitchFamily="18" charset="0"/>
              </a:rPr>
              <a:t>προκαθορισμένο στυλ</a:t>
            </a:r>
            <a:r>
              <a:rPr lang="el-GR" sz="2600" dirty="0">
                <a:cs typeface="Times New Roman" pitchFamily="18" charset="0"/>
              </a:rPr>
              <a:t>. </a:t>
            </a:r>
          </a:p>
          <a:p>
            <a:pPr marL="0" indent="0">
              <a:buNone/>
            </a:pPr>
            <a:endParaRPr lang="el-GR" sz="2600" dirty="0">
              <a:cs typeface="Times New Roman" pitchFamily="18" charset="0"/>
            </a:endParaRPr>
          </a:p>
          <a:p>
            <a:pPr marL="0" indent="0">
              <a:buNone/>
            </a:pPr>
            <a:r>
              <a:rPr lang="el-GR" sz="2400" dirty="0">
                <a:cs typeface="Times New Roman" pitchFamily="18" charset="0"/>
              </a:rPr>
              <a:t>Εφαρμογή προκαθορισμένου στυλ στο κείμενο:</a:t>
            </a:r>
          </a:p>
          <a:p>
            <a:pPr marL="0" indent="0">
              <a:buNone/>
            </a:pPr>
            <a:r>
              <a:rPr lang="el-GR" sz="2200" dirty="0">
                <a:cs typeface="Times New Roman" pitchFamily="18" charset="0"/>
              </a:rPr>
              <a:t>Επιλέξτε Κείμενο</a:t>
            </a:r>
            <a:r>
              <a:rPr lang="el-GR" sz="2200" b="1" dirty="0">
                <a:cs typeface="Times New Roman" pitchFamily="18" charset="0"/>
              </a:rPr>
              <a:t>&gt;</a:t>
            </a:r>
            <a:r>
              <a:rPr lang="el-GR" sz="2200" dirty="0">
                <a:cs typeface="Times New Roman" pitchFamily="18" charset="0"/>
              </a:rPr>
              <a:t> Κεντρική Καρτέλα</a:t>
            </a:r>
            <a:r>
              <a:rPr lang="el-GR" sz="2200" b="1" dirty="0">
                <a:cs typeface="Times New Roman" pitchFamily="18" charset="0"/>
              </a:rPr>
              <a:t>&gt;</a:t>
            </a:r>
            <a:r>
              <a:rPr lang="el-GR" sz="2200" dirty="0">
                <a:cs typeface="Times New Roman" pitchFamily="18" charset="0"/>
              </a:rPr>
              <a:t> Ομάδα Στυλ</a:t>
            </a:r>
            <a:r>
              <a:rPr lang="el-GR" sz="2200" b="1" dirty="0">
                <a:cs typeface="Times New Roman" pitchFamily="18" charset="0"/>
              </a:rPr>
              <a:t>&gt;</a:t>
            </a:r>
            <a:r>
              <a:rPr lang="el-GR" sz="2200" dirty="0">
                <a:cs typeface="Times New Roman" pitchFamily="18" charset="0"/>
              </a:rPr>
              <a:t> Επιλογή Προκαθορισμένου </a:t>
            </a:r>
            <a:r>
              <a:rPr lang="el-GR" sz="2200" dirty="0" smtClean="0">
                <a:cs typeface="Times New Roman" pitchFamily="18" charset="0"/>
              </a:rPr>
              <a:t>Στυλ.</a:t>
            </a:r>
            <a:endParaRPr lang="el-GR" sz="2200" dirty="0">
              <a:cs typeface="Times New Roman" pitchFamily="18" charset="0"/>
            </a:endParaRPr>
          </a:p>
          <a:p>
            <a:endParaRPr lang="el-GR" dirty="0"/>
          </a:p>
        </p:txBody>
      </p:sp>
    </p:spTree>
    <p:extLst>
      <p:ext uri="{BB962C8B-B14F-4D97-AF65-F5344CB8AC3E}">
        <p14:creationId xmlns:p14="http://schemas.microsoft.com/office/powerpoint/2010/main" val="539032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Τροποποίηση Στυλ (1/3)</a:t>
            </a:r>
            <a:endParaRPr lang="el-GR"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l-GR" sz="2600" dirty="0">
                <a:cs typeface="Times New Roman" pitchFamily="18" charset="0"/>
              </a:rPr>
              <a:t>Αφορά:</a:t>
            </a:r>
            <a:endParaRPr lang="en-US" sz="2600" dirty="0">
              <a:cs typeface="Times New Roman" pitchFamily="18" charset="0"/>
            </a:endParaRPr>
          </a:p>
          <a:p>
            <a:r>
              <a:rPr lang="el-GR" sz="2600" dirty="0">
                <a:cs typeface="Times New Roman" pitchFamily="18" charset="0"/>
              </a:rPr>
              <a:t>είδος και μέγεθος </a:t>
            </a:r>
            <a:r>
              <a:rPr lang="el-GR" sz="2600" dirty="0" smtClean="0">
                <a:cs typeface="Times New Roman" pitchFamily="18" charset="0"/>
              </a:rPr>
              <a:t>γραμματοσειράς.</a:t>
            </a:r>
            <a:endParaRPr lang="el-GR" sz="2600" dirty="0">
              <a:cs typeface="Times New Roman" pitchFamily="18" charset="0"/>
            </a:endParaRPr>
          </a:p>
          <a:p>
            <a:r>
              <a:rPr lang="el-GR" sz="2600" dirty="0">
                <a:cs typeface="Times New Roman" pitchFamily="18" charset="0"/>
              </a:rPr>
              <a:t>χρώμα, έντονη ή πλάγια </a:t>
            </a:r>
            <a:r>
              <a:rPr lang="el-GR" sz="2600" dirty="0" smtClean="0">
                <a:cs typeface="Times New Roman" pitchFamily="18" charset="0"/>
              </a:rPr>
              <a:t>γραφή.</a:t>
            </a:r>
            <a:endParaRPr lang="el-GR" sz="2600" dirty="0">
              <a:cs typeface="Times New Roman" pitchFamily="18" charset="0"/>
            </a:endParaRPr>
          </a:p>
          <a:p>
            <a:r>
              <a:rPr lang="el-GR" sz="2600" dirty="0">
                <a:cs typeface="Times New Roman" pitchFamily="18" charset="0"/>
              </a:rPr>
              <a:t>σ</a:t>
            </a:r>
            <a:r>
              <a:rPr lang="el-GR" sz="2600" dirty="0" smtClean="0">
                <a:cs typeface="Times New Roman" pitchFamily="18" charset="0"/>
              </a:rPr>
              <a:t>τοίχιση.</a:t>
            </a:r>
            <a:endParaRPr lang="el-GR" sz="2600" dirty="0">
              <a:cs typeface="Times New Roman" pitchFamily="18" charset="0"/>
            </a:endParaRPr>
          </a:p>
          <a:p>
            <a:r>
              <a:rPr lang="el-GR" sz="2600" dirty="0">
                <a:cs typeface="Times New Roman" pitchFamily="18" charset="0"/>
              </a:rPr>
              <a:t>δ</a:t>
            </a:r>
            <a:r>
              <a:rPr lang="el-GR" sz="2600" dirty="0" smtClean="0">
                <a:cs typeface="Times New Roman" pitchFamily="18" charset="0"/>
              </a:rPr>
              <a:t>ιάστιχο.</a:t>
            </a:r>
            <a:endParaRPr lang="el-GR" sz="2600" dirty="0">
              <a:cs typeface="Times New Roman" pitchFamily="18" charset="0"/>
            </a:endParaRPr>
          </a:p>
          <a:p>
            <a:r>
              <a:rPr lang="el-GR" sz="2600" dirty="0">
                <a:cs typeface="Times New Roman" pitchFamily="18" charset="0"/>
              </a:rPr>
              <a:t>δ</a:t>
            </a:r>
            <a:r>
              <a:rPr lang="el-GR" sz="2600" dirty="0" smtClean="0">
                <a:cs typeface="Times New Roman" pitchFamily="18" charset="0"/>
              </a:rPr>
              <a:t>ιαστήματα.</a:t>
            </a:r>
            <a:endParaRPr lang="el-GR" sz="2600" dirty="0">
              <a:cs typeface="Times New Roman" pitchFamily="18" charset="0"/>
            </a:endParaRPr>
          </a:p>
          <a:p>
            <a:pPr marL="0" indent="0">
              <a:buNone/>
            </a:pPr>
            <a:endParaRPr lang="el-GR" sz="2600" dirty="0">
              <a:cs typeface="Times New Roman" pitchFamily="18" charset="0"/>
            </a:endParaRPr>
          </a:p>
          <a:p>
            <a:pPr marL="0" indent="0">
              <a:buNone/>
            </a:pPr>
            <a:r>
              <a:rPr lang="el-GR" sz="2600" dirty="0">
                <a:cs typeface="Times New Roman" pitchFamily="18" charset="0"/>
              </a:rPr>
              <a:t>Δημιουργία δικού σας ή αλλαγή του ονόματος υπάρχοντος στυλ. </a:t>
            </a:r>
          </a:p>
          <a:p>
            <a:pPr marL="0" indent="0">
              <a:buNone/>
            </a:pPr>
            <a:endParaRPr lang="el-GR" sz="2600" dirty="0">
              <a:cs typeface="Times New Roman" pitchFamily="18" charset="0"/>
            </a:endParaRPr>
          </a:p>
          <a:p>
            <a:pPr marL="0" indent="0">
              <a:buNone/>
            </a:pPr>
            <a:r>
              <a:rPr lang="el-GR" sz="2600" dirty="0">
                <a:cs typeface="Times New Roman" pitchFamily="18" charset="0"/>
              </a:rPr>
              <a:t>Γίνονται εξειδικευμένες τροποποιήσεις, όπως αρίθμηση επικεφαλίδων, μορφοποίηση παραγράφων, περιγράμματα κ.α.</a:t>
            </a:r>
          </a:p>
          <a:p>
            <a:endParaRPr lang="el-GR" sz="2800" dirty="0">
              <a:cs typeface="Times New Roman" pitchFamily="18" charset="0"/>
            </a:endParaRPr>
          </a:p>
        </p:txBody>
      </p:sp>
    </p:spTree>
    <p:extLst>
      <p:ext uri="{BB962C8B-B14F-4D97-AF65-F5344CB8AC3E}">
        <p14:creationId xmlns:p14="http://schemas.microsoft.com/office/powerpoint/2010/main" val="1806628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l-GR" dirty="0" smtClean="0">
                <a:solidFill>
                  <a:srgbClr val="FFFF00"/>
                </a:solidFill>
              </a:rPr>
              <a:t>Τροποποίηση Στυλ (2/3)</a:t>
            </a:r>
            <a:endParaRPr lang="el-GR" dirty="0">
              <a:solidFill>
                <a:srgbClr val="FFFF00"/>
              </a:solidFill>
            </a:endParaRPr>
          </a:p>
        </p:txBody>
      </p:sp>
      <p:sp>
        <p:nvSpPr>
          <p:cNvPr id="3" name="Content Placeholder 2"/>
          <p:cNvSpPr>
            <a:spLocks noGrp="1"/>
          </p:cNvSpPr>
          <p:nvPr>
            <p:ph idx="1"/>
          </p:nvPr>
        </p:nvSpPr>
        <p:spPr>
          <a:xfrm>
            <a:off x="457200" y="1124745"/>
            <a:ext cx="8229600" cy="1008112"/>
          </a:xfrm>
        </p:spPr>
        <p:txBody>
          <a:bodyPr>
            <a:noAutofit/>
          </a:bodyPr>
          <a:lstStyle/>
          <a:p>
            <a:pPr marL="0" indent="0">
              <a:buNone/>
            </a:pPr>
            <a:r>
              <a:rPr lang="el-GR" sz="2800" dirty="0" smtClean="0"/>
              <a:t>Επιλέξτε κείμενο&gt; Κεντρική καρτέλα&gt; Ομάδα Στυλ&gt; Δεξί κλικ στο προκαθορισμένο στυλ&gt; Τροποποίηση&gt; Παράθυρο τροποποίηση στυλ.</a:t>
            </a:r>
            <a:endParaRPr lang="el-GR" dirty="0">
              <a:solidFill>
                <a:srgbClr val="FFFF00"/>
              </a:solidFill>
            </a:endParaRPr>
          </a:p>
          <a:p>
            <a:endParaRPr lang="el-GR" sz="4000" dirty="0"/>
          </a:p>
        </p:txBody>
      </p:sp>
      <p:pic>
        <p:nvPicPr>
          <p:cNvPr id="4" name="Εικόνα 51" descr="Τροποποίηση Στυλ."/>
          <p:cNvPicPr/>
          <p:nvPr/>
        </p:nvPicPr>
        <p:blipFill>
          <a:blip r:embed="rId2" cstate="print">
            <a:extLst>
              <a:ext uri="{28A0092B-C50C-407E-A947-70E740481C1C}">
                <a14:useLocalDpi xmlns:a14="http://schemas.microsoft.com/office/drawing/2010/main" val="0"/>
              </a:ext>
            </a:extLst>
          </a:blip>
          <a:stretch>
            <a:fillRect/>
          </a:stretch>
        </p:blipFill>
        <p:spPr>
          <a:xfrm>
            <a:off x="35496" y="2682081"/>
            <a:ext cx="6120130" cy="3051175"/>
          </a:xfrm>
          <a:prstGeom prst="rect">
            <a:avLst/>
          </a:prstGeom>
        </p:spPr>
      </p:pic>
      <p:pic>
        <p:nvPicPr>
          <p:cNvPr id="5" name="Εικόνα 53" descr="Παράθυρο Τροποποίηση Στυλ."/>
          <p:cNvPicPr/>
          <p:nvPr/>
        </p:nvPicPr>
        <p:blipFill>
          <a:blip r:embed="rId3" cstate="print">
            <a:extLst>
              <a:ext uri="{28A0092B-C50C-407E-A947-70E740481C1C}">
                <a14:useLocalDpi xmlns:a14="http://schemas.microsoft.com/office/drawing/2010/main" val="0"/>
              </a:ext>
            </a:extLst>
          </a:blip>
          <a:stretch>
            <a:fillRect/>
          </a:stretch>
        </p:blipFill>
        <p:spPr>
          <a:xfrm>
            <a:off x="5436096" y="3284984"/>
            <a:ext cx="3528392" cy="3528392"/>
          </a:xfrm>
          <a:prstGeom prst="rect">
            <a:avLst/>
          </a:prstGeom>
        </p:spPr>
      </p:pic>
    </p:spTree>
    <p:extLst>
      <p:ext uri="{BB962C8B-B14F-4D97-AF65-F5344CB8AC3E}">
        <p14:creationId xmlns:p14="http://schemas.microsoft.com/office/powerpoint/2010/main" val="3421571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smtClean="0">
                <a:solidFill>
                  <a:srgbClr val="FFFF00"/>
                </a:solidFill>
              </a:rPr>
              <a:t>Τροποποίηση Στυλ (3/3)</a:t>
            </a:r>
            <a:endParaRPr lang="el-GR" dirty="0">
              <a:solidFill>
                <a:srgbClr val="FFFF00"/>
              </a:solidFill>
            </a:endParaRPr>
          </a:p>
        </p:txBody>
      </p:sp>
      <p:sp>
        <p:nvSpPr>
          <p:cNvPr id="3" name="Content Placeholder 2"/>
          <p:cNvSpPr>
            <a:spLocks noGrp="1"/>
          </p:cNvSpPr>
          <p:nvPr>
            <p:ph idx="1"/>
          </p:nvPr>
        </p:nvSpPr>
        <p:spPr>
          <a:xfrm>
            <a:off x="397443" y="980728"/>
            <a:ext cx="8229600" cy="4525963"/>
          </a:xfrm>
        </p:spPr>
        <p:txBody>
          <a:bodyPr>
            <a:normAutofit/>
          </a:bodyPr>
          <a:lstStyle/>
          <a:p>
            <a:pPr marL="0" indent="0">
              <a:buNone/>
            </a:pPr>
            <a:r>
              <a:rPr lang="el-GR" sz="2400" dirty="0" smtClean="0"/>
              <a:t>Για εξειδικευμένες τροποποιήσεις:</a:t>
            </a:r>
          </a:p>
          <a:p>
            <a:r>
              <a:rPr lang="el-GR" sz="2000" dirty="0" smtClean="0"/>
              <a:t>Κλικ στην επιλογή Μορφή </a:t>
            </a:r>
            <a:r>
              <a:rPr lang="el-GR" sz="2000" dirty="0"/>
              <a:t>και στη συνέχεια επιλέξτε το πεδίο στο οποίο θέλετε να πραγματοποιήσετε </a:t>
            </a:r>
            <a:r>
              <a:rPr lang="el-GR" sz="2000" dirty="0" smtClean="0"/>
              <a:t>τροποποιήσεις.</a:t>
            </a:r>
            <a:endParaRPr lang="el-GR" sz="2000" dirty="0"/>
          </a:p>
          <a:p>
            <a:r>
              <a:rPr lang="el-GR" sz="2000" dirty="0"/>
              <a:t>Ανάλογα με το πεδίο που θα επιλέξετε θα ανοίξει το αντίστοιχο παράθυρο. Πραγματοποιείστε τις αλλαγές σας και κάντε κλικ στο ΟΚ για να εφαρμοστούν οι τροποποιήσεις.</a:t>
            </a:r>
          </a:p>
          <a:p>
            <a:endParaRPr lang="el-GR" sz="2000" dirty="0"/>
          </a:p>
        </p:txBody>
      </p:sp>
      <p:pic>
        <p:nvPicPr>
          <p:cNvPr id="5" name="Εικόνα 53" descr="Παράθυρο Τροποποίηση Στυλ."/>
          <p:cNvPicPr/>
          <p:nvPr/>
        </p:nvPicPr>
        <p:blipFill>
          <a:blip r:embed="rId2" cstate="print">
            <a:extLst>
              <a:ext uri="{28A0092B-C50C-407E-A947-70E740481C1C}">
                <a14:useLocalDpi xmlns:a14="http://schemas.microsoft.com/office/drawing/2010/main" val="0"/>
              </a:ext>
            </a:extLst>
          </a:blip>
          <a:stretch>
            <a:fillRect/>
          </a:stretch>
        </p:blipFill>
        <p:spPr>
          <a:xfrm>
            <a:off x="1115616" y="3212976"/>
            <a:ext cx="3528392" cy="3528392"/>
          </a:xfrm>
          <a:prstGeom prst="rect">
            <a:avLst/>
          </a:prstGeom>
        </p:spPr>
      </p:pic>
      <p:pic>
        <p:nvPicPr>
          <p:cNvPr id="4" name="Εικόνα 54" descr="Επιλογή Μορφή."/>
          <p:cNvPicPr/>
          <p:nvPr/>
        </p:nvPicPr>
        <p:blipFill>
          <a:blip r:embed="rId3" cstate="print">
            <a:extLst>
              <a:ext uri="{28A0092B-C50C-407E-A947-70E740481C1C}">
                <a14:useLocalDpi xmlns:a14="http://schemas.microsoft.com/office/drawing/2010/main" val="0"/>
              </a:ext>
            </a:extLst>
          </a:blip>
          <a:stretch>
            <a:fillRect/>
          </a:stretch>
        </p:blipFill>
        <p:spPr>
          <a:xfrm>
            <a:off x="4992082" y="3933056"/>
            <a:ext cx="2028190" cy="2247265"/>
          </a:xfrm>
          <a:prstGeom prst="rect">
            <a:avLst/>
          </a:prstGeom>
        </p:spPr>
      </p:pic>
    </p:spTree>
    <p:extLst>
      <p:ext uri="{BB962C8B-B14F-4D97-AF65-F5344CB8AC3E}">
        <p14:creationId xmlns:p14="http://schemas.microsoft.com/office/powerpoint/2010/main" val="2168922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Περιεχόμενα (1/3)</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dirty="0" smtClean="0"/>
              <a:t>Εισαγωγή.</a:t>
            </a:r>
          </a:p>
          <a:p>
            <a:r>
              <a:rPr lang="el-GR" dirty="0" smtClean="0"/>
              <a:t>Μεταδεδομένα.</a:t>
            </a:r>
          </a:p>
          <a:p>
            <a:r>
              <a:rPr lang="el-GR" dirty="0" smtClean="0"/>
              <a:t>Γλώσσα εγγράφου.</a:t>
            </a:r>
          </a:p>
          <a:p>
            <a:r>
              <a:rPr lang="el-GR" dirty="0" smtClean="0"/>
              <a:t>Δομή &amp; Στυλ εγγράφου.</a:t>
            </a:r>
          </a:p>
          <a:p>
            <a:r>
              <a:rPr lang="el-GR" dirty="0" smtClean="0"/>
              <a:t>Κεφαλίδες-Υποσέλιδα-Αριθμοί σελίδων.</a:t>
            </a:r>
          </a:p>
          <a:p>
            <a:endParaRPr lang="el-GR" dirty="0" smtClean="0"/>
          </a:p>
        </p:txBody>
      </p:sp>
    </p:spTree>
    <p:extLst>
      <p:ext uri="{BB962C8B-B14F-4D97-AF65-F5344CB8AC3E}">
        <p14:creationId xmlns:p14="http://schemas.microsoft.com/office/powerpoint/2010/main" val="357986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Δημιουργία νέου στυλ (1/2)</a:t>
            </a:r>
            <a:endParaRPr lang="el-GR" dirty="0">
              <a:solidFill>
                <a:srgbClr val="FFFF00"/>
              </a:solidFill>
            </a:endParaRPr>
          </a:p>
        </p:txBody>
      </p:sp>
      <p:sp>
        <p:nvSpPr>
          <p:cNvPr id="3" name="Content Placeholder 2"/>
          <p:cNvSpPr>
            <a:spLocks noGrp="1"/>
          </p:cNvSpPr>
          <p:nvPr>
            <p:ph idx="1"/>
          </p:nvPr>
        </p:nvSpPr>
        <p:spPr>
          <a:xfrm>
            <a:off x="251520" y="1495325"/>
            <a:ext cx="8640960" cy="4525963"/>
          </a:xfrm>
        </p:spPr>
        <p:txBody>
          <a:bodyPr>
            <a:noAutofit/>
          </a:bodyPr>
          <a:lstStyle/>
          <a:p>
            <a:pPr marL="0" indent="0">
              <a:buNone/>
            </a:pPr>
            <a:r>
              <a:rPr lang="el-GR" sz="2000" dirty="0">
                <a:cs typeface="Times New Roman" pitchFamily="18" charset="0"/>
              </a:rPr>
              <a:t>Δημιουργία νέου στυλ, τροποποιώντας ένα ήδη υπάρχον και </a:t>
            </a:r>
            <a:r>
              <a:rPr lang="el-GR" sz="2000" dirty="0" smtClean="0">
                <a:cs typeface="Times New Roman" pitchFamily="18" charset="0"/>
              </a:rPr>
              <a:t>αποθηκεύοντάς το </a:t>
            </a:r>
            <a:r>
              <a:rPr lang="el-GR" sz="2000" dirty="0">
                <a:cs typeface="Times New Roman" pitchFamily="18" charset="0"/>
              </a:rPr>
              <a:t>ως νέο </a:t>
            </a:r>
            <a:r>
              <a:rPr lang="el-GR" sz="2000" dirty="0" smtClean="0">
                <a:cs typeface="Times New Roman" pitchFamily="18" charset="0"/>
              </a:rPr>
              <a:t>στυλ.</a:t>
            </a:r>
            <a:endParaRPr lang="el-GR" sz="2000" dirty="0">
              <a:cs typeface="Times New Roman" pitchFamily="18" charset="0"/>
            </a:endParaRPr>
          </a:p>
          <a:p>
            <a:pPr marL="0" indent="0">
              <a:buNone/>
            </a:pPr>
            <a:endParaRPr lang="el-GR" sz="2000" dirty="0">
              <a:cs typeface="Times New Roman" pitchFamily="18" charset="0"/>
            </a:endParaRPr>
          </a:p>
          <a:p>
            <a:pPr marL="0" indent="0">
              <a:buNone/>
            </a:pPr>
            <a:r>
              <a:rPr lang="el-GR" sz="2000" dirty="0">
                <a:cs typeface="Times New Roman" pitchFamily="18" charset="0"/>
              </a:rPr>
              <a:t>Δημιουργία </a:t>
            </a:r>
            <a:r>
              <a:rPr lang="el-GR" sz="2000" dirty="0" smtClean="0">
                <a:cs typeface="Times New Roman" pitchFamily="18" charset="0"/>
              </a:rPr>
              <a:t>νέου </a:t>
            </a:r>
            <a:r>
              <a:rPr lang="el-GR" sz="2000" dirty="0">
                <a:cs typeface="Times New Roman" pitchFamily="18" charset="0"/>
              </a:rPr>
              <a:t>στυλ:</a:t>
            </a:r>
          </a:p>
          <a:p>
            <a:pPr marL="457200" indent="-457200">
              <a:buFont typeface="+mj-lt"/>
              <a:buAutoNum type="arabicPeriod"/>
            </a:pPr>
            <a:r>
              <a:rPr lang="el-GR" sz="2000" dirty="0">
                <a:cs typeface="Times New Roman" pitchFamily="18" charset="0"/>
              </a:rPr>
              <a:t>Κλικ στην παράγραφο που θα μορφοποιήσετε&gt; Κεντρική καρτέλα&gt; Ομάδα Γραμματοσειρά&gt; Επιλογή είδους, μεγέθους γραμματοσειράς κ.α.</a:t>
            </a:r>
          </a:p>
          <a:p>
            <a:pPr marL="457200" indent="-457200">
              <a:buFont typeface="+mj-lt"/>
              <a:buAutoNum type="arabicPeriod"/>
            </a:pPr>
            <a:r>
              <a:rPr lang="el-GR" sz="2000" dirty="0">
                <a:cs typeface="Times New Roman" pitchFamily="18" charset="0"/>
              </a:rPr>
              <a:t>Κεντρική καρτέλα&gt; Ομάδα παράγραφος&gt; Επιλογή στοίχισης, εσοχών και διάστιχου.</a:t>
            </a:r>
          </a:p>
          <a:p>
            <a:pPr marL="457200" indent="-457200">
              <a:buFont typeface="+mj-lt"/>
              <a:buAutoNum type="arabicPeriod"/>
            </a:pPr>
            <a:r>
              <a:rPr lang="el-GR" sz="2000" dirty="0">
                <a:cs typeface="Times New Roman" pitchFamily="18" charset="0"/>
              </a:rPr>
              <a:t>Δεξί κλικ στην παράγραφο που μορφοποιήσατε&gt; Στυλ&gt; Αποθήκευση επιλογής ως νέου γρήγορου στυλ&gt; Παράθυρο Δημιουργία νέου στυλ από τη μορφοποίηση&gt; </a:t>
            </a:r>
            <a:r>
              <a:rPr lang="el-GR" sz="2000" dirty="0" smtClean="0">
                <a:cs typeface="Times New Roman" pitchFamily="18" charset="0"/>
              </a:rPr>
              <a:t>Όνομα.</a:t>
            </a:r>
            <a:endParaRPr lang="el-GR" sz="2000" dirty="0">
              <a:cs typeface="Times New Roman" pitchFamily="18" charset="0"/>
            </a:endParaRPr>
          </a:p>
          <a:p>
            <a:pPr marL="0" indent="0">
              <a:buNone/>
            </a:pPr>
            <a:endParaRPr lang="el-GR" sz="2000" dirty="0" smtClean="0">
              <a:cs typeface="Times New Roman" pitchFamily="18" charset="0"/>
            </a:endParaRPr>
          </a:p>
          <a:p>
            <a:pPr marL="0" indent="0">
              <a:buNone/>
            </a:pPr>
            <a:r>
              <a:rPr lang="el-GR" sz="2000" dirty="0" smtClean="0">
                <a:cs typeface="Times New Roman" pitchFamily="18" charset="0"/>
              </a:rPr>
              <a:t>Για </a:t>
            </a:r>
            <a:r>
              <a:rPr lang="el-GR" sz="2000" dirty="0">
                <a:cs typeface="Times New Roman" pitchFamily="18" charset="0"/>
              </a:rPr>
              <a:t>να συμπεριληφθεί στη συλλογή&gt; </a:t>
            </a:r>
            <a:r>
              <a:rPr lang="el-GR" sz="2000" dirty="0" smtClean="0">
                <a:cs typeface="Times New Roman" pitchFamily="18" charset="0"/>
              </a:rPr>
              <a:t>ΟΚ.</a:t>
            </a:r>
            <a:endParaRPr lang="el-GR" sz="2000" dirty="0">
              <a:cs typeface="Times New Roman" pitchFamily="18" charset="0"/>
            </a:endParaRPr>
          </a:p>
          <a:p>
            <a:pPr marL="0" indent="0">
              <a:buNone/>
            </a:pPr>
            <a:r>
              <a:rPr lang="el-GR" sz="2000" dirty="0">
                <a:cs typeface="Times New Roman" pitchFamily="18" charset="0"/>
              </a:rPr>
              <a:t>Για να μη συμπεριληφθεί στη συλλογή&gt; Τροποποίηση&gt; Κατάργηση της επιλογής Προσθήκη στη λίστα γρήγορων στυλ.</a:t>
            </a:r>
          </a:p>
        </p:txBody>
      </p:sp>
    </p:spTree>
    <p:extLst>
      <p:ext uri="{BB962C8B-B14F-4D97-AF65-F5344CB8AC3E}">
        <p14:creationId xmlns:p14="http://schemas.microsoft.com/office/powerpoint/2010/main" val="3327420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Δημιουργία νέου στυλ (2/2)</a:t>
            </a:r>
            <a:endParaRPr lang="el-GR" dirty="0">
              <a:solidFill>
                <a:srgbClr val="FFFF00"/>
              </a:solidFill>
            </a:endParaRPr>
          </a:p>
        </p:txBody>
      </p:sp>
      <p:pic>
        <p:nvPicPr>
          <p:cNvPr id="4" name="Εικόνα 55" descr="Αποθήκευση νέου στυλ."/>
          <p:cNvPicPr/>
          <p:nvPr/>
        </p:nvPicPr>
        <p:blipFill>
          <a:blip r:embed="rId2" cstate="print">
            <a:extLst>
              <a:ext uri="{28A0092B-C50C-407E-A947-70E740481C1C}">
                <a14:useLocalDpi xmlns:a14="http://schemas.microsoft.com/office/drawing/2010/main" val="0"/>
              </a:ext>
            </a:extLst>
          </a:blip>
          <a:stretch>
            <a:fillRect/>
          </a:stretch>
        </p:blipFill>
        <p:spPr>
          <a:xfrm>
            <a:off x="251520" y="1556792"/>
            <a:ext cx="5774055" cy="3201670"/>
          </a:xfrm>
          <a:prstGeom prst="rect">
            <a:avLst/>
          </a:prstGeom>
        </p:spPr>
      </p:pic>
      <p:pic>
        <p:nvPicPr>
          <p:cNvPr id="5" name="Εικόνα 56" descr="Παράθυρο δημιουργία νέου στυλ από τη μορφοποίηση."/>
          <p:cNvPicPr/>
          <p:nvPr/>
        </p:nvPicPr>
        <p:blipFill>
          <a:blip r:embed="rId3" cstate="print">
            <a:extLst>
              <a:ext uri="{28A0092B-C50C-407E-A947-70E740481C1C}">
                <a14:useLocalDpi xmlns:a14="http://schemas.microsoft.com/office/drawing/2010/main" val="0"/>
              </a:ext>
            </a:extLst>
          </a:blip>
          <a:stretch>
            <a:fillRect/>
          </a:stretch>
        </p:blipFill>
        <p:spPr>
          <a:xfrm>
            <a:off x="4788024" y="4869160"/>
            <a:ext cx="3495675" cy="1819275"/>
          </a:xfrm>
          <a:prstGeom prst="rect">
            <a:avLst/>
          </a:prstGeom>
        </p:spPr>
      </p:pic>
    </p:spTree>
    <p:extLst>
      <p:ext uri="{BB962C8B-B14F-4D97-AF65-F5344CB8AC3E}">
        <p14:creationId xmlns:p14="http://schemas.microsoft.com/office/powerpoint/2010/main" val="2708444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274638"/>
            <a:ext cx="8579296" cy="1143000"/>
          </a:xfrm>
        </p:spPr>
        <p:txBody>
          <a:bodyPr>
            <a:normAutofit fontScale="90000"/>
          </a:bodyPr>
          <a:lstStyle/>
          <a:p>
            <a:r>
              <a:rPr lang="el-GR" dirty="0" smtClean="0">
                <a:solidFill>
                  <a:srgbClr val="FFFF00"/>
                </a:solidFill>
              </a:rPr>
              <a:t>Κεφαλίδες-Υποσέλιδα-Αριθμοί σελίδων</a:t>
            </a:r>
            <a:endParaRPr lang="el-GR" dirty="0">
              <a:solidFill>
                <a:srgbClr val="FFFF00"/>
              </a:solidFill>
            </a:endParaRPr>
          </a:p>
        </p:txBody>
      </p:sp>
      <p:sp>
        <p:nvSpPr>
          <p:cNvPr id="3" name="Content Placeholder 2"/>
          <p:cNvSpPr>
            <a:spLocks noGrp="1"/>
          </p:cNvSpPr>
          <p:nvPr>
            <p:ph idx="1"/>
          </p:nvPr>
        </p:nvSpPr>
        <p:spPr/>
        <p:txBody>
          <a:bodyPr>
            <a:noAutofit/>
          </a:bodyPr>
          <a:lstStyle/>
          <a:p>
            <a:r>
              <a:rPr lang="el-GR" sz="2600" dirty="0"/>
              <a:t>Οι </a:t>
            </a:r>
            <a:r>
              <a:rPr lang="el-GR" sz="2600" b="1" dirty="0"/>
              <a:t>κεφαλίδες</a:t>
            </a:r>
            <a:r>
              <a:rPr lang="el-GR" sz="2600" dirty="0"/>
              <a:t> και τα </a:t>
            </a:r>
            <a:r>
              <a:rPr lang="el-GR" sz="2600" b="1" dirty="0"/>
              <a:t>υποσέλιδα</a:t>
            </a:r>
            <a:r>
              <a:rPr lang="el-GR" sz="2600" dirty="0"/>
              <a:t> είναι περιοχές στα επάνω, κάτω και πλάγια περιθώρια κάθε σελίδας ενός εγγράφου. </a:t>
            </a:r>
            <a:endParaRPr lang="el-GR" sz="2600" dirty="0" smtClean="0"/>
          </a:p>
          <a:p>
            <a:r>
              <a:rPr lang="el-GR" sz="2600" dirty="0" smtClean="0"/>
              <a:t>Μπορείτε </a:t>
            </a:r>
            <a:r>
              <a:rPr lang="el-GR" sz="2600" dirty="0"/>
              <a:t>να εισάγετε ή να αλλάξετε κείμενο ή γραφικά σε κεφαλίδες και υποσέλιδα χρησιμοποιώντας τη συλλογή ή να δημιουργήσετε ένα προσαρμοσμένο αριθμό σελίδας, μια κεφαλίδα ή ένα υποσέλιδο. </a:t>
            </a:r>
          </a:p>
          <a:p>
            <a:r>
              <a:rPr lang="el-GR" sz="2600" dirty="0" smtClean="0"/>
              <a:t>Αποφασίστε </a:t>
            </a:r>
            <a:r>
              <a:rPr lang="el-GR" sz="2600" b="1" dirty="0"/>
              <a:t>εκ των προτέρων </a:t>
            </a:r>
            <a:r>
              <a:rPr lang="el-GR" sz="2600" dirty="0"/>
              <a:t>εάν θέλετε μόνο έναν αριθμό σελίδας ή εάν θέλετε κάποιες επιπλέον πληροφορίες μαζί με τον αριθμό σελίδας στην κεφαλίδα ή στο υποσέλιδο. </a:t>
            </a:r>
          </a:p>
          <a:p>
            <a:pPr marL="0" indent="0">
              <a:buNone/>
            </a:pPr>
            <a:endParaRPr lang="el-GR" sz="2000" dirty="0"/>
          </a:p>
        </p:txBody>
      </p:sp>
    </p:spTree>
    <p:extLst>
      <p:ext uri="{BB962C8B-B14F-4D97-AF65-F5344CB8AC3E}">
        <p14:creationId xmlns:p14="http://schemas.microsoft.com/office/powerpoint/2010/main" val="3593710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l-GR" dirty="0" smtClean="0">
                <a:solidFill>
                  <a:srgbClr val="FFFF00"/>
                </a:solidFill>
              </a:rPr>
              <a:t>Προσθήκη αριθμού σελίδας</a:t>
            </a:r>
            <a:endParaRPr lang="el-GR" dirty="0">
              <a:solidFill>
                <a:srgbClr val="FFFF00"/>
              </a:solidFill>
            </a:endParaRPr>
          </a:p>
        </p:txBody>
      </p:sp>
      <p:sp>
        <p:nvSpPr>
          <p:cNvPr id="3" name="Content Placeholder 2"/>
          <p:cNvSpPr>
            <a:spLocks noGrp="1"/>
          </p:cNvSpPr>
          <p:nvPr>
            <p:ph idx="1"/>
          </p:nvPr>
        </p:nvSpPr>
        <p:spPr>
          <a:xfrm>
            <a:off x="251520" y="764705"/>
            <a:ext cx="8892480" cy="1440160"/>
          </a:xfrm>
        </p:spPr>
        <p:txBody>
          <a:bodyPr>
            <a:noAutofit/>
          </a:bodyPr>
          <a:lstStyle/>
          <a:p>
            <a:pPr marL="0" indent="0">
              <a:buNone/>
            </a:pPr>
            <a:r>
              <a:rPr lang="el-GR" sz="2400" dirty="0" smtClean="0"/>
              <a:t>Καρτέλα Εισαγωγή&gt; Ομάδα Κεφαλίδες &amp; Υποσέλιδα&gt; Αριθμός σελίδας.</a:t>
            </a:r>
          </a:p>
          <a:p>
            <a:pPr marL="0" indent="0">
              <a:buNone/>
            </a:pPr>
            <a:r>
              <a:rPr lang="el-GR" sz="2400" dirty="0" smtClean="0"/>
              <a:t>Επιστροφή στο </a:t>
            </a:r>
            <a:r>
              <a:rPr lang="el-GR" sz="2400" dirty="0"/>
              <a:t>σώμα του </a:t>
            </a:r>
            <a:r>
              <a:rPr lang="el-GR" sz="2400" dirty="0" smtClean="0"/>
              <a:t>εγγράφου: </a:t>
            </a:r>
            <a:r>
              <a:rPr lang="el-GR" sz="2400" dirty="0"/>
              <a:t>Εργαλεία κεφαλίδας &amp; </a:t>
            </a:r>
            <a:r>
              <a:rPr lang="el-GR" sz="2400" dirty="0" smtClean="0"/>
              <a:t>Υποσέλιδου&gt; Καρτέλα Σχεδίαση&gt; Κλείσιμο </a:t>
            </a:r>
            <a:r>
              <a:rPr lang="el-GR" sz="2400" dirty="0"/>
              <a:t>κεφαλίδων και </a:t>
            </a:r>
            <a:r>
              <a:rPr lang="el-GR" sz="2400" dirty="0" smtClean="0"/>
              <a:t>υποσέλιδων.</a:t>
            </a:r>
            <a:endParaRPr lang="el-GR" sz="3600" dirty="0"/>
          </a:p>
        </p:txBody>
      </p:sp>
      <p:pic>
        <p:nvPicPr>
          <p:cNvPr id="4" name="Εικόνα 58" descr="Παράθυρο Αριθμός σελίδας."/>
          <p:cNvPicPr/>
          <p:nvPr/>
        </p:nvPicPr>
        <p:blipFill>
          <a:blip r:embed="rId2" cstate="print">
            <a:extLst>
              <a:ext uri="{28A0092B-C50C-407E-A947-70E740481C1C}">
                <a14:useLocalDpi xmlns:a14="http://schemas.microsoft.com/office/drawing/2010/main" val="0"/>
              </a:ext>
            </a:extLst>
          </a:blip>
          <a:stretch>
            <a:fillRect/>
          </a:stretch>
        </p:blipFill>
        <p:spPr>
          <a:xfrm>
            <a:off x="323528" y="2831926"/>
            <a:ext cx="4968552" cy="2901330"/>
          </a:xfrm>
          <a:prstGeom prst="rect">
            <a:avLst/>
          </a:prstGeom>
        </p:spPr>
      </p:pic>
      <p:pic>
        <p:nvPicPr>
          <p:cNvPr id="5" name="Εικόνα 59" descr="Εργαλεία Κεφαλίδας &amp; Υποσέλιδου."/>
          <p:cNvPicPr/>
          <p:nvPr/>
        </p:nvPicPr>
        <p:blipFill>
          <a:blip r:embed="rId3" cstate="print">
            <a:extLst>
              <a:ext uri="{28A0092B-C50C-407E-A947-70E740481C1C}">
                <a14:useLocalDpi xmlns:a14="http://schemas.microsoft.com/office/drawing/2010/main" val="0"/>
              </a:ext>
            </a:extLst>
          </a:blip>
          <a:stretch>
            <a:fillRect/>
          </a:stretch>
        </p:blipFill>
        <p:spPr>
          <a:xfrm>
            <a:off x="2915816" y="5877272"/>
            <a:ext cx="6120130" cy="868045"/>
          </a:xfrm>
          <a:prstGeom prst="rect">
            <a:avLst/>
          </a:prstGeom>
        </p:spPr>
      </p:pic>
    </p:spTree>
    <p:extLst>
      <p:ext uri="{BB962C8B-B14F-4D97-AF65-F5344CB8AC3E}">
        <p14:creationId xmlns:p14="http://schemas.microsoft.com/office/powerpoint/2010/main" val="1657629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l-GR" dirty="0" smtClean="0">
                <a:solidFill>
                  <a:srgbClr val="FFFF00"/>
                </a:solidFill>
              </a:rPr>
              <a:t>Προσθήκη Κεφαλίδας</a:t>
            </a:r>
            <a:endParaRPr lang="el-GR" dirty="0">
              <a:solidFill>
                <a:srgbClr val="FFFF00"/>
              </a:solidFill>
            </a:endParaRPr>
          </a:p>
        </p:txBody>
      </p:sp>
      <p:sp>
        <p:nvSpPr>
          <p:cNvPr id="3" name="Content Placeholder 2"/>
          <p:cNvSpPr>
            <a:spLocks noGrp="1"/>
          </p:cNvSpPr>
          <p:nvPr>
            <p:ph idx="1"/>
          </p:nvPr>
        </p:nvSpPr>
        <p:spPr>
          <a:xfrm>
            <a:off x="457200" y="764705"/>
            <a:ext cx="8229600" cy="1584176"/>
          </a:xfrm>
        </p:spPr>
        <p:txBody>
          <a:bodyPr>
            <a:noAutofit/>
          </a:bodyPr>
          <a:lstStyle/>
          <a:p>
            <a:pPr marL="0" indent="0">
              <a:buNone/>
            </a:pPr>
            <a:r>
              <a:rPr lang="el-GR" sz="2600" dirty="0" smtClean="0"/>
              <a:t>Καρτέλα </a:t>
            </a:r>
            <a:r>
              <a:rPr lang="el-GR" sz="2600" dirty="0"/>
              <a:t>Εισαγωγή&gt; Ομάδα Κεφαλίδες &amp; Υποσέλιδα&gt; </a:t>
            </a:r>
            <a:r>
              <a:rPr lang="el-GR" sz="2600" dirty="0" smtClean="0"/>
              <a:t>Κεφαλίδα.</a:t>
            </a:r>
            <a:endParaRPr lang="el-GR" sz="2600" dirty="0"/>
          </a:p>
          <a:p>
            <a:pPr marL="0" indent="0">
              <a:buNone/>
            </a:pPr>
            <a:r>
              <a:rPr lang="el-GR" sz="2600" dirty="0"/>
              <a:t>Επιστροφή στο σώμα του εγγράφου: Εργαλεία κεφαλίδας &amp; Υποσέλιδου&gt; Καρτέλα Σχεδίαση&gt; Κλείσιμο κεφαλίδων και υποσέλιδων.</a:t>
            </a:r>
            <a:endParaRPr lang="el-GR" sz="2600" dirty="0" smtClean="0">
              <a:solidFill>
                <a:srgbClr val="FFFF00"/>
              </a:solidFill>
            </a:endParaRPr>
          </a:p>
          <a:p>
            <a:pPr marL="0" indent="0">
              <a:buNone/>
            </a:pPr>
            <a:endParaRPr lang="el-GR" sz="2800" dirty="0">
              <a:solidFill>
                <a:srgbClr val="FFFF00"/>
              </a:solidFill>
            </a:endParaRPr>
          </a:p>
          <a:p>
            <a:endParaRPr lang="el-GR" sz="3600" dirty="0"/>
          </a:p>
        </p:txBody>
      </p:sp>
      <p:pic>
        <p:nvPicPr>
          <p:cNvPr id="4" name="Εικόνα 60" descr="Παράθυρο Κεφαλίδα."/>
          <p:cNvPicPr/>
          <p:nvPr/>
        </p:nvPicPr>
        <p:blipFill>
          <a:blip r:embed="rId2" cstate="print">
            <a:extLst>
              <a:ext uri="{28A0092B-C50C-407E-A947-70E740481C1C}">
                <a14:useLocalDpi xmlns:a14="http://schemas.microsoft.com/office/drawing/2010/main" val="0"/>
              </a:ext>
            </a:extLst>
          </a:blip>
          <a:stretch>
            <a:fillRect/>
          </a:stretch>
        </p:blipFill>
        <p:spPr>
          <a:xfrm>
            <a:off x="3059832" y="2676794"/>
            <a:ext cx="4032448" cy="3920557"/>
          </a:xfrm>
          <a:prstGeom prst="rect">
            <a:avLst/>
          </a:prstGeom>
        </p:spPr>
      </p:pic>
    </p:spTree>
    <p:extLst>
      <p:ext uri="{BB962C8B-B14F-4D97-AF65-F5344CB8AC3E}">
        <p14:creationId xmlns:p14="http://schemas.microsoft.com/office/powerpoint/2010/main" val="1742784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l-GR" dirty="0" smtClean="0">
                <a:solidFill>
                  <a:srgbClr val="FFFF00"/>
                </a:solidFill>
              </a:rPr>
              <a:t>Προσθήκη Υποσέλιδου</a:t>
            </a:r>
            <a:endParaRPr lang="el-GR" dirty="0">
              <a:solidFill>
                <a:srgbClr val="FFFF00"/>
              </a:solidFill>
            </a:endParaRPr>
          </a:p>
        </p:txBody>
      </p:sp>
      <p:sp>
        <p:nvSpPr>
          <p:cNvPr id="3" name="Content Placeholder 2"/>
          <p:cNvSpPr>
            <a:spLocks noGrp="1"/>
          </p:cNvSpPr>
          <p:nvPr>
            <p:ph idx="1"/>
          </p:nvPr>
        </p:nvSpPr>
        <p:spPr>
          <a:xfrm>
            <a:off x="457200" y="764705"/>
            <a:ext cx="8229600" cy="1584176"/>
          </a:xfrm>
        </p:spPr>
        <p:txBody>
          <a:bodyPr>
            <a:noAutofit/>
          </a:bodyPr>
          <a:lstStyle/>
          <a:p>
            <a:pPr marL="0" indent="0">
              <a:buNone/>
            </a:pPr>
            <a:r>
              <a:rPr lang="el-GR" sz="2600" dirty="0" smtClean="0"/>
              <a:t>Καρτέλα </a:t>
            </a:r>
            <a:r>
              <a:rPr lang="el-GR" sz="2600" dirty="0"/>
              <a:t>Εισαγωγή&gt; Ομάδα Κεφαλίδες &amp; Υποσέλιδα&gt; </a:t>
            </a:r>
            <a:r>
              <a:rPr lang="el-GR" sz="2600" dirty="0" smtClean="0"/>
              <a:t>Υποσέλιδο.</a:t>
            </a:r>
            <a:endParaRPr lang="el-GR" sz="2600" dirty="0"/>
          </a:p>
          <a:p>
            <a:pPr marL="0" indent="0">
              <a:buNone/>
            </a:pPr>
            <a:r>
              <a:rPr lang="el-GR" sz="2600" dirty="0"/>
              <a:t>Επιστροφή στο σώμα του εγγράφου: Εργαλεία κεφαλίδας &amp; Υποσέλιδου&gt; Καρτέλα Σχεδίαση&gt; Κλείσιμο κεφαλίδων και υποσέλιδων.</a:t>
            </a:r>
            <a:endParaRPr lang="el-GR" sz="2600" dirty="0">
              <a:solidFill>
                <a:srgbClr val="FFFF00"/>
              </a:solidFill>
            </a:endParaRPr>
          </a:p>
          <a:p>
            <a:endParaRPr lang="el-GR" sz="2400" dirty="0"/>
          </a:p>
        </p:txBody>
      </p:sp>
      <p:pic>
        <p:nvPicPr>
          <p:cNvPr id="4" name="Εικόνα 61" descr="Παράθυρο Υποσέλιδο."/>
          <p:cNvPicPr/>
          <p:nvPr/>
        </p:nvPicPr>
        <p:blipFill>
          <a:blip r:embed="rId2" cstate="print">
            <a:extLst>
              <a:ext uri="{28A0092B-C50C-407E-A947-70E740481C1C}">
                <a14:useLocalDpi xmlns:a14="http://schemas.microsoft.com/office/drawing/2010/main" val="0"/>
              </a:ext>
            </a:extLst>
          </a:blip>
          <a:stretch>
            <a:fillRect/>
          </a:stretch>
        </p:blipFill>
        <p:spPr>
          <a:xfrm>
            <a:off x="3563888" y="2636912"/>
            <a:ext cx="3402464" cy="3950722"/>
          </a:xfrm>
          <a:prstGeom prst="rect">
            <a:avLst/>
          </a:prstGeom>
        </p:spPr>
      </p:pic>
    </p:spTree>
    <p:extLst>
      <p:ext uri="{BB962C8B-B14F-4D97-AF65-F5344CB8AC3E}">
        <p14:creationId xmlns:p14="http://schemas.microsoft.com/office/powerpoint/2010/main" val="2553930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Λίστες</a:t>
            </a:r>
            <a:endParaRPr lang="el-GR" dirty="0">
              <a:solidFill>
                <a:srgbClr val="FFFF00"/>
              </a:solidFill>
            </a:endParaRPr>
          </a:p>
        </p:txBody>
      </p:sp>
      <p:sp>
        <p:nvSpPr>
          <p:cNvPr id="3" name="Content Placeholder 2"/>
          <p:cNvSpPr>
            <a:spLocks noGrp="1"/>
          </p:cNvSpPr>
          <p:nvPr>
            <p:ph idx="1"/>
          </p:nvPr>
        </p:nvSpPr>
        <p:spPr>
          <a:xfrm>
            <a:off x="251520" y="1307901"/>
            <a:ext cx="8686800" cy="4785395"/>
          </a:xfrm>
        </p:spPr>
        <p:txBody>
          <a:bodyPr>
            <a:noAutofit/>
          </a:bodyPr>
          <a:lstStyle/>
          <a:p>
            <a:r>
              <a:rPr lang="el-GR" sz="2800" dirty="0"/>
              <a:t>Οι λίστες είναι </a:t>
            </a:r>
            <a:r>
              <a:rPr lang="el-GR" sz="2800" dirty="0" smtClean="0"/>
              <a:t>σημαντικό </a:t>
            </a:r>
            <a:r>
              <a:rPr lang="el-GR" sz="2800" dirty="0"/>
              <a:t>εργαλείο </a:t>
            </a:r>
            <a:r>
              <a:rPr lang="el-GR" sz="2800" dirty="0" smtClean="0"/>
              <a:t>οργάνωσης </a:t>
            </a:r>
            <a:r>
              <a:rPr lang="el-GR" sz="2800" dirty="0"/>
              <a:t>του </a:t>
            </a:r>
            <a:r>
              <a:rPr lang="el-GR" sz="2800" dirty="0" smtClean="0"/>
              <a:t>εγγράφου. </a:t>
            </a:r>
          </a:p>
          <a:p>
            <a:r>
              <a:rPr lang="el-GR" sz="2800" dirty="0" smtClean="0"/>
              <a:t>Διαμόρφωση λίστας </a:t>
            </a:r>
            <a:r>
              <a:rPr lang="el-GR" sz="2800" dirty="0"/>
              <a:t>χρησιμοποιώντας την αυτόματη εισαγωγή κουκκίδων και στυλ αρίθμησης του </a:t>
            </a:r>
            <a:r>
              <a:rPr lang="en-US" sz="2800" dirty="0"/>
              <a:t>MS</a:t>
            </a:r>
            <a:r>
              <a:rPr lang="el-GR" sz="2800" dirty="0"/>
              <a:t>-</a:t>
            </a:r>
            <a:r>
              <a:rPr lang="en-US" sz="2800" dirty="0"/>
              <a:t>Word</a:t>
            </a:r>
            <a:r>
              <a:rPr lang="el-GR" sz="2800" dirty="0" smtClean="0"/>
              <a:t>. (Αλλιώς, οι Υ.Τ. δεν θα αναγνωρίσουν τη συνεκτικότητα των στοιχείων.)</a:t>
            </a:r>
          </a:p>
          <a:p>
            <a:pPr marL="0" indent="0">
              <a:buNone/>
            </a:pPr>
            <a:endParaRPr lang="el-GR" sz="2800" dirty="0" smtClean="0"/>
          </a:p>
          <a:p>
            <a:pPr marL="0" indent="0">
              <a:buNone/>
            </a:pPr>
            <a:r>
              <a:rPr lang="el-GR" sz="2800" b="1" dirty="0" smtClean="0"/>
              <a:t>Σημείωση</a:t>
            </a:r>
            <a:r>
              <a:rPr lang="el-GR" sz="2800" dirty="0"/>
              <a:t>: όταν χρησιμοποιείτε κουκκίδες ή/και αρίθμηση καλό είναι η κάθε πρόταση να τελειώνει με τελεία, για να διαβάζεται σωστά από τα προγράμματα αναγνώστη οθόνης.</a:t>
            </a:r>
          </a:p>
          <a:p>
            <a:endParaRPr lang="el-GR" sz="2400" dirty="0"/>
          </a:p>
        </p:txBody>
      </p:sp>
    </p:spTree>
    <p:extLst>
      <p:ext uri="{BB962C8B-B14F-4D97-AF65-F5344CB8AC3E}">
        <p14:creationId xmlns:p14="http://schemas.microsoft.com/office/powerpoint/2010/main" val="16933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smtClean="0">
                <a:solidFill>
                  <a:srgbClr val="FFFF00"/>
                </a:solidFill>
              </a:rPr>
              <a:t>Δημιουργία λίστας</a:t>
            </a:r>
            <a:endParaRPr lang="el-GR" dirty="0">
              <a:solidFill>
                <a:srgbClr val="FFFF00"/>
              </a:solidFill>
            </a:endParaRPr>
          </a:p>
        </p:txBody>
      </p:sp>
      <p:sp>
        <p:nvSpPr>
          <p:cNvPr id="3" name="Content Placeholder 2"/>
          <p:cNvSpPr>
            <a:spLocks noGrp="1"/>
          </p:cNvSpPr>
          <p:nvPr>
            <p:ph idx="1"/>
          </p:nvPr>
        </p:nvSpPr>
        <p:spPr>
          <a:xfrm>
            <a:off x="457200" y="1124745"/>
            <a:ext cx="8229600" cy="1368152"/>
          </a:xfrm>
        </p:spPr>
        <p:txBody>
          <a:bodyPr>
            <a:noAutofit/>
          </a:bodyPr>
          <a:lstStyle/>
          <a:p>
            <a:pPr marL="0" indent="0">
              <a:buNone/>
            </a:pPr>
            <a:r>
              <a:rPr lang="el-GR" sz="2800" dirty="0" smtClean="0"/>
              <a:t>Κεντρική Καρτέλα&gt; Ομάδα Παράγραφος&gt; Κουκκίδες ή Αρίθμηση.</a:t>
            </a:r>
          </a:p>
          <a:p>
            <a:pPr marL="0" indent="0">
              <a:buNone/>
            </a:pPr>
            <a:r>
              <a:rPr lang="el-GR" sz="2800" dirty="0" smtClean="0"/>
              <a:t>Με δεξί κλικ ανοίγουν παράθυρα με περισσότερες μορφές: Πρόσφατα χρησιμοποιημένες ή από Βιβλιοθήκη.</a:t>
            </a:r>
            <a:endParaRPr lang="el-GR" sz="2800" dirty="0"/>
          </a:p>
        </p:txBody>
      </p:sp>
      <p:pic>
        <p:nvPicPr>
          <p:cNvPr id="4" name="Εικόνα 62" descr="Παράθυρο Κουκκίδες."/>
          <p:cNvPicPr/>
          <p:nvPr/>
        </p:nvPicPr>
        <p:blipFill>
          <a:blip r:embed="rId2" cstate="print">
            <a:extLst>
              <a:ext uri="{28A0092B-C50C-407E-A947-70E740481C1C}">
                <a14:useLocalDpi xmlns:a14="http://schemas.microsoft.com/office/drawing/2010/main" val="0"/>
              </a:ext>
            </a:extLst>
          </a:blip>
          <a:stretch>
            <a:fillRect/>
          </a:stretch>
        </p:blipFill>
        <p:spPr>
          <a:xfrm>
            <a:off x="755576" y="3501598"/>
            <a:ext cx="2649220" cy="3239770"/>
          </a:xfrm>
          <a:prstGeom prst="rect">
            <a:avLst/>
          </a:prstGeom>
        </p:spPr>
      </p:pic>
      <p:pic>
        <p:nvPicPr>
          <p:cNvPr id="5" name="Εικόνα 63" descr="Παράθυρο Αρίθμηση."/>
          <p:cNvPicPr/>
          <p:nvPr/>
        </p:nvPicPr>
        <p:blipFill>
          <a:blip r:embed="rId3" cstate="print">
            <a:extLst>
              <a:ext uri="{28A0092B-C50C-407E-A947-70E740481C1C}">
                <a14:useLocalDpi xmlns:a14="http://schemas.microsoft.com/office/drawing/2010/main" val="0"/>
              </a:ext>
            </a:extLst>
          </a:blip>
          <a:stretch>
            <a:fillRect/>
          </a:stretch>
        </p:blipFill>
        <p:spPr>
          <a:xfrm>
            <a:off x="5292080" y="3140968"/>
            <a:ext cx="2638172" cy="3571381"/>
          </a:xfrm>
          <a:prstGeom prst="rect">
            <a:avLst/>
          </a:prstGeom>
        </p:spPr>
      </p:pic>
    </p:spTree>
    <p:extLst>
      <p:ext uri="{BB962C8B-B14F-4D97-AF65-F5344CB8AC3E}">
        <p14:creationId xmlns:p14="http://schemas.microsoft.com/office/powerpoint/2010/main" val="4041125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smtClean="0">
                <a:solidFill>
                  <a:srgbClr val="FFFF00"/>
                </a:solidFill>
              </a:rPr>
              <a:t>Μορφοποίηση λίστας</a:t>
            </a:r>
            <a:endParaRPr lang="el-GR" dirty="0">
              <a:solidFill>
                <a:srgbClr val="FFFF00"/>
              </a:solidFill>
            </a:endParaRPr>
          </a:p>
        </p:txBody>
      </p:sp>
      <p:sp>
        <p:nvSpPr>
          <p:cNvPr id="3" name="Content Placeholder 2"/>
          <p:cNvSpPr>
            <a:spLocks noGrp="1"/>
          </p:cNvSpPr>
          <p:nvPr>
            <p:ph idx="1"/>
          </p:nvPr>
        </p:nvSpPr>
        <p:spPr>
          <a:xfrm>
            <a:off x="457200" y="1124745"/>
            <a:ext cx="8229600" cy="1368152"/>
          </a:xfrm>
        </p:spPr>
        <p:txBody>
          <a:bodyPr>
            <a:noAutofit/>
          </a:bodyPr>
          <a:lstStyle/>
          <a:p>
            <a:pPr marL="0" lvl="0" indent="0">
              <a:buNone/>
            </a:pPr>
            <a:r>
              <a:rPr lang="el-GR" sz="2800" dirty="0" smtClean="0"/>
              <a:t>Κεντρική </a:t>
            </a:r>
            <a:r>
              <a:rPr lang="el-GR" sz="2800" dirty="0"/>
              <a:t>Καρτέλα&gt; Ομάδα Παράγραφος&gt; </a:t>
            </a:r>
            <a:r>
              <a:rPr lang="el-GR" sz="2800" dirty="0" smtClean="0"/>
              <a:t>Κλικ στο βέλος που υπάρχει δεξιά της επιλογής Κουκκίδες </a:t>
            </a:r>
            <a:r>
              <a:rPr lang="el-GR" sz="2800" dirty="0"/>
              <a:t>ή </a:t>
            </a:r>
            <a:r>
              <a:rPr lang="el-GR" sz="2800" dirty="0" smtClean="0"/>
              <a:t>της επιλογής Αρίθμηση&gt; Προσδιορισμός </a:t>
            </a:r>
            <a:r>
              <a:rPr lang="el-GR" sz="2800" dirty="0"/>
              <a:t>νέας κουκκίδας ή Προσδιορισμός νέας μορφοποίησης </a:t>
            </a:r>
            <a:r>
              <a:rPr lang="el-GR" sz="2800" dirty="0" smtClean="0"/>
              <a:t>αριθμών&gt; ΟΚ.</a:t>
            </a:r>
            <a:endParaRPr lang="el-GR" dirty="0">
              <a:solidFill>
                <a:srgbClr val="FFFF00"/>
              </a:solidFill>
            </a:endParaRPr>
          </a:p>
          <a:p>
            <a:endParaRPr lang="el-GR" sz="4000" dirty="0"/>
          </a:p>
        </p:txBody>
      </p:sp>
      <p:pic>
        <p:nvPicPr>
          <p:cNvPr id="4" name="Εικόνα 62" descr="Παράθυρο Κουκκίδες."/>
          <p:cNvPicPr/>
          <p:nvPr/>
        </p:nvPicPr>
        <p:blipFill>
          <a:blip r:embed="rId2" cstate="print">
            <a:extLst>
              <a:ext uri="{28A0092B-C50C-407E-A947-70E740481C1C}">
                <a14:useLocalDpi xmlns:a14="http://schemas.microsoft.com/office/drawing/2010/main" val="0"/>
              </a:ext>
            </a:extLst>
          </a:blip>
          <a:stretch>
            <a:fillRect/>
          </a:stretch>
        </p:blipFill>
        <p:spPr>
          <a:xfrm>
            <a:off x="1130692" y="3429000"/>
            <a:ext cx="2649220" cy="3239770"/>
          </a:xfrm>
          <a:prstGeom prst="rect">
            <a:avLst/>
          </a:prstGeom>
        </p:spPr>
      </p:pic>
      <p:pic>
        <p:nvPicPr>
          <p:cNvPr id="5" name="Εικόνα 63" descr="Παράθυρο Αρίθμηση."/>
          <p:cNvPicPr/>
          <p:nvPr/>
        </p:nvPicPr>
        <p:blipFill>
          <a:blip r:embed="rId3" cstate="print">
            <a:extLst>
              <a:ext uri="{28A0092B-C50C-407E-A947-70E740481C1C}">
                <a14:useLocalDpi xmlns:a14="http://schemas.microsoft.com/office/drawing/2010/main" val="0"/>
              </a:ext>
            </a:extLst>
          </a:blip>
          <a:stretch>
            <a:fillRect/>
          </a:stretch>
        </p:blipFill>
        <p:spPr>
          <a:xfrm>
            <a:off x="5436096" y="3140968"/>
            <a:ext cx="2638172" cy="3571381"/>
          </a:xfrm>
          <a:prstGeom prst="rect">
            <a:avLst/>
          </a:prstGeom>
        </p:spPr>
      </p:pic>
    </p:spTree>
    <p:extLst>
      <p:ext uri="{BB962C8B-B14F-4D97-AF65-F5344CB8AC3E}">
        <p14:creationId xmlns:p14="http://schemas.microsoft.com/office/powerpoint/2010/main" val="934945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Στήλες (1/2)</a:t>
            </a:r>
            <a:endParaRPr lang="el-GR" dirty="0">
              <a:solidFill>
                <a:srgbClr val="FFFF00"/>
              </a:solidFill>
            </a:endParaRPr>
          </a:p>
        </p:txBody>
      </p:sp>
      <p:sp>
        <p:nvSpPr>
          <p:cNvPr id="3" name="Content Placeholder 2"/>
          <p:cNvSpPr>
            <a:spLocks noGrp="1"/>
          </p:cNvSpPr>
          <p:nvPr>
            <p:ph idx="1"/>
          </p:nvPr>
        </p:nvSpPr>
        <p:spPr>
          <a:xfrm>
            <a:off x="457200" y="1600200"/>
            <a:ext cx="8229600" cy="4709120"/>
          </a:xfrm>
        </p:spPr>
        <p:txBody>
          <a:bodyPr>
            <a:noAutofit/>
          </a:bodyPr>
          <a:lstStyle/>
          <a:p>
            <a:r>
              <a:rPr lang="el-GR" sz="2600" dirty="0" smtClean="0"/>
              <a:t>Χρήση των στηλών του </a:t>
            </a:r>
            <a:r>
              <a:rPr lang="en-US" sz="2600" dirty="0"/>
              <a:t>MS</a:t>
            </a:r>
            <a:r>
              <a:rPr lang="el-GR" sz="2600" dirty="0"/>
              <a:t>-</a:t>
            </a:r>
            <a:r>
              <a:rPr lang="en-US" sz="2600" dirty="0"/>
              <a:t>Word</a:t>
            </a:r>
            <a:r>
              <a:rPr lang="el-GR" sz="2600" dirty="0"/>
              <a:t>. </a:t>
            </a:r>
            <a:endParaRPr lang="el-GR" sz="2600" dirty="0" smtClean="0"/>
          </a:p>
          <a:p>
            <a:r>
              <a:rPr lang="el-GR" sz="2600" dirty="0" smtClean="0"/>
              <a:t>Μη χρησιμοποιείτε </a:t>
            </a:r>
            <a:r>
              <a:rPr lang="el-GR" sz="2600" dirty="0"/>
              <a:t>το πλήκτρο </a:t>
            </a:r>
            <a:r>
              <a:rPr lang="en-US" sz="2600" dirty="0"/>
              <a:t>Tab</a:t>
            </a:r>
            <a:r>
              <a:rPr lang="el-GR" sz="2600" dirty="0"/>
              <a:t> για να </a:t>
            </a:r>
            <a:r>
              <a:rPr lang="el-GR" sz="2600" dirty="0" smtClean="0"/>
              <a:t>δημιουργήσετε στήλες (τα </a:t>
            </a:r>
            <a:r>
              <a:rPr lang="el-GR" sz="2600" dirty="0"/>
              <a:t>προγράμματα αναγνώστη οθόνης δε διαβάζουν σωστά τέτοιου είδους </a:t>
            </a:r>
            <a:r>
              <a:rPr lang="el-GR" sz="2600" dirty="0" smtClean="0"/>
              <a:t>στήλες).</a:t>
            </a:r>
            <a:endParaRPr lang="el-GR" sz="2600" dirty="0"/>
          </a:p>
          <a:p>
            <a:r>
              <a:rPr lang="el-GR" sz="2600" dirty="0" smtClean="0"/>
              <a:t>Διαχωρίζετε τις στήλες με </a:t>
            </a:r>
            <a:r>
              <a:rPr lang="el-GR" sz="2600" dirty="0"/>
              <a:t>αρκετό περιθώριο, </a:t>
            </a:r>
            <a:r>
              <a:rPr lang="el-GR" sz="2600" dirty="0" smtClean="0"/>
              <a:t>για να </a:t>
            </a:r>
            <a:r>
              <a:rPr lang="el-GR" sz="2600" dirty="0"/>
              <a:t>γίνονται αντιληπτές από χρήστες με μειωμένη όραση. </a:t>
            </a:r>
          </a:p>
          <a:p>
            <a:pPr marL="0" indent="0">
              <a:buNone/>
            </a:pPr>
            <a:endParaRPr lang="el-GR" sz="2600" b="1" dirty="0" smtClean="0">
              <a:solidFill>
                <a:srgbClr val="0070C0"/>
              </a:solidFill>
            </a:endParaRPr>
          </a:p>
          <a:p>
            <a:pPr marL="0" indent="0">
              <a:buNone/>
            </a:pPr>
            <a:r>
              <a:rPr lang="el-GR" sz="2600" b="1" dirty="0" smtClean="0"/>
              <a:t>Σημείωση</a:t>
            </a:r>
            <a:r>
              <a:rPr lang="el-GR" sz="2600" dirty="0"/>
              <a:t>: Επειδή οι στήλες μπορεί να είναι </a:t>
            </a:r>
            <a:r>
              <a:rPr lang="el-GR" sz="2600" dirty="0" smtClean="0"/>
              <a:t>πρόκληση </a:t>
            </a:r>
            <a:r>
              <a:rPr lang="el-GR" sz="2600" dirty="0"/>
              <a:t>για τους χρήστες ορισμένων βοηθητικών τεχνολογιών, </a:t>
            </a:r>
            <a:r>
              <a:rPr lang="el-GR" sz="2600" dirty="0" smtClean="0"/>
              <a:t>εξετάστε </a:t>
            </a:r>
            <a:r>
              <a:rPr lang="el-GR" sz="2600" dirty="0"/>
              <a:t>αν η χρήση τους στο έγγραφό σας είναι πραγματικά απαραίτητη.</a:t>
            </a:r>
          </a:p>
          <a:p>
            <a:endParaRPr lang="el-GR" sz="2400" dirty="0"/>
          </a:p>
        </p:txBody>
      </p:sp>
    </p:spTree>
    <p:extLst>
      <p:ext uri="{BB962C8B-B14F-4D97-AF65-F5344CB8AC3E}">
        <p14:creationId xmlns:p14="http://schemas.microsoft.com/office/powerpoint/2010/main" val="48712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Περιεχόμενα </a:t>
            </a:r>
            <a:r>
              <a:rPr lang="el-GR" dirty="0" smtClean="0">
                <a:solidFill>
                  <a:srgbClr val="FFFF00"/>
                </a:solidFill>
              </a:rPr>
              <a:t>(2/3</a:t>
            </a:r>
            <a:r>
              <a:rPr lang="el-GR" dirty="0">
                <a:solidFill>
                  <a:srgbClr val="FFFF00"/>
                </a:solidFill>
              </a:rPr>
              <a:t>)</a:t>
            </a:r>
            <a:endParaRPr lang="el-GR" dirty="0"/>
          </a:p>
        </p:txBody>
      </p:sp>
      <p:sp>
        <p:nvSpPr>
          <p:cNvPr id="3" name="Θέση περιεχομένου 2"/>
          <p:cNvSpPr>
            <a:spLocks noGrp="1"/>
          </p:cNvSpPr>
          <p:nvPr>
            <p:ph idx="1"/>
          </p:nvPr>
        </p:nvSpPr>
        <p:spPr/>
        <p:txBody>
          <a:bodyPr/>
          <a:lstStyle/>
          <a:p>
            <a:r>
              <a:rPr lang="el-GR" dirty="0"/>
              <a:t>Λίστες.</a:t>
            </a:r>
          </a:p>
          <a:p>
            <a:r>
              <a:rPr lang="el-GR" dirty="0"/>
              <a:t>Στήλες.</a:t>
            </a:r>
          </a:p>
          <a:p>
            <a:r>
              <a:rPr lang="el-GR" dirty="0"/>
              <a:t>Συνδέσεις.</a:t>
            </a:r>
          </a:p>
          <a:p>
            <a:r>
              <a:rPr lang="el-GR" dirty="0"/>
              <a:t>Υποσημειώσεις/Σημειώσεις τέλους.</a:t>
            </a:r>
          </a:p>
          <a:p>
            <a:r>
              <a:rPr lang="el-GR" dirty="0"/>
              <a:t>Αναφορές/Βιβλιογραφία.</a:t>
            </a:r>
          </a:p>
          <a:p>
            <a:endParaRPr lang="el-GR" dirty="0"/>
          </a:p>
        </p:txBody>
      </p:sp>
    </p:spTree>
    <p:extLst>
      <p:ext uri="{BB962C8B-B14F-4D97-AF65-F5344CB8AC3E}">
        <p14:creationId xmlns:p14="http://schemas.microsoft.com/office/powerpoint/2010/main" val="2215514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a:solidFill>
                  <a:srgbClr val="FFFF00"/>
                </a:solidFill>
              </a:rPr>
              <a:t>Στήλες </a:t>
            </a:r>
            <a:r>
              <a:rPr lang="el-GR" dirty="0" smtClean="0">
                <a:solidFill>
                  <a:srgbClr val="FFFF00"/>
                </a:solidFill>
              </a:rPr>
              <a:t>(2/2</a:t>
            </a:r>
            <a:r>
              <a:rPr lang="el-GR" dirty="0">
                <a:solidFill>
                  <a:srgbClr val="FFFF00"/>
                </a:solidFill>
              </a:rPr>
              <a:t>)</a:t>
            </a:r>
          </a:p>
        </p:txBody>
      </p:sp>
      <p:sp>
        <p:nvSpPr>
          <p:cNvPr id="3" name="Content Placeholder 2"/>
          <p:cNvSpPr>
            <a:spLocks noGrp="1"/>
          </p:cNvSpPr>
          <p:nvPr>
            <p:ph idx="1"/>
          </p:nvPr>
        </p:nvSpPr>
        <p:spPr>
          <a:xfrm>
            <a:off x="457200" y="1124745"/>
            <a:ext cx="8229600" cy="1584176"/>
          </a:xfrm>
        </p:spPr>
        <p:txBody>
          <a:bodyPr>
            <a:noAutofit/>
          </a:bodyPr>
          <a:lstStyle/>
          <a:p>
            <a:pPr marL="0" indent="0">
              <a:buNone/>
            </a:pPr>
            <a:r>
              <a:rPr lang="el-GR" sz="2400" dirty="0" smtClean="0"/>
              <a:t>Επιλέξτε κείμενο ή βάλτε τον κέρσορα στο σημείο που θέλετε να ξεκινήσουν οι στήλες&gt; Καρτέλα Διάταξη&gt; Ομάδα </a:t>
            </a:r>
            <a:r>
              <a:rPr lang="el-GR" sz="2400" dirty="0"/>
              <a:t>Διαμόρφωση </a:t>
            </a:r>
            <a:r>
              <a:rPr lang="el-GR" sz="2400" dirty="0" smtClean="0"/>
              <a:t>σελίδας&gt; Στήλες&gt; Περισσότερες στήλες&gt; Παράθυρο στήλες κειμένου.</a:t>
            </a:r>
          </a:p>
          <a:p>
            <a:pPr marL="0" indent="0">
              <a:buNone/>
            </a:pPr>
            <a:r>
              <a:rPr lang="el-GR" sz="2400" dirty="0" smtClean="0"/>
              <a:t>Εφαρμογή σε όλο το έγγραφο ή μετά το τρέχον σημείο.</a:t>
            </a:r>
            <a:endParaRPr lang="el-GR" sz="2400" dirty="0"/>
          </a:p>
          <a:p>
            <a:endParaRPr lang="el-GR" sz="2800" dirty="0">
              <a:solidFill>
                <a:srgbClr val="FFFF00"/>
              </a:solidFill>
            </a:endParaRPr>
          </a:p>
        </p:txBody>
      </p:sp>
      <p:pic>
        <p:nvPicPr>
          <p:cNvPr id="4" name="Εικόνα 64" descr="Καρτέλα Διάταξη Σελίδας. Ομάδα Διαμόρφωση Σελίδας."/>
          <p:cNvPicPr/>
          <p:nvPr/>
        </p:nvPicPr>
        <p:blipFill>
          <a:blip r:embed="rId2" cstate="print">
            <a:extLst>
              <a:ext uri="{28A0092B-C50C-407E-A947-70E740481C1C}">
                <a14:useLocalDpi xmlns:a14="http://schemas.microsoft.com/office/drawing/2010/main" val="0"/>
              </a:ext>
            </a:extLst>
          </a:blip>
          <a:stretch>
            <a:fillRect/>
          </a:stretch>
        </p:blipFill>
        <p:spPr>
          <a:xfrm>
            <a:off x="671457" y="3447479"/>
            <a:ext cx="2333625" cy="3238500"/>
          </a:xfrm>
          <a:prstGeom prst="rect">
            <a:avLst/>
          </a:prstGeom>
        </p:spPr>
      </p:pic>
      <p:pic>
        <p:nvPicPr>
          <p:cNvPr id="5" name="Εικόνα 65" descr="Στήλες Κειμένου."/>
          <p:cNvPicPr/>
          <p:nvPr/>
        </p:nvPicPr>
        <p:blipFill>
          <a:blip r:embed="rId3" cstate="print">
            <a:extLst>
              <a:ext uri="{28A0092B-C50C-407E-A947-70E740481C1C}">
                <a14:useLocalDpi xmlns:a14="http://schemas.microsoft.com/office/drawing/2010/main" val="0"/>
              </a:ext>
            </a:extLst>
          </a:blip>
          <a:stretch>
            <a:fillRect/>
          </a:stretch>
        </p:blipFill>
        <p:spPr>
          <a:xfrm>
            <a:off x="4499992" y="3356992"/>
            <a:ext cx="3952875" cy="3419475"/>
          </a:xfrm>
          <a:prstGeom prst="rect">
            <a:avLst/>
          </a:prstGeom>
        </p:spPr>
      </p:pic>
    </p:spTree>
    <p:extLst>
      <p:ext uri="{BB962C8B-B14F-4D97-AF65-F5344CB8AC3E}">
        <p14:creationId xmlns:p14="http://schemas.microsoft.com/office/powerpoint/2010/main" val="1160525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lstStyle/>
          <a:p>
            <a:r>
              <a:rPr lang="el-GR" dirty="0" smtClean="0">
                <a:solidFill>
                  <a:srgbClr val="FFFF00"/>
                </a:solidFill>
              </a:rPr>
              <a:t>Συνδέσεις (1/2)</a:t>
            </a:r>
            <a:endParaRPr lang="el-GR" dirty="0">
              <a:solidFill>
                <a:srgbClr val="FFFF00"/>
              </a:solidFill>
            </a:endParaRPr>
          </a:p>
        </p:txBody>
      </p:sp>
      <p:sp>
        <p:nvSpPr>
          <p:cNvPr id="3" name="Content Placeholder 2"/>
          <p:cNvSpPr>
            <a:spLocks noGrp="1"/>
          </p:cNvSpPr>
          <p:nvPr>
            <p:ph idx="1"/>
          </p:nvPr>
        </p:nvSpPr>
        <p:spPr>
          <a:xfrm>
            <a:off x="457200" y="1484784"/>
            <a:ext cx="8229600" cy="5544616"/>
          </a:xfrm>
        </p:spPr>
        <p:txBody>
          <a:bodyPr>
            <a:noAutofit/>
          </a:bodyPr>
          <a:lstStyle/>
          <a:p>
            <a:pPr marL="0" indent="0">
              <a:buNone/>
            </a:pPr>
            <a:r>
              <a:rPr lang="el-GR" sz="2800" dirty="0"/>
              <a:t>Οι συνδέσεις σε ένα έγγραφο </a:t>
            </a:r>
            <a:r>
              <a:rPr lang="en-US" sz="2800" dirty="0"/>
              <a:t>MS</a:t>
            </a:r>
            <a:r>
              <a:rPr lang="el-GR" sz="2800" dirty="0"/>
              <a:t>-</a:t>
            </a:r>
            <a:r>
              <a:rPr lang="en-US" sz="2800" dirty="0" smtClean="0"/>
              <a:t>Word</a:t>
            </a:r>
            <a:r>
              <a:rPr lang="el-GR" sz="2800" dirty="0" smtClean="0"/>
              <a:t> μπορεί </a:t>
            </a:r>
            <a:r>
              <a:rPr lang="el-GR" sz="2800" dirty="0"/>
              <a:t>να είναι υπερ-συνδέσεις ή παραπομπές</a:t>
            </a:r>
            <a:r>
              <a:rPr lang="el-GR" sz="2800" dirty="0" smtClean="0"/>
              <a:t>.</a:t>
            </a:r>
          </a:p>
          <a:p>
            <a:pPr marL="0" indent="0">
              <a:buNone/>
            </a:pPr>
            <a:endParaRPr lang="el-GR" sz="2800" dirty="0"/>
          </a:p>
          <a:p>
            <a:pPr marL="0" indent="0">
              <a:buNone/>
            </a:pPr>
            <a:r>
              <a:rPr lang="el-GR" sz="2800" dirty="0"/>
              <a:t>Στο </a:t>
            </a:r>
            <a:r>
              <a:rPr lang="en-US" sz="2800" dirty="0"/>
              <a:t>MS</a:t>
            </a:r>
            <a:r>
              <a:rPr lang="el-GR" sz="2800" dirty="0"/>
              <a:t>-</a:t>
            </a:r>
            <a:r>
              <a:rPr lang="en-US" sz="2800" dirty="0"/>
              <a:t>Word</a:t>
            </a:r>
            <a:r>
              <a:rPr lang="el-GR" sz="2800" dirty="0"/>
              <a:t> μια υπερ-σύνδεση μπορεί να είναι:</a:t>
            </a:r>
          </a:p>
          <a:p>
            <a:r>
              <a:rPr lang="el-GR" sz="2800" b="1" dirty="0"/>
              <a:t>Εσωτερική</a:t>
            </a:r>
            <a:r>
              <a:rPr lang="el-GR" sz="2800" dirty="0"/>
              <a:t>: </a:t>
            </a:r>
            <a:r>
              <a:rPr lang="el-GR" sz="2800" dirty="0" smtClean="0"/>
              <a:t>συνδέει </a:t>
            </a:r>
            <a:r>
              <a:rPr lang="el-GR" sz="2800" dirty="0"/>
              <a:t>τα στοιχεία ενός εγγράφου, όπως είναι οι παραπομπές (επικεφαλίδες, εικόνες, πίνακες).</a:t>
            </a:r>
          </a:p>
          <a:p>
            <a:r>
              <a:rPr lang="el-GR" sz="2800" b="1" dirty="0"/>
              <a:t>Εξωτερική</a:t>
            </a:r>
            <a:r>
              <a:rPr lang="el-GR" sz="2800" dirty="0"/>
              <a:t>: </a:t>
            </a:r>
            <a:r>
              <a:rPr lang="el-GR" sz="2800" dirty="0" smtClean="0"/>
              <a:t>συνδέει </a:t>
            </a:r>
            <a:r>
              <a:rPr lang="el-GR" sz="2800" dirty="0"/>
              <a:t>τα στοιχεία ενός εγγράφου με ένα εναλλακτικό αρχείο, μια ιστοσελίδα, κ.α.</a:t>
            </a:r>
          </a:p>
          <a:p>
            <a:endParaRPr lang="el-GR" sz="2400" dirty="0"/>
          </a:p>
        </p:txBody>
      </p:sp>
    </p:spTree>
    <p:extLst>
      <p:ext uri="{BB962C8B-B14F-4D97-AF65-F5344CB8AC3E}">
        <p14:creationId xmlns:p14="http://schemas.microsoft.com/office/powerpoint/2010/main" val="3986121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Συνδέσεις (2/2)</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800" dirty="0"/>
              <a:t>Οι </a:t>
            </a:r>
            <a:r>
              <a:rPr lang="el-GR" sz="2800" dirty="0" smtClean="0"/>
              <a:t>παραπομπές:</a:t>
            </a:r>
          </a:p>
          <a:p>
            <a:r>
              <a:rPr lang="el-GR" sz="2800" dirty="0" smtClean="0"/>
              <a:t>είναι </a:t>
            </a:r>
            <a:r>
              <a:rPr lang="el-GR" sz="2800" dirty="0"/>
              <a:t>ένας </a:t>
            </a:r>
            <a:r>
              <a:rPr lang="el-GR" sz="2800" b="1" dirty="0"/>
              <a:t>τρόπος σύνδεσης </a:t>
            </a:r>
            <a:r>
              <a:rPr lang="el-GR" sz="2800" dirty="0"/>
              <a:t>ενός στοιχείου του εγγράφου, όπως μια εικόνα, μια επικεφαλίδα, μια υποσημείωση, μια εξίσωση ή ένας πίνακας με μια θέση μέσα στο κείμενο. </a:t>
            </a:r>
            <a:endParaRPr lang="el-GR" sz="2800" dirty="0" smtClean="0"/>
          </a:p>
          <a:p>
            <a:r>
              <a:rPr lang="el-GR" sz="2800" b="1" dirty="0" smtClean="0"/>
              <a:t>εισάγονται</a:t>
            </a:r>
            <a:r>
              <a:rPr lang="el-GR" sz="2800" dirty="0" smtClean="0"/>
              <a:t> </a:t>
            </a:r>
            <a:r>
              <a:rPr lang="el-GR" sz="2800" dirty="0"/>
              <a:t>από προεπιλογή ως υπερ-συνδέσεις (εσωτερική υπερ-σύνδεση) και ενημερώνονται αυτόματα αν μετακινηθεί το περιεχόμενο σε άλλη θέση.</a:t>
            </a:r>
          </a:p>
          <a:p>
            <a:endParaRPr lang="el-GR" sz="2800" dirty="0"/>
          </a:p>
        </p:txBody>
      </p:sp>
    </p:spTree>
    <p:extLst>
      <p:ext uri="{BB962C8B-B14F-4D97-AF65-F5344CB8AC3E}">
        <p14:creationId xmlns:p14="http://schemas.microsoft.com/office/powerpoint/2010/main" val="2654478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l-GR" dirty="0" smtClean="0">
                <a:solidFill>
                  <a:srgbClr val="FFFF00"/>
                </a:solidFill>
              </a:rPr>
              <a:t>Εισαγωγή υπερ-σύνδεσης (1/2)</a:t>
            </a:r>
            <a:endParaRPr lang="el-GR" dirty="0">
              <a:solidFill>
                <a:srgbClr val="FFFF00"/>
              </a:solidFill>
            </a:endParaRPr>
          </a:p>
        </p:txBody>
      </p:sp>
      <p:sp>
        <p:nvSpPr>
          <p:cNvPr id="3" name="Content Placeholder 2"/>
          <p:cNvSpPr>
            <a:spLocks noGrp="1"/>
          </p:cNvSpPr>
          <p:nvPr>
            <p:ph idx="1"/>
          </p:nvPr>
        </p:nvSpPr>
        <p:spPr>
          <a:xfrm>
            <a:off x="251520" y="1124744"/>
            <a:ext cx="8568952" cy="5760640"/>
          </a:xfrm>
        </p:spPr>
        <p:txBody>
          <a:bodyPr>
            <a:normAutofit/>
          </a:bodyPr>
          <a:lstStyle/>
          <a:p>
            <a:r>
              <a:rPr lang="el-GR" sz="2800" dirty="0"/>
              <a:t>Για </a:t>
            </a:r>
            <a:r>
              <a:rPr lang="el-GR" sz="2800" dirty="0" err="1" smtClean="0"/>
              <a:t>προσβάσιμες</a:t>
            </a:r>
            <a:r>
              <a:rPr lang="el-GR" sz="2800" dirty="0" smtClean="0"/>
              <a:t> </a:t>
            </a:r>
            <a:r>
              <a:rPr lang="el-GR" sz="2800" dirty="0"/>
              <a:t>υπερ-συνδέσεις </a:t>
            </a:r>
            <a:r>
              <a:rPr lang="el-GR" sz="2800" dirty="0" smtClean="0"/>
              <a:t>πρέπει να </a:t>
            </a:r>
            <a:r>
              <a:rPr lang="el-GR" sz="2800" dirty="0"/>
              <a:t>χρησιμοποιείτε </a:t>
            </a:r>
            <a:r>
              <a:rPr lang="el-GR" sz="2800" b="1" dirty="0"/>
              <a:t>περιγραφικό κείμενο </a:t>
            </a:r>
            <a:r>
              <a:rPr lang="el-GR" sz="2800" dirty="0"/>
              <a:t>μαζί με την πλήρη ηλεκτρονική διεύθυνση. </a:t>
            </a:r>
            <a:endParaRPr lang="el-GR" sz="2800" dirty="0" smtClean="0"/>
          </a:p>
          <a:p>
            <a:r>
              <a:rPr lang="el-GR" sz="2800" dirty="0" smtClean="0"/>
              <a:t>Οι </a:t>
            </a:r>
            <a:r>
              <a:rPr lang="el-GR" sz="2800" dirty="0"/>
              <a:t>σύνδεσμοι  θα </a:t>
            </a:r>
            <a:r>
              <a:rPr lang="el-GR" sz="2800" b="1" dirty="0"/>
              <a:t>διαβάζονται</a:t>
            </a:r>
            <a:r>
              <a:rPr lang="el-GR" sz="2800" dirty="0"/>
              <a:t> σωστά με βάση το περιεχόμενο του </a:t>
            </a:r>
            <a:r>
              <a:rPr lang="el-GR" sz="2800" dirty="0" smtClean="0"/>
              <a:t>κειμένου.</a:t>
            </a:r>
          </a:p>
          <a:p>
            <a:r>
              <a:rPr lang="el-GR" sz="2800" dirty="0" smtClean="0"/>
              <a:t>Όταν </a:t>
            </a:r>
            <a:r>
              <a:rPr lang="el-GR" sz="2800" dirty="0"/>
              <a:t>χρησιμοποιείτε </a:t>
            </a:r>
            <a:r>
              <a:rPr lang="el-GR" sz="2800" b="1" dirty="0"/>
              <a:t>εικόνες </a:t>
            </a:r>
            <a:r>
              <a:rPr lang="el-GR" sz="2800" dirty="0"/>
              <a:t>για υπερ-συνδέσεις βεβαιωθείτε ότι το εναλλακτικό τους κείμενο είναι κατάλληλο, δηλαδή αφορά τις ίδιες τις </a:t>
            </a:r>
            <a:r>
              <a:rPr lang="el-GR" sz="2800" dirty="0" smtClean="0"/>
              <a:t>συνδέσεις, </a:t>
            </a:r>
            <a:r>
              <a:rPr lang="el-GR" sz="2800" dirty="0"/>
              <a:t>για να μπορεί το πρόγραμμα αναγνώστη οθόνης να τις εντοπίσει. </a:t>
            </a:r>
            <a:endParaRPr lang="el-GR" sz="2800" dirty="0" smtClean="0"/>
          </a:p>
          <a:p>
            <a:pPr marL="0" indent="0">
              <a:buNone/>
            </a:pPr>
            <a:endParaRPr lang="el-GR" sz="4600" dirty="0"/>
          </a:p>
          <a:p>
            <a:endParaRPr lang="el-GR" dirty="0"/>
          </a:p>
        </p:txBody>
      </p:sp>
    </p:spTree>
    <p:extLst>
      <p:ext uri="{BB962C8B-B14F-4D97-AF65-F5344CB8AC3E}">
        <p14:creationId xmlns:p14="http://schemas.microsoft.com/office/powerpoint/2010/main" val="3868656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a:solidFill>
                  <a:srgbClr val="FFFF00"/>
                </a:solidFill>
              </a:rPr>
              <a:t>Εισαγωγή </a:t>
            </a:r>
            <a:r>
              <a:rPr lang="el-GR" dirty="0" smtClean="0">
                <a:solidFill>
                  <a:srgbClr val="FFFF00"/>
                </a:solidFill>
              </a:rPr>
              <a:t>υπερ-σύνδεσης (2/2)</a:t>
            </a:r>
            <a:endParaRPr lang="el-GR" dirty="0">
              <a:solidFill>
                <a:srgbClr val="FFFF00"/>
              </a:solidFill>
            </a:endParaRPr>
          </a:p>
        </p:txBody>
      </p:sp>
      <p:sp>
        <p:nvSpPr>
          <p:cNvPr id="3" name="Content Placeholder 2"/>
          <p:cNvSpPr>
            <a:spLocks noGrp="1"/>
          </p:cNvSpPr>
          <p:nvPr>
            <p:ph idx="1"/>
          </p:nvPr>
        </p:nvSpPr>
        <p:spPr>
          <a:xfrm>
            <a:off x="457200" y="1268760"/>
            <a:ext cx="8229600" cy="4525963"/>
          </a:xfrm>
        </p:spPr>
        <p:txBody>
          <a:bodyPr>
            <a:noAutofit/>
          </a:bodyPr>
          <a:lstStyle/>
          <a:p>
            <a:pPr marL="0" indent="0">
              <a:buNone/>
            </a:pPr>
            <a:r>
              <a:rPr lang="el-GR" sz="2800" dirty="0" smtClean="0"/>
              <a:t>Βασικές </a:t>
            </a:r>
            <a:r>
              <a:rPr lang="el-GR" sz="2800" dirty="0"/>
              <a:t>οδηγίες για </a:t>
            </a:r>
            <a:r>
              <a:rPr lang="el-GR" sz="2800" dirty="0" smtClean="0"/>
              <a:t>υπερ-συνδέσεις</a:t>
            </a:r>
            <a:r>
              <a:rPr lang="el-GR" sz="2800" dirty="0"/>
              <a:t>:</a:t>
            </a:r>
          </a:p>
          <a:p>
            <a:pPr lvl="0"/>
            <a:r>
              <a:rPr lang="el-GR" sz="2800" dirty="0" smtClean="0"/>
              <a:t>Οι υπερ-συνδέσεις </a:t>
            </a:r>
            <a:r>
              <a:rPr lang="el-GR" sz="2800" dirty="0"/>
              <a:t>πρέπει να ελέγχονται, για να βεβαιωθεί ο ακριβής προορισμός του συνδέσμου.</a:t>
            </a:r>
          </a:p>
          <a:p>
            <a:pPr lvl="0"/>
            <a:r>
              <a:rPr lang="el-GR" sz="2800" dirty="0"/>
              <a:t>Μην εισάγετε κενά στο τέλος μιας σύνδεσης, γιατί δε θα φορτώνεται η ιστοσελίδα.</a:t>
            </a:r>
          </a:p>
          <a:p>
            <a:pPr lvl="0"/>
            <a:r>
              <a:rPr lang="el-GR" sz="2800" dirty="0" smtClean="0"/>
              <a:t>Χρήση ορθού κειμένου σύνδεσης</a:t>
            </a:r>
            <a:r>
              <a:rPr lang="el-GR" sz="2800" dirty="0"/>
              <a:t>, δηλαδή να είναι περιγραφικό σε σχέση με το περιεχόμενο της υπερ-σύνδεσης. </a:t>
            </a:r>
          </a:p>
          <a:p>
            <a:pPr lvl="0"/>
            <a:r>
              <a:rPr lang="el-GR" sz="2800" dirty="0"/>
              <a:t>Μη χρησιμοποιείτε ως κείμενο υπερ-σύνδεσης το «κάντε κλικ εδώ», γιατί προκαλεί σύγχυση στα άτομα που χρησιμοποιούν πρόγραμμα αναγνώστη οθόνης.</a:t>
            </a:r>
          </a:p>
          <a:p>
            <a:endParaRPr lang="el-GR" sz="2400" dirty="0"/>
          </a:p>
        </p:txBody>
      </p:sp>
    </p:spTree>
    <p:extLst>
      <p:ext uri="{BB962C8B-B14F-4D97-AF65-F5344CB8AC3E}">
        <p14:creationId xmlns:p14="http://schemas.microsoft.com/office/powerpoint/2010/main" val="3077130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l-GR" dirty="0" smtClean="0">
                <a:solidFill>
                  <a:srgbClr val="FFFF00"/>
                </a:solidFill>
              </a:rPr>
              <a:t>Υπερ-σύνδεση </a:t>
            </a:r>
            <a:r>
              <a:rPr lang="el-GR" dirty="0">
                <a:solidFill>
                  <a:srgbClr val="FFFF00"/>
                </a:solidFill>
              </a:rPr>
              <a:t>με υπάρχον αρχείο ή </a:t>
            </a:r>
            <a:r>
              <a:rPr lang="el-GR" dirty="0" smtClean="0">
                <a:solidFill>
                  <a:srgbClr val="FFFF00"/>
                </a:solidFill>
              </a:rPr>
              <a:t>ιστοσελίδα</a:t>
            </a:r>
            <a:endParaRPr lang="el-GR" dirty="0">
              <a:solidFill>
                <a:srgbClr val="FFFF00"/>
              </a:solidFill>
            </a:endParaRPr>
          </a:p>
        </p:txBody>
      </p:sp>
      <p:sp>
        <p:nvSpPr>
          <p:cNvPr id="3" name="Content Placeholder 2"/>
          <p:cNvSpPr>
            <a:spLocks noGrp="1"/>
          </p:cNvSpPr>
          <p:nvPr>
            <p:ph idx="1"/>
          </p:nvPr>
        </p:nvSpPr>
        <p:spPr>
          <a:xfrm>
            <a:off x="457200" y="1600201"/>
            <a:ext cx="8229600" cy="1900808"/>
          </a:xfrm>
        </p:spPr>
        <p:txBody>
          <a:bodyPr>
            <a:noAutofit/>
          </a:bodyPr>
          <a:lstStyle/>
          <a:p>
            <a:pPr marL="0" indent="0">
              <a:buNone/>
            </a:pPr>
            <a:r>
              <a:rPr lang="el-GR" sz="2400" dirty="0" smtClean="0"/>
              <a:t>Καρτέλα Εισαγωγή&gt; Ομάδα Συνδέσεις&gt; Υπερ-σύνδεση&gt; Παράθυρο Εισαγωγή υπερ-σύνδεσης&gt; Σύνδεση με: Υπάρχον αρχείο ή ιστοσελίδα&gt; Διερεύνηση σε:&gt; ΟΚ.</a:t>
            </a:r>
          </a:p>
          <a:p>
            <a:pPr marL="0" indent="0">
              <a:buNone/>
            </a:pPr>
            <a:r>
              <a:rPr lang="el-GR" sz="2400" dirty="0" smtClean="0"/>
              <a:t>Να εμφανίζεται το κείμενο: και Διεύθυνση: συμπληρώνονται αυτόματα. Μπορούν να αλλαχτούν με κείμενο της επιλογής σας.</a:t>
            </a:r>
            <a:endParaRPr lang="el-GR" sz="2400" dirty="0"/>
          </a:p>
          <a:p>
            <a:endParaRPr lang="el-GR" sz="3600" dirty="0"/>
          </a:p>
        </p:txBody>
      </p:sp>
      <p:pic>
        <p:nvPicPr>
          <p:cNvPr id="4" name="Εικόνα 68" descr="Παράθυρο Εισαγωγή Υπερ-σύνδεσης. Υπάρχον αρχείο ή ιστοσελίδα."/>
          <p:cNvPicPr/>
          <p:nvPr/>
        </p:nvPicPr>
        <p:blipFill>
          <a:blip r:embed="rId2" cstate="print">
            <a:extLst>
              <a:ext uri="{28A0092B-C50C-407E-A947-70E740481C1C}">
                <a14:useLocalDpi xmlns:a14="http://schemas.microsoft.com/office/drawing/2010/main" val="0"/>
              </a:ext>
            </a:extLst>
          </a:blip>
          <a:stretch>
            <a:fillRect/>
          </a:stretch>
        </p:blipFill>
        <p:spPr>
          <a:xfrm>
            <a:off x="1619672" y="3729563"/>
            <a:ext cx="6048672" cy="2939797"/>
          </a:xfrm>
          <a:prstGeom prst="rect">
            <a:avLst/>
          </a:prstGeom>
        </p:spPr>
      </p:pic>
    </p:spTree>
    <p:extLst>
      <p:ext uri="{BB962C8B-B14F-4D97-AF65-F5344CB8AC3E}">
        <p14:creationId xmlns:p14="http://schemas.microsoft.com/office/powerpoint/2010/main" val="1306617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Υπερ-σύνδεση </a:t>
            </a:r>
            <a:r>
              <a:rPr lang="el-GR" dirty="0">
                <a:solidFill>
                  <a:srgbClr val="FFFF00"/>
                </a:solidFill>
              </a:rPr>
              <a:t>με θέση μέσα στο έγγραφο</a:t>
            </a:r>
          </a:p>
        </p:txBody>
      </p:sp>
      <p:sp>
        <p:nvSpPr>
          <p:cNvPr id="3" name="Content Placeholder 2"/>
          <p:cNvSpPr>
            <a:spLocks noGrp="1"/>
          </p:cNvSpPr>
          <p:nvPr>
            <p:ph idx="1"/>
          </p:nvPr>
        </p:nvSpPr>
        <p:spPr>
          <a:xfrm>
            <a:off x="457200" y="1600201"/>
            <a:ext cx="8229600" cy="1756792"/>
          </a:xfrm>
        </p:spPr>
        <p:txBody>
          <a:bodyPr>
            <a:noAutofit/>
          </a:bodyPr>
          <a:lstStyle/>
          <a:p>
            <a:pPr marL="0" indent="0">
              <a:buNone/>
            </a:pPr>
            <a:r>
              <a:rPr lang="el-GR" sz="2400" dirty="0" smtClean="0"/>
              <a:t>Καρτέλα </a:t>
            </a:r>
            <a:r>
              <a:rPr lang="el-GR" sz="2400" dirty="0"/>
              <a:t>Εισαγωγή&gt; Ομάδα Συνδέσεις&gt; Υπερ-σύνδεση&gt; Παράθυρο Εισαγωγή υπερ-σύνδεσης&gt; Σύνδεση με: </a:t>
            </a:r>
            <a:r>
              <a:rPr lang="el-GR" sz="2400" dirty="0" smtClean="0"/>
              <a:t>Θέση μέσα στο έγγραφο&gt; ΟΚ</a:t>
            </a:r>
            <a:r>
              <a:rPr lang="el-GR" sz="2400" dirty="0"/>
              <a:t>.</a:t>
            </a:r>
          </a:p>
          <a:p>
            <a:pPr marL="0" indent="0">
              <a:buNone/>
            </a:pPr>
            <a:r>
              <a:rPr lang="el-GR" sz="2400" dirty="0"/>
              <a:t>Να εμφανίζεται το κείμενο: </a:t>
            </a:r>
            <a:r>
              <a:rPr lang="el-GR" sz="2400" dirty="0" smtClean="0"/>
              <a:t>συμπληρώνεται </a:t>
            </a:r>
            <a:r>
              <a:rPr lang="el-GR" sz="2400" dirty="0"/>
              <a:t>αυτόματα. </a:t>
            </a:r>
            <a:r>
              <a:rPr lang="el-GR" sz="2400" dirty="0" smtClean="0"/>
              <a:t>Μπορεί </a:t>
            </a:r>
            <a:r>
              <a:rPr lang="el-GR" sz="2400" dirty="0"/>
              <a:t>να </a:t>
            </a:r>
            <a:r>
              <a:rPr lang="el-GR" sz="2400" dirty="0" smtClean="0"/>
              <a:t>αλλαχτεί </a:t>
            </a:r>
            <a:r>
              <a:rPr lang="el-GR" sz="2400" dirty="0"/>
              <a:t>με κείμενο της επιλογής σας.</a:t>
            </a:r>
          </a:p>
          <a:p>
            <a:endParaRPr lang="el-GR" sz="2400" dirty="0"/>
          </a:p>
          <a:p>
            <a:endParaRPr lang="el-GR" sz="3600" dirty="0"/>
          </a:p>
          <a:p>
            <a:endParaRPr lang="el-GR" sz="3600" dirty="0"/>
          </a:p>
        </p:txBody>
      </p:sp>
      <p:pic>
        <p:nvPicPr>
          <p:cNvPr id="4" name="Εικόνα 69" descr="Παράθυρο Εισαγωγή Υπερ-σύνδεσης. Θέση μέσα στο έγγραφο."/>
          <p:cNvPicPr/>
          <p:nvPr/>
        </p:nvPicPr>
        <p:blipFill>
          <a:blip r:embed="rId2" cstate="print">
            <a:extLst>
              <a:ext uri="{28A0092B-C50C-407E-A947-70E740481C1C}">
                <a14:useLocalDpi xmlns:a14="http://schemas.microsoft.com/office/drawing/2010/main" val="0"/>
              </a:ext>
            </a:extLst>
          </a:blip>
          <a:stretch>
            <a:fillRect/>
          </a:stretch>
        </p:blipFill>
        <p:spPr>
          <a:xfrm>
            <a:off x="1403648" y="3640410"/>
            <a:ext cx="6120130" cy="3028950"/>
          </a:xfrm>
          <a:prstGeom prst="rect">
            <a:avLst/>
          </a:prstGeom>
        </p:spPr>
      </p:pic>
    </p:spTree>
    <p:extLst>
      <p:ext uri="{BB962C8B-B14F-4D97-AF65-F5344CB8AC3E}">
        <p14:creationId xmlns:p14="http://schemas.microsoft.com/office/powerpoint/2010/main" val="1723730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1143000"/>
          </a:xfrm>
        </p:spPr>
        <p:txBody>
          <a:bodyPr>
            <a:normAutofit fontScale="90000"/>
          </a:bodyPr>
          <a:lstStyle/>
          <a:p>
            <a:r>
              <a:rPr lang="el-GR" dirty="0" smtClean="0">
                <a:solidFill>
                  <a:srgbClr val="FFFF00"/>
                </a:solidFill>
              </a:rPr>
              <a:t>Υπερ-σύνδεση </a:t>
            </a:r>
            <a:r>
              <a:rPr lang="el-GR" dirty="0">
                <a:solidFill>
                  <a:srgbClr val="FFFF00"/>
                </a:solidFill>
              </a:rPr>
              <a:t>με </a:t>
            </a:r>
            <a:r>
              <a:rPr lang="el-GR" dirty="0" smtClean="0">
                <a:solidFill>
                  <a:srgbClr val="FFFF00"/>
                </a:solidFill>
              </a:rPr>
              <a:t>διεύθυνση </a:t>
            </a:r>
            <a:r>
              <a:rPr lang="el-GR" dirty="0">
                <a:solidFill>
                  <a:srgbClr val="FFFF00"/>
                </a:solidFill>
              </a:rPr>
              <a:t>ηλεκτρονικού ταχυδρομείου</a:t>
            </a:r>
          </a:p>
        </p:txBody>
      </p:sp>
      <p:sp>
        <p:nvSpPr>
          <p:cNvPr id="3" name="Content Placeholder 2"/>
          <p:cNvSpPr>
            <a:spLocks noGrp="1"/>
          </p:cNvSpPr>
          <p:nvPr>
            <p:ph idx="1"/>
          </p:nvPr>
        </p:nvSpPr>
        <p:spPr>
          <a:xfrm>
            <a:off x="457200" y="1412776"/>
            <a:ext cx="8229600" cy="1728192"/>
          </a:xfrm>
        </p:spPr>
        <p:txBody>
          <a:bodyPr>
            <a:noAutofit/>
          </a:bodyPr>
          <a:lstStyle/>
          <a:p>
            <a:pPr marL="0" indent="0">
              <a:buNone/>
            </a:pPr>
            <a:r>
              <a:rPr lang="el-GR" sz="2400" dirty="0" smtClean="0"/>
              <a:t>Καρτέλα </a:t>
            </a:r>
            <a:r>
              <a:rPr lang="el-GR" sz="2400" dirty="0"/>
              <a:t>Εισαγωγή&gt; Ομάδα Συνδέσεις&gt; Υπερ-σύνδεση&gt; Παράθυρο Εισαγωγή υπερ-σύνδεσης&gt; Σύνδεση με: </a:t>
            </a:r>
            <a:r>
              <a:rPr lang="el-GR" sz="2400" dirty="0" smtClean="0"/>
              <a:t>Διεύθυνση ηλεκτρονικού ταχυδρομείου&gt; </a:t>
            </a:r>
            <a:r>
              <a:rPr lang="el-GR" sz="2400" dirty="0"/>
              <a:t>ΟΚ.</a:t>
            </a:r>
          </a:p>
          <a:p>
            <a:pPr marL="0" indent="0">
              <a:buNone/>
            </a:pPr>
            <a:r>
              <a:rPr lang="el-GR" sz="2400" dirty="0"/>
              <a:t>Να εμφανίζεται το κείμενο: </a:t>
            </a:r>
            <a:r>
              <a:rPr lang="el-GR" sz="2400" dirty="0" smtClean="0"/>
              <a:t>ίδιο με το πεδίο διεύθυνση ηλεκτρονικού ταχυδρομείου. </a:t>
            </a:r>
            <a:r>
              <a:rPr lang="el-GR" sz="2400" dirty="0"/>
              <a:t>Μπορεί να αλλαχτεί με κείμενο της επιλογής σας.</a:t>
            </a:r>
          </a:p>
          <a:p>
            <a:endParaRPr lang="el-GR" sz="3600" dirty="0"/>
          </a:p>
          <a:p>
            <a:endParaRPr lang="el-GR" sz="3600" dirty="0"/>
          </a:p>
          <a:p>
            <a:endParaRPr lang="el-GR" sz="3600" dirty="0"/>
          </a:p>
        </p:txBody>
      </p:sp>
      <p:pic>
        <p:nvPicPr>
          <p:cNvPr id="4" name="Εικόνα 70" descr="Παράθυρο Εισαγωγή Υπερ-σύνδεσης. Διεύθυνση ηλεκτρονικού ταχυδρομείου."/>
          <p:cNvPicPr/>
          <p:nvPr/>
        </p:nvPicPr>
        <p:blipFill>
          <a:blip r:embed="rId2" cstate="print">
            <a:extLst>
              <a:ext uri="{28A0092B-C50C-407E-A947-70E740481C1C}">
                <a14:useLocalDpi xmlns:a14="http://schemas.microsoft.com/office/drawing/2010/main" val="0"/>
              </a:ext>
            </a:extLst>
          </a:blip>
          <a:stretch>
            <a:fillRect/>
          </a:stretch>
        </p:blipFill>
        <p:spPr>
          <a:xfrm>
            <a:off x="1763688" y="3789040"/>
            <a:ext cx="6048122" cy="2893824"/>
          </a:xfrm>
          <a:prstGeom prst="rect">
            <a:avLst/>
          </a:prstGeom>
        </p:spPr>
      </p:pic>
    </p:spTree>
    <p:extLst>
      <p:ext uri="{BB962C8B-B14F-4D97-AF65-F5344CB8AC3E}">
        <p14:creationId xmlns:p14="http://schemas.microsoft.com/office/powerpoint/2010/main" val="839965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Συμβουλή οθόνης</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marL="0" lvl="0" indent="0">
              <a:buNone/>
            </a:pPr>
            <a:r>
              <a:rPr lang="el-GR" sz="2800" dirty="0" smtClean="0"/>
              <a:t>Κέρσορας </a:t>
            </a:r>
            <a:r>
              <a:rPr lang="el-GR" sz="2800" dirty="0"/>
              <a:t>στην </a:t>
            </a:r>
            <a:r>
              <a:rPr lang="el-GR" sz="2800" dirty="0" smtClean="0"/>
              <a:t>υπερ-σύνδεση&gt; Καρτέλα Εισαγωγή&gt; Ομάδα Συνδέσεις&gt; Υπερ-σύνδεση&gt; Συμβουλή οθόνης&gt; Παράθυρο Ορισμός οθόνης για υπερσύνδεση&gt; Πληκτρολογήστε κείμενο&gt; ΟΚ</a:t>
            </a:r>
            <a:r>
              <a:rPr lang="el-GR" sz="2800" dirty="0"/>
              <a:t>.</a:t>
            </a:r>
          </a:p>
        </p:txBody>
      </p:sp>
      <p:pic>
        <p:nvPicPr>
          <p:cNvPr id="5" name="Εικόνα 4" descr="Συμβουλή οθόνης."/>
          <p:cNvPicPr/>
          <p:nvPr/>
        </p:nvPicPr>
        <p:blipFill>
          <a:blip r:embed="rId2" cstate="print">
            <a:extLst>
              <a:ext uri="{28A0092B-C50C-407E-A947-70E740481C1C}">
                <a14:useLocalDpi xmlns:a14="http://schemas.microsoft.com/office/drawing/2010/main" val="0"/>
              </a:ext>
            </a:extLst>
          </a:blip>
          <a:stretch>
            <a:fillRect/>
          </a:stretch>
        </p:blipFill>
        <p:spPr>
          <a:xfrm>
            <a:off x="2627784" y="4141440"/>
            <a:ext cx="3381375" cy="1447800"/>
          </a:xfrm>
          <a:prstGeom prst="rect">
            <a:avLst/>
          </a:prstGeom>
        </p:spPr>
      </p:pic>
    </p:spTree>
    <p:extLst>
      <p:ext uri="{BB962C8B-B14F-4D97-AF65-F5344CB8AC3E}">
        <p14:creationId xmlns:p14="http://schemas.microsoft.com/office/powerpoint/2010/main" val="3862542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Εισαγωγή παραπομπής</a:t>
            </a:r>
            <a:endParaRPr lang="el-GR" dirty="0">
              <a:solidFill>
                <a:srgbClr val="FFFF00"/>
              </a:solidFill>
            </a:endParaRPr>
          </a:p>
        </p:txBody>
      </p:sp>
      <p:sp>
        <p:nvSpPr>
          <p:cNvPr id="3" name="Content Placeholder 2"/>
          <p:cNvSpPr>
            <a:spLocks noGrp="1"/>
          </p:cNvSpPr>
          <p:nvPr>
            <p:ph idx="1"/>
          </p:nvPr>
        </p:nvSpPr>
        <p:spPr>
          <a:xfrm>
            <a:off x="457200" y="1412777"/>
            <a:ext cx="8229600" cy="936104"/>
          </a:xfrm>
        </p:spPr>
        <p:txBody>
          <a:bodyPr>
            <a:noAutofit/>
          </a:bodyPr>
          <a:lstStyle/>
          <a:p>
            <a:pPr marL="0" indent="0">
              <a:buNone/>
            </a:pPr>
            <a:r>
              <a:rPr lang="el-GR" sz="2800" dirty="0" smtClean="0"/>
              <a:t>Καρτέλα </a:t>
            </a:r>
            <a:r>
              <a:rPr lang="el-GR" sz="2800" dirty="0"/>
              <a:t>Εισαγωγή&gt; Ομάδα Συνδέσεις&gt; </a:t>
            </a:r>
            <a:r>
              <a:rPr lang="el-GR" sz="2800" dirty="0" smtClean="0"/>
              <a:t>Παραπομπή&gt; </a:t>
            </a:r>
            <a:r>
              <a:rPr lang="el-GR" sz="2800" dirty="0"/>
              <a:t>Παράθυρο </a:t>
            </a:r>
            <a:r>
              <a:rPr lang="el-GR" sz="2800" dirty="0" smtClean="0"/>
              <a:t>παραπομπή&gt; Εισαγωγή.</a:t>
            </a:r>
            <a:endParaRPr lang="el-GR" sz="2800" dirty="0"/>
          </a:p>
          <a:p>
            <a:pPr marL="0" indent="0">
              <a:buNone/>
            </a:pPr>
            <a:endParaRPr lang="el-GR" sz="2800" dirty="0" smtClean="0">
              <a:solidFill>
                <a:srgbClr val="FFFF00"/>
              </a:solidFill>
            </a:endParaRPr>
          </a:p>
          <a:p>
            <a:pPr marL="0" indent="0">
              <a:buNone/>
            </a:pPr>
            <a:endParaRPr lang="el-GR" dirty="0">
              <a:solidFill>
                <a:srgbClr val="FFFF00"/>
              </a:solidFill>
            </a:endParaRPr>
          </a:p>
          <a:p>
            <a:endParaRPr lang="el-GR" sz="4000" dirty="0"/>
          </a:p>
        </p:txBody>
      </p:sp>
      <p:pic>
        <p:nvPicPr>
          <p:cNvPr id="4" name="Εικόνα 71" descr="Παράθυρο Εισαγωγή Παραπομπής."/>
          <p:cNvPicPr/>
          <p:nvPr/>
        </p:nvPicPr>
        <p:blipFill>
          <a:blip r:embed="rId3" cstate="print">
            <a:extLst>
              <a:ext uri="{28A0092B-C50C-407E-A947-70E740481C1C}">
                <a14:useLocalDpi xmlns:a14="http://schemas.microsoft.com/office/drawing/2010/main" val="0"/>
              </a:ext>
            </a:extLst>
          </a:blip>
          <a:stretch>
            <a:fillRect/>
          </a:stretch>
        </p:blipFill>
        <p:spPr>
          <a:xfrm>
            <a:off x="2267744" y="2420888"/>
            <a:ext cx="4104455" cy="2808312"/>
          </a:xfrm>
          <a:prstGeom prst="rect">
            <a:avLst/>
          </a:prstGeom>
        </p:spPr>
      </p:pic>
      <p:sp>
        <p:nvSpPr>
          <p:cNvPr id="5" name="TextBox 4"/>
          <p:cNvSpPr txBox="1"/>
          <p:nvPr/>
        </p:nvSpPr>
        <p:spPr>
          <a:xfrm>
            <a:off x="539552" y="5301208"/>
            <a:ext cx="8064896" cy="1938992"/>
          </a:xfrm>
          <a:prstGeom prst="rect">
            <a:avLst/>
          </a:prstGeom>
          <a:noFill/>
        </p:spPr>
        <p:txBody>
          <a:bodyPr wrap="square" rtlCol="0">
            <a:spAutoFit/>
          </a:bodyPr>
          <a:lstStyle/>
          <a:p>
            <a:r>
              <a:rPr lang="el-GR" sz="2400" b="1" dirty="0" smtClean="0"/>
              <a:t>ΠΡΟΣΟΧΗ</a:t>
            </a:r>
            <a:r>
              <a:rPr lang="el-GR" sz="2400" dirty="0" smtClean="0">
                <a:solidFill>
                  <a:srgbClr val="0070C0"/>
                </a:solidFill>
              </a:rPr>
              <a:t>: </a:t>
            </a:r>
            <a:r>
              <a:rPr lang="el-GR" sz="2400" dirty="0"/>
              <a:t>όταν εισάγετε παραπομπές στο έγγραφό σας πρέπει να έχετε αποδεχθεί ή απορρίψει τις αλλαγές που έχουν γίνει και να είναι απενεργοποιημένη η παρακολούθηση αλλαγών.</a:t>
            </a:r>
          </a:p>
          <a:p>
            <a:endParaRPr lang="el-GR" sz="2400" dirty="0"/>
          </a:p>
        </p:txBody>
      </p:sp>
    </p:spTree>
    <p:extLst>
      <p:ext uri="{BB962C8B-B14F-4D97-AF65-F5344CB8AC3E}">
        <p14:creationId xmlns:p14="http://schemas.microsoft.com/office/powerpoint/2010/main" val="273064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Περιεχόμενα </a:t>
            </a:r>
            <a:r>
              <a:rPr lang="el-GR" dirty="0" smtClean="0">
                <a:solidFill>
                  <a:srgbClr val="FFFF00"/>
                </a:solidFill>
              </a:rPr>
              <a:t>(3/3</a:t>
            </a:r>
            <a:r>
              <a:rPr lang="el-GR" dirty="0">
                <a:solidFill>
                  <a:srgbClr val="FFFF00"/>
                </a:solidFill>
              </a:rPr>
              <a:t>)</a:t>
            </a:r>
            <a:endParaRPr lang="el-GR" dirty="0"/>
          </a:p>
        </p:txBody>
      </p:sp>
      <p:sp>
        <p:nvSpPr>
          <p:cNvPr id="3" name="Θέση περιεχομένου 2"/>
          <p:cNvSpPr>
            <a:spLocks noGrp="1"/>
          </p:cNvSpPr>
          <p:nvPr>
            <p:ph idx="1"/>
          </p:nvPr>
        </p:nvSpPr>
        <p:spPr/>
        <p:txBody>
          <a:bodyPr/>
          <a:lstStyle/>
          <a:p>
            <a:r>
              <a:rPr lang="el-GR" dirty="0"/>
              <a:t>Αντικείμενα.</a:t>
            </a:r>
          </a:p>
          <a:p>
            <a:r>
              <a:rPr lang="el-GR" dirty="0"/>
              <a:t>Πίνακας εικόνων.</a:t>
            </a:r>
          </a:p>
          <a:p>
            <a:r>
              <a:rPr lang="el-GR" dirty="0"/>
              <a:t>Πίνακες δεδομένων.</a:t>
            </a:r>
          </a:p>
          <a:p>
            <a:r>
              <a:rPr lang="el-GR" dirty="0"/>
              <a:t>Πίνακας περιεχομένων.</a:t>
            </a:r>
          </a:p>
          <a:p>
            <a:r>
              <a:rPr lang="el-GR" dirty="0"/>
              <a:t>Συστάσεις.</a:t>
            </a:r>
          </a:p>
          <a:p>
            <a:r>
              <a:rPr lang="el-GR" dirty="0"/>
              <a:t>Έλεγχος προσβασιμότητας.</a:t>
            </a:r>
          </a:p>
          <a:p>
            <a:endParaRPr lang="el-GR" dirty="0"/>
          </a:p>
        </p:txBody>
      </p:sp>
    </p:spTree>
    <p:extLst>
      <p:ext uri="{BB962C8B-B14F-4D97-AF65-F5344CB8AC3E}">
        <p14:creationId xmlns:p14="http://schemas.microsoft.com/office/powerpoint/2010/main" val="1477850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Υποσημειώσεις ή/και Σημειώσεις τέλους</a:t>
            </a:r>
            <a:endParaRPr lang="el-GR" dirty="0">
              <a:solidFill>
                <a:srgbClr val="FFFF00"/>
              </a:solidFill>
            </a:endParaRPr>
          </a:p>
        </p:txBody>
      </p:sp>
      <p:sp>
        <p:nvSpPr>
          <p:cNvPr id="3" name="Content Placeholder 2"/>
          <p:cNvSpPr>
            <a:spLocks noGrp="1"/>
          </p:cNvSpPr>
          <p:nvPr>
            <p:ph idx="1"/>
          </p:nvPr>
        </p:nvSpPr>
        <p:spPr>
          <a:xfrm>
            <a:off x="179512" y="1600200"/>
            <a:ext cx="8229600" cy="4525963"/>
          </a:xfrm>
        </p:spPr>
        <p:txBody>
          <a:bodyPr>
            <a:noAutofit/>
          </a:bodyPr>
          <a:lstStyle/>
          <a:p>
            <a:r>
              <a:rPr lang="el-GR" sz="2400" dirty="0" smtClean="0"/>
              <a:t>Προσθήκη επεξηγήσεων, σχολίων </a:t>
            </a:r>
            <a:r>
              <a:rPr lang="el-GR" sz="2400" dirty="0"/>
              <a:t>ή </a:t>
            </a:r>
            <a:r>
              <a:rPr lang="el-GR" sz="2400" dirty="0" smtClean="0"/>
              <a:t>παραπομπών </a:t>
            </a:r>
            <a:r>
              <a:rPr lang="el-GR" sz="2400" dirty="0"/>
              <a:t>κειμένου σε κάποιο έγγραφο. </a:t>
            </a:r>
            <a:endParaRPr lang="el-GR" sz="2400" dirty="0" smtClean="0"/>
          </a:p>
          <a:p>
            <a:r>
              <a:rPr lang="el-GR" sz="2400" dirty="0" smtClean="0"/>
              <a:t>Λεπτομερή </a:t>
            </a:r>
            <a:r>
              <a:rPr lang="el-GR" sz="2400" dirty="0"/>
              <a:t>σχόλια και σημειώσεις τέλους για αναφορές σε πηγές.</a:t>
            </a:r>
          </a:p>
          <a:p>
            <a:pPr marL="0" indent="0">
              <a:buNone/>
            </a:pPr>
            <a:r>
              <a:rPr lang="el-GR" sz="2400" dirty="0"/>
              <a:t>Μια υποσημείωση ή σημείωση τέλους αποτελείται από δύο συνδεδεμένα μέρη, δηλαδή το σημάδι παραπομπής και το αντίστοιχο κείμενο της σημείωσης. </a:t>
            </a:r>
          </a:p>
        </p:txBody>
      </p:sp>
      <p:pic>
        <p:nvPicPr>
          <p:cNvPr id="4" name="Εικόνα 72" descr="Διάταξη Σελίδας για Υποσημείωση-Σημείωση Τέλους."/>
          <p:cNvPicPr/>
          <p:nvPr/>
        </p:nvPicPr>
        <p:blipFill>
          <a:blip r:embed="rId3" cstate="print">
            <a:extLst>
              <a:ext uri="{28A0092B-C50C-407E-A947-70E740481C1C}">
                <a14:useLocalDpi xmlns:a14="http://schemas.microsoft.com/office/drawing/2010/main" val="0"/>
              </a:ext>
            </a:extLst>
          </a:blip>
          <a:stretch>
            <a:fillRect/>
          </a:stretch>
        </p:blipFill>
        <p:spPr>
          <a:xfrm>
            <a:off x="4860032" y="4077072"/>
            <a:ext cx="4105275" cy="2664296"/>
          </a:xfrm>
          <a:prstGeom prst="rect">
            <a:avLst/>
          </a:prstGeom>
        </p:spPr>
      </p:pic>
    </p:spTree>
    <p:extLst>
      <p:ext uri="{BB962C8B-B14F-4D97-AF65-F5344CB8AC3E}">
        <p14:creationId xmlns:p14="http://schemas.microsoft.com/office/powerpoint/2010/main" val="2110237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Εισαγωγή υποσημειώσεων ή/και σημειώσεων τέλους (1/2)</a:t>
            </a:r>
            <a:endParaRPr lang="el-GR" dirty="0">
              <a:solidFill>
                <a:srgbClr val="FFFF00"/>
              </a:solidFill>
            </a:endParaRPr>
          </a:p>
        </p:txBody>
      </p:sp>
      <p:sp>
        <p:nvSpPr>
          <p:cNvPr id="3" name="Content Placeholder 2"/>
          <p:cNvSpPr>
            <a:spLocks noGrp="1"/>
          </p:cNvSpPr>
          <p:nvPr>
            <p:ph idx="1"/>
          </p:nvPr>
        </p:nvSpPr>
        <p:spPr>
          <a:xfrm>
            <a:off x="457200" y="1600201"/>
            <a:ext cx="8229600" cy="1180728"/>
          </a:xfrm>
        </p:spPr>
        <p:txBody>
          <a:bodyPr>
            <a:noAutofit/>
          </a:bodyPr>
          <a:lstStyle/>
          <a:p>
            <a:pPr marL="0" indent="0">
              <a:buNone/>
            </a:pPr>
            <a:r>
              <a:rPr lang="el-GR" sz="2800" dirty="0" smtClean="0"/>
              <a:t>Κλικ για εισαγωγή σημαδιού παραπομπής&gt; Καρτέλα Αναφορές&gt; Ομάδα Υποσημειώσεις&gt; </a:t>
            </a:r>
            <a:r>
              <a:rPr lang="el-GR" sz="2800" dirty="0"/>
              <a:t>Υποσημείωση και σημείωση </a:t>
            </a:r>
            <a:r>
              <a:rPr lang="el-GR" sz="2800" dirty="0" smtClean="0"/>
              <a:t>τέλους&gt; Παράθυρο </a:t>
            </a:r>
            <a:r>
              <a:rPr lang="el-GR" sz="2800" dirty="0"/>
              <a:t>Υποσημείωση και σημείωση </a:t>
            </a:r>
            <a:r>
              <a:rPr lang="el-GR" sz="2800" dirty="0" smtClean="0"/>
              <a:t>τέλους.</a:t>
            </a:r>
            <a:endParaRPr lang="el-GR" sz="2800" dirty="0"/>
          </a:p>
          <a:p>
            <a:endParaRPr lang="el-GR" sz="4000" dirty="0"/>
          </a:p>
        </p:txBody>
      </p:sp>
      <p:pic>
        <p:nvPicPr>
          <p:cNvPr id="4" name="Εικόνα 73" descr="Παράθυρο διαλόγου Υποσημείωση και Σημείωση τέλους."/>
          <p:cNvPicPr/>
          <p:nvPr/>
        </p:nvPicPr>
        <p:blipFill>
          <a:blip r:embed="rId2" cstate="print">
            <a:extLst>
              <a:ext uri="{28A0092B-C50C-407E-A947-70E740481C1C}">
                <a14:useLocalDpi xmlns:a14="http://schemas.microsoft.com/office/drawing/2010/main" val="0"/>
              </a:ext>
            </a:extLst>
          </a:blip>
          <a:stretch>
            <a:fillRect/>
          </a:stretch>
        </p:blipFill>
        <p:spPr>
          <a:xfrm>
            <a:off x="2142806" y="3645024"/>
            <a:ext cx="4858385" cy="2667000"/>
          </a:xfrm>
          <a:prstGeom prst="rect">
            <a:avLst/>
          </a:prstGeom>
        </p:spPr>
      </p:pic>
    </p:spTree>
    <p:extLst>
      <p:ext uri="{BB962C8B-B14F-4D97-AF65-F5344CB8AC3E}">
        <p14:creationId xmlns:p14="http://schemas.microsoft.com/office/powerpoint/2010/main" val="3900057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FFFF00"/>
                </a:solidFill>
              </a:rPr>
              <a:t>Εισαγωγή υποσημειώσεων ή/και σημειώσεων </a:t>
            </a:r>
            <a:r>
              <a:rPr lang="el-GR" dirty="0" smtClean="0">
                <a:solidFill>
                  <a:srgbClr val="FFFF00"/>
                </a:solidFill>
              </a:rPr>
              <a:t>τέλους (2/2)</a:t>
            </a:r>
            <a:endParaRPr lang="el-GR" dirty="0">
              <a:solidFill>
                <a:srgbClr val="FFFF00"/>
              </a:solidFill>
            </a:endParaRPr>
          </a:p>
        </p:txBody>
      </p:sp>
      <p:sp>
        <p:nvSpPr>
          <p:cNvPr id="5" name="Content Placeholder 4"/>
          <p:cNvSpPr>
            <a:spLocks noGrp="1"/>
          </p:cNvSpPr>
          <p:nvPr>
            <p:ph idx="1"/>
          </p:nvPr>
        </p:nvSpPr>
        <p:spPr>
          <a:xfrm>
            <a:off x="457200" y="1556792"/>
            <a:ext cx="8229600" cy="4525963"/>
          </a:xfrm>
        </p:spPr>
        <p:txBody>
          <a:bodyPr>
            <a:normAutofit/>
          </a:bodyPr>
          <a:lstStyle/>
          <a:p>
            <a:pPr marL="0" indent="0">
              <a:buNone/>
            </a:pPr>
            <a:r>
              <a:rPr lang="el-GR" sz="2800" dirty="0" smtClean="0"/>
              <a:t>Επιλογή Θέσης, Μορφής&gt; Εισαγωγή&gt; Κείμενο υποσημείωσης.</a:t>
            </a:r>
            <a:endParaRPr lang="el-GR" sz="2800" dirty="0"/>
          </a:p>
          <a:p>
            <a:pPr marL="0" indent="0">
              <a:buNone/>
            </a:pPr>
            <a:r>
              <a:rPr lang="el-GR" sz="2800" dirty="0" smtClean="0"/>
              <a:t>Διπλό </a:t>
            </a:r>
            <a:r>
              <a:rPr lang="el-GR" sz="2800" dirty="0"/>
              <a:t>κλικ στο σημάδι παραπομπής υποσημείωσης για </a:t>
            </a:r>
            <a:r>
              <a:rPr lang="el-GR" sz="2800" dirty="0" smtClean="0"/>
              <a:t>επιστροφή στο </a:t>
            </a:r>
            <a:r>
              <a:rPr lang="el-GR" sz="2800" dirty="0"/>
              <a:t>σημάδι παραπομπής υποσημείωσης μέσα στο </a:t>
            </a:r>
            <a:r>
              <a:rPr lang="el-GR" sz="2800" dirty="0" smtClean="0"/>
              <a:t>έγγραφο.</a:t>
            </a:r>
          </a:p>
          <a:p>
            <a:pPr marL="0" indent="0">
              <a:buNone/>
            </a:pPr>
            <a:endParaRPr lang="el-GR" sz="2800" dirty="0"/>
          </a:p>
          <a:p>
            <a:pPr marL="0" indent="0">
              <a:buNone/>
            </a:pPr>
            <a:r>
              <a:rPr lang="el-GR" sz="2800" dirty="0" smtClean="0"/>
              <a:t>Ομοίως για σημείωση τέλους.</a:t>
            </a:r>
            <a:endParaRPr lang="el-GR" sz="2800" dirty="0"/>
          </a:p>
        </p:txBody>
      </p:sp>
      <p:pic>
        <p:nvPicPr>
          <p:cNvPr id="6" name="Εικόνα 74" descr="Παράθυρο εισαγωγή Υποσημείωσης και Σημείωσης τέλους."/>
          <p:cNvPicPr/>
          <p:nvPr/>
        </p:nvPicPr>
        <p:blipFill>
          <a:blip r:embed="rId3" cstate="print">
            <a:extLst>
              <a:ext uri="{28A0092B-C50C-407E-A947-70E740481C1C}">
                <a14:useLocalDpi xmlns:a14="http://schemas.microsoft.com/office/drawing/2010/main" val="0"/>
              </a:ext>
            </a:extLst>
          </a:blip>
          <a:stretch>
            <a:fillRect/>
          </a:stretch>
        </p:blipFill>
        <p:spPr>
          <a:xfrm>
            <a:off x="5404324" y="3501008"/>
            <a:ext cx="3056108" cy="3240360"/>
          </a:xfrm>
          <a:prstGeom prst="rect">
            <a:avLst/>
          </a:prstGeom>
        </p:spPr>
      </p:pic>
    </p:spTree>
    <p:extLst>
      <p:ext uri="{BB962C8B-B14F-4D97-AF65-F5344CB8AC3E}">
        <p14:creationId xmlns:p14="http://schemas.microsoft.com/office/powerpoint/2010/main" val="3425823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Μετατροπή </a:t>
            </a:r>
            <a:r>
              <a:rPr lang="el-GR" dirty="0">
                <a:solidFill>
                  <a:srgbClr val="FFFF00"/>
                </a:solidFill>
              </a:rPr>
              <a:t>υποσημειώσεων ή/και σημειώσεων τέλους</a:t>
            </a:r>
          </a:p>
        </p:txBody>
      </p:sp>
      <p:sp>
        <p:nvSpPr>
          <p:cNvPr id="3" name="Content Placeholder 2"/>
          <p:cNvSpPr>
            <a:spLocks noGrp="1"/>
          </p:cNvSpPr>
          <p:nvPr>
            <p:ph idx="1"/>
          </p:nvPr>
        </p:nvSpPr>
        <p:spPr>
          <a:xfrm>
            <a:off x="566983" y="1556793"/>
            <a:ext cx="8229600" cy="1440160"/>
          </a:xfrm>
        </p:spPr>
        <p:txBody>
          <a:bodyPr>
            <a:noAutofit/>
          </a:bodyPr>
          <a:lstStyle/>
          <a:p>
            <a:pPr marL="0" indent="0">
              <a:buNone/>
            </a:pPr>
            <a:r>
              <a:rPr lang="el-GR" sz="2800" dirty="0" smtClean="0"/>
              <a:t>Καρτέλα </a:t>
            </a:r>
            <a:r>
              <a:rPr lang="el-GR" sz="2800" dirty="0"/>
              <a:t>Αναφορές&gt; Ομάδα Υποσημειώσεις&gt; Υποσημείωση και σημείωση τέλους&gt; Παράθυρο Υποσημείωση και σημείωση </a:t>
            </a:r>
            <a:r>
              <a:rPr lang="el-GR" sz="2800" dirty="0" smtClean="0"/>
              <a:t>τέλους&gt; Μετατροπή&gt; Παράθυρο </a:t>
            </a:r>
            <a:r>
              <a:rPr lang="el-GR" sz="2800" dirty="0"/>
              <a:t>διαλόγου Μετατροπή </a:t>
            </a:r>
            <a:r>
              <a:rPr lang="el-GR" sz="2800" dirty="0" smtClean="0"/>
              <a:t>σημειώσεων&gt; ΟΚ.</a:t>
            </a:r>
            <a:endParaRPr lang="el-GR" sz="2800" dirty="0">
              <a:solidFill>
                <a:srgbClr val="FFFF00"/>
              </a:solidFill>
            </a:endParaRPr>
          </a:p>
          <a:p>
            <a:endParaRPr lang="el-GR" sz="2400" dirty="0">
              <a:solidFill>
                <a:srgbClr val="FFFF00"/>
              </a:solidFill>
            </a:endParaRPr>
          </a:p>
        </p:txBody>
      </p:sp>
      <p:pic>
        <p:nvPicPr>
          <p:cNvPr id="4" name="Εικόνα 74" descr="Παράθυρο εισαγωγή Υποσημείωσης και Σημείωσης τέλους."/>
          <p:cNvPicPr/>
          <p:nvPr/>
        </p:nvPicPr>
        <p:blipFill>
          <a:blip r:embed="rId2" cstate="print">
            <a:extLst>
              <a:ext uri="{28A0092B-C50C-407E-A947-70E740481C1C}">
                <a14:useLocalDpi xmlns:a14="http://schemas.microsoft.com/office/drawing/2010/main" val="0"/>
              </a:ext>
            </a:extLst>
          </a:blip>
          <a:stretch>
            <a:fillRect/>
          </a:stretch>
        </p:blipFill>
        <p:spPr>
          <a:xfrm>
            <a:off x="870947" y="3501008"/>
            <a:ext cx="2764949" cy="3096344"/>
          </a:xfrm>
          <a:prstGeom prst="rect">
            <a:avLst/>
          </a:prstGeom>
        </p:spPr>
      </p:pic>
      <p:pic>
        <p:nvPicPr>
          <p:cNvPr id="5" name="Εικόνα 75" descr="Παράθυρο μετατροπή υποσημειώσεων και σημειώσεων τέλους."/>
          <p:cNvPicPr/>
          <p:nvPr/>
        </p:nvPicPr>
        <p:blipFill>
          <a:blip r:embed="rId3" cstate="print">
            <a:extLst>
              <a:ext uri="{28A0092B-C50C-407E-A947-70E740481C1C}">
                <a14:useLocalDpi xmlns:a14="http://schemas.microsoft.com/office/drawing/2010/main" val="0"/>
              </a:ext>
            </a:extLst>
          </a:blip>
          <a:stretch>
            <a:fillRect/>
          </a:stretch>
        </p:blipFill>
        <p:spPr>
          <a:xfrm>
            <a:off x="4644008" y="4529662"/>
            <a:ext cx="3190875" cy="1343025"/>
          </a:xfrm>
          <a:prstGeom prst="rect">
            <a:avLst/>
          </a:prstGeom>
        </p:spPr>
      </p:pic>
    </p:spTree>
    <p:extLst>
      <p:ext uri="{BB962C8B-B14F-4D97-AF65-F5344CB8AC3E}">
        <p14:creationId xmlns:p14="http://schemas.microsoft.com/office/powerpoint/2010/main" val="1381004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Διαγραφή Υποσημειώσεων ή/και Σημειώσεων τέλους</a:t>
            </a:r>
            <a:endParaRPr lang="el-GR" dirty="0">
              <a:solidFill>
                <a:srgbClr val="FFFF00"/>
              </a:solidFill>
            </a:endParaRPr>
          </a:p>
        </p:txBody>
      </p:sp>
      <p:sp>
        <p:nvSpPr>
          <p:cNvPr id="3" name="Content Placeholder 2"/>
          <p:cNvSpPr>
            <a:spLocks noGrp="1"/>
          </p:cNvSpPr>
          <p:nvPr>
            <p:ph idx="1"/>
          </p:nvPr>
        </p:nvSpPr>
        <p:spPr/>
        <p:txBody>
          <a:bodyPr>
            <a:noAutofit/>
          </a:bodyPr>
          <a:lstStyle/>
          <a:p>
            <a:pPr marL="0" indent="0">
              <a:buNone/>
            </a:pPr>
            <a:r>
              <a:rPr lang="el-GR" sz="2400" b="1" dirty="0" smtClean="0"/>
              <a:t>Διαγραφή υποσημείωσης </a:t>
            </a:r>
            <a:r>
              <a:rPr lang="el-GR" sz="2400" b="1" dirty="0"/>
              <a:t>ή </a:t>
            </a:r>
            <a:r>
              <a:rPr lang="el-GR" sz="2400" b="1" dirty="0" smtClean="0"/>
              <a:t>σημείωσης τέλους</a:t>
            </a:r>
            <a:r>
              <a:rPr lang="el-GR" sz="2400" dirty="0" smtClean="0"/>
              <a:t>: </a:t>
            </a:r>
          </a:p>
          <a:p>
            <a:pPr marL="0" indent="0">
              <a:buNone/>
            </a:pPr>
            <a:r>
              <a:rPr lang="el-GR" sz="2400" dirty="0" smtClean="0"/>
              <a:t>εργαζόμαστε με το σημάδι </a:t>
            </a:r>
            <a:r>
              <a:rPr lang="el-GR" sz="2400" dirty="0"/>
              <a:t>παραπομπής </a:t>
            </a:r>
            <a:r>
              <a:rPr lang="el-GR" sz="2400" dirty="0" smtClean="0"/>
              <a:t>στο </a:t>
            </a:r>
            <a:r>
              <a:rPr lang="el-GR" sz="2400" dirty="0"/>
              <a:t>παράθυρο του εγγράφου και </a:t>
            </a:r>
            <a:r>
              <a:rPr lang="el-GR" sz="2400" b="1" dirty="0"/>
              <a:t>όχι</a:t>
            </a:r>
            <a:r>
              <a:rPr lang="el-GR" sz="2400" dirty="0"/>
              <a:t> με το κείμενο υποσημείωσης ή σημείωσης τέλους. </a:t>
            </a:r>
            <a:endParaRPr lang="el-GR" sz="2400" dirty="0" smtClean="0"/>
          </a:p>
          <a:p>
            <a:pPr marL="0" indent="0">
              <a:buNone/>
            </a:pPr>
            <a:endParaRPr lang="el-GR" sz="2400" dirty="0" smtClean="0"/>
          </a:p>
          <a:p>
            <a:pPr marL="0" indent="0">
              <a:buNone/>
            </a:pPr>
            <a:r>
              <a:rPr lang="el-GR" sz="2400" b="1" dirty="0" smtClean="0"/>
              <a:t>Για να διαγράψετε μια υποσημείωση ή/και σημείωση τέλους</a:t>
            </a:r>
            <a:r>
              <a:rPr lang="el-GR" sz="2400" dirty="0" smtClean="0"/>
              <a:t>:</a:t>
            </a:r>
          </a:p>
          <a:p>
            <a:pPr marL="0" indent="0">
              <a:buNone/>
            </a:pPr>
            <a:r>
              <a:rPr lang="el-GR" sz="2400" dirty="0" smtClean="0"/>
              <a:t>επιλέξτε </a:t>
            </a:r>
            <a:r>
              <a:rPr lang="el-GR" sz="2400" dirty="0"/>
              <a:t>το σημάδι παραπομπής της υποσημείωσης ή της σημείωσης τέλους που θέλετε να διαγράψετε και πατήστε το πλήκτρο </a:t>
            </a:r>
            <a:r>
              <a:rPr lang="el-GR" sz="2400" dirty="0" err="1"/>
              <a:t>Delete</a:t>
            </a:r>
            <a:r>
              <a:rPr lang="el-GR" sz="2400" dirty="0"/>
              <a:t>. </a:t>
            </a:r>
            <a:endParaRPr lang="el-GR" sz="2400" dirty="0" smtClean="0"/>
          </a:p>
          <a:p>
            <a:pPr marL="0" indent="0">
              <a:buNone/>
            </a:pPr>
            <a:r>
              <a:rPr lang="el-GR" sz="2400" dirty="0" smtClean="0"/>
              <a:t>Εάν </a:t>
            </a:r>
            <a:r>
              <a:rPr lang="el-GR" sz="2400" dirty="0"/>
              <a:t>διαγράψετε ένα αυτόματα αριθμημένο σημάδι παραπομπής σε σημείωση, το Word αριθμεί πάλι τις σημειώσεις με τη νέα σειρά.</a:t>
            </a:r>
          </a:p>
          <a:p>
            <a:endParaRPr lang="el-GR" sz="2400" dirty="0"/>
          </a:p>
        </p:txBody>
      </p:sp>
    </p:spTree>
    <p:extLst>
      <p:ext uri="{BB962C8B-B14F-4D97-AF65-F5344CB8AC3E}">
        <p14:creationId xmlns:p14="http://schemas.microsoft.com/office/powerpoint/2010/main" val="2272064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Αναφορές-Βιβλιογραφία</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800" dirty="0" smtClean="0"/>
              <a:t>Δημιουργία νέας πηγής:</a:t>
            </a:r>
          </a:p>
          <a:p>
            <a:pPr marL="0" indent="0">
              <a:buNone/>
            </a:pPr>
            <a:r>
              <a:rPr lang="el-GR" sz="2400" dirty="0" smtClean="0"/>
              <a:t>αποθήκευση πληροφοριών </a:t>
            </a:r>
            <a:r>
              <a:rPr lang="el-GR" sz="2400" dirty="0"/>
              <a:t>της πηγής </a:t>
            </a:r>
            <a:r>
              <a:rPr lang="el-GR" sz="2400" dirty="0" smtClean="0"/>
              <a:t>στον υπολογιστή.</a:t>
            </a:r>
          </a:p>
          <a:p>
            <a:pPr marL="0" indent="0">
              <a:buNone/>
            </a:pPr>
            <a:endParaRPr lang="el-GR" sz="2400" dirty="0" smtClean="0"/>
          </a:p>
          <a:p>
            <a:pPr marL="0" indent="0">
              <a:buNone/>
            </a:pPr>
            <a:r>
              <a:rPr lang="el-GR" sz="2800" dirty="0" smtClean="0"/>
              <a:t>Βιβλιογραφία: </a:t>
            </a:r>
          </a:p>
          <a:p>
            <a:pPr marL="0" indent="0">
              <a:buNone/>
            </a:pPr>
            <a:r>
              <a:rPr lang="el-GR" sz="2400" dirty="0" smtClean="0"/>
              <a:t>λίστα </a:t>
            </a:r>
            <a:r>
              <a:rPr lang="el-GR" sz="2400" dirty="0"/>
              <a:t>πηγών, </a:t>
            </a:r>
            <a:r>
              <a:rPr lang="el-GR" sz="2400" dirty="0" smtClean="0"/>
              <a:t>στο </a:t>
            </a:r>
            <a:r>
              <a:rPr lang="el-GR" sz="2400" dirty="0"/>
              <a:t>τέλος του </a:t>
            </a:r>
            <a:r>
              <a:rPr lang="el-GR" sz="2400" dirty="0" smtClean="0"/>
              <a:t>εγγράφου.</a:t>
            </a:r>
          </a:p>
          <a:p>
            <a:pPr marL="0" indent="0">
              <a:buNone/>
            </a:pPr>
            <a:endParaRPr lang="el-GR" sz="2400" dirty="0" smtClean="0"/>
          </a:p>
          <a:p>
            <a:pPr marL="0" indent="0">
              <a:buNone/>
            </a:pPr>
            <a:r>
              <a:rPr lang="en-US" sz="2800" dirty="0" smtClean="0"/>
              <a:t>MS</a:t>
            </a:r>
            <a:r>
              <a:rPr lang="el-GR" sz="2800" dirty="0"/>
              <a:t>-Word </a:t>
            </a:r>
            <a:r>
              <a:rPr lang="el-GR" sz="2800" dirty="0" smtClean="0"/>
              <a:t>2010: </a:t>
            </a:r>
          </a:p>
          <a:p>
            <a:pPr marL="0" indent="0">
              <a:buNone/>
            </a:pPr>
            <a:r>
              <a:rPr lang="el-GR" sz="2400" dirty="0" smtClean="0"/>
              <a:t>αυτόματη δημιουργία βιβλιογραφίας </a:t>
            </a:r>
            <a:r>
              <a:rPr lang="el-GR" sz="2400" dirty="0"/>
              <a:t>με βάση </a:t>
            </a:r>
            <a:r>
              <a:rPr lang="el-GR" sz="2400" dirty="0" smtClean="0"/>
              <a:t>πληροφορίες </a:t>
            </a:r>
            <a:r>
              <a:rPr lang="el-GR" sz="2400" dirty="0"/>
              <a:t>πηγών </a:t>
            </a:r>
            <a:r>
              <a:rPr lang="el-GR" sz="2400" dirty="0" smtClean="0"/>
              <a:t>του εγγράφου.</a:t>
            </a:r>
            <a:endParaRPr lang="el-GR" sz="2400" dirty="0"/>
          </a:p>
          <a:p>
            <a:endParaRPr lang="el-GR" dirty="0"/>
          </a:p>
        </p:txBody>
      </p:sp>
    </p:spTree>
    <p:extLst>
      <p:ext uri="{BB962C8B-B14F-4D97-AF65-F5344CB8AC3E}">
        <p14:creationId xmlns:p14="http://schemas.microsoft.com/office/powerpoint/2010/main" val="651184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l-GR" dirty="0" smtClean="0">
                <a:solidFill>
                  <a:srgbClr val="FFFF00"/>
                </a:solidFill>
              </a:rPr>
              <a:t>Εισαγωγή νέας αναφοράς και πηγής (1/2)</a:t>
            </a:r>
            <a:endParaRPr lang="el-GR" dirty="0">
              <a:solidFill>
                <a:srgbClr val="FFFF00"/>
              </a:solidFill>
            </a:endParaRPr>
          </a:p>
        </p:txBody>
      </p:sp>
      <p:sp>
        <p:nvSpPr>
          <p:cNvPr id="3" name="Content Placeholder 2"/>
          <p:cNvSpPr>
            <a:spLocks noGrp="1"/>
          </p:cNvSpPr>
          <p:nvPr>
            <p:ph idx="1"/>
          </p:nvPr>
        </p:nvSpPr>
        <p:spPr>
          <a:xfrm>
            <a:off x="457200" y="1600200"/>
            <a:ext cx="8229600" cy="2260848"/>
          </a:xfrm>
        </p:spPr>
        <p:txBody>
          <a:bodyPr>
            <a:normAutofit/>
          </a:bodyPr>
          <a:lstStyle/>
          <a:p>
            <a:pPr marL="0" indent="0">
              <a:buNone/>
            </a:pPr>
            <a:r>
              <a:rPr lang="el-GR" sz="2800" dirty="0" smtClean="0"/>
              <a:t>Καρτέλα Αναφορές&gt; Ομάδα </a:t>
            </a:r>
            <a:r>
              <a:rPr lang="el-GR" sz="2800" dirty="0"/>
              <a:t>Αναφορές &amp; </a:t>
            </a:r>
            <a:r>
              <a:rPr lang="el-GR" sz="2800" dirty="0" smtClean="0"/>
              <a:t>βιβλιογραφία&gt; Στυλ&gt; Επιλέξτε στυλ Αναφοράς/Πηγής&gt; Κλικ </a:t>
            </a:r>
            <a:r>
              <a:rPr lang="el-GR" sz="2800" dirty="0"/>
              <a:t>στο τέλος της πρότασης ή </a:t>
            </a:r>
            <a:r>
              <a:rPr lang="el-GR" sz="2800" dirty="0" smtClean="0"/>
              <a:t>φράσης </a:t>
            </a:r>
            <a:r>
              <a:rPr lang="el-GR" sz="2800" dirty="0"/>
              <a:t>που θέλετε να </a:t>
            </a:r>
            <a:r>
              <a:rPr lang="el-GR" sz="2800" dirty="0" smtClean="0"/>
              <a:t>αναφέρετε&gt; Εισαγωγή αναφοράς&gt; Προσθήκη </a:t>
            </a:r>
            <a:r>
              <a:rPr lang="el-GR" sz="2800" dirty="0"/>
              <a:t>νέας πηγής ή Προσθήκη νέα θέσης αντικειμένου. </a:t>
            </a:r>
          </a:p>
          <a:p>
            <a:endParaRPr lang="el-GR" dirty="0"/>
          </a:p>
        </p:txBody>
      </p:sp>
      <p:pic>
        <p:nvPicPr>
          <p:cNvPr id="4" name="Εικόνα 76" descr="Εισαγωγή Αναφοράς."/>
          <p:cNvPicPr/>
          <p:nvPr/>
        </p:nvPicPr>
        <p:blipFill>
          <a:blip r:embed="rId3" cstate="print">
            <a:extLst>
              <a:ext uri="{28A0092B-C50C-407E-A947-70E740481C1C}">
                <a14:useLocalDpi xmlns:a14="http://schemas.microsoft.com/office/drawing/2010/main" val="0"/>
              </a:ext>
            </a:extLst>
          </a:blip>
          <a:stretch>
            <a:fillRect/>
          </a:stretch>
        </p:blipFill>
        <p:spPr>
          <a:xfrm>
            <a:off x="2705075" y="4293096"/>
            <a:ext cx="3667125" cy="1371600"/>
          </a:xfrm>
          <a:prstGeom prst="rect">
            <a:avLst/>
          </a:prstGeom>
        </p:spPr>
      </p:pic>
    </p:spTree>
    <p:extLst>
      <p:ext uri="{BB962C8B-B14F-4D97-AF65-F5344CB8AC3E}">
        <p14:creationId xmlns:p14="http://schemas.microsoft.com/office/powerpoint/2010/main" val="3269023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l-GR" dirty="0">
                <a:solidFill>
                  <a:srgbClr val="FFFF00"/>
                </a:solidFill>
              </a:rPr>
              <a:t>Εισαγωγή νέας αναφοράς και πηγής </a:t>
            </a:r>
            <a:r>
              <a:rPr lang="el-GR" dirty="0" smtClean="0">
                <a:solidFill>
                  <a:srgbClr val="FFFF00"/>
                </a:solidFill>
              </a:rPr>
              <a:t>(2/2</a:t>
            </a:r>
            <a:r>
              <a:rPr lang="el-GR" dirty="0">
                <a:solidFill>
                  <a:srgbClr val="FFFF00"/>
                </a:solidFill>
              </a:rPr>
              <a:t>)</a:t>
            </a:r>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l-GR" sz="2400" b="1" dirty="0"/>
              <a:t>Για να προσθέσετε πληροφορίες </a:t>
            </a:r>
            <a:r>
              <a:rPr lang="el-GR" sz="2400" b="1" dirty="0" smtClean="0"/>
              <a:t>πηγής: </a:t>
            </a:r>
          </a:p>
          <a:p>
            <a:pPr marL="0" indent="0">
              <a:buNone/>
            </a:pPr>
            <a:r>
              <a:rPr lang="el-GR" sz="2000" dirty="0" smtClean="0"/>
              <a:t>Προσθήκη </a:t>
            </a:r>
            <a:r>
              <a:rPr lang="el-GR" sz="2000" dirty="0"/>
              <a:t>νέας </a:t>
            </a:r>
            <a:r>
              <a:rPr lang="el-GR" sz="2000" dirty="0" smtClean="0"/>
              <a:t>πηγής&gt; Παράθυρο δημιουργία πηγής&gt; </a:t>
            </a:r>
            <a:r>
              <a:rPr lang="el-GR" sz="2000" dirty="0"/>
              <a:t>Τύπος </a:t>
            </a:r>
            <a:r>
              <a:rPr lang="el-GR" sz="2000" dirty="0" smtClean="0"/>
              <a:t>πηγής&gt; ΟΚ.</a:t>
            </a:r>
          </a:p>
          <a:p>
            <a:pPr marL="0" indent="0">
              <a:buNone/>
            </a:pPr>
            <a:endParaRPr lang="el-GR" sz="2000" dirty="0" smtClean="0"/>
          </a:p>
          <a:p>
            <a:pPr marL="0" indent="0">
              <a:buNone/>
            </a:pPr>
            <a:r>
              <a:rPr lang="el-GR" sz="2400" b="1" dirty="0"/>
              <a:t>Για να προσθέσετε ένα σύμβολο κράτησης θέσης</a:t>
            </a:r>
            <a:r>
              <a:rPr lang="el-GR" sz="2400" b="1" dirty="0" smtClean="0"/>
              <a:t>: </a:t>
            </a:r>
          </a:p>
          <a:p>
            <a:pPr marL="0" indent="0">
              <a:buNone/>
            </a:pPr>
            <a:r>
              <a:rPr lang="el-GR" sz="2000" dirty="0" smtClean="0"/>
              <a:t>Προσθήκη </a:t>
            </a:r>
            <a:r>
              <a:rPr lang="el-GR" sz="2000" dirty="0"/>
              <a:t>νέας θέσης </a:t>
            </a:r>
            <a:r>
              <a:rPr lang="el-GR" sz="2000" dirty="0" smtClean="0"/>
              <a:t>αντικειμένου</a:t>
            </a:r>
            <a:r>
              <a:rPr lang="el-GR" sz="2000" dirty="0"/>
              <a:t>.</a:t>
            </a:r>
          </a:p>
        </p:txBody>
      </p:sp>
      <p:pic>
        <p:nvPicPr>
          <p:cNvPr id="4" name="Εικόνα 77" descr="Παράθυρο δημιουργία πηγής."/>
          <p:cNvPicPr/>
          <p:nvPr/>
        </p:nvPicPr>
        <p:blipFill>
          <a:blip r:embed="rId3" cstate="print">
            <a:extLst>
              <a:ext uri="{28A0092B-C50C-407E-A947-70E740481C1C}">
                <a14:useLocalDpi xmlns:a14="http://schemas.microsoft.com/office/drawing/2010/main" val="0"/>
              </a:ext>
            </a:extLst>
          </a:blip>
          <a:stretch>
            <a:fillRect/>
          </a:stretch>
        </p:blipFill>
        <p:spPr>
          <a:xfrm>
            <a:off x="1513499" y="3573016"/>
            <a:ext cx="6120130" cy="3217545"/>
          </a:xfrm>
          <a:prstGeom prst="rect">
            <a:avLst/>
          </a:prstGeom>
        </p:spPr>
      </p:pic>
    </p:spTree>
    <p:extLst>
      <p:ext uri="{BB962C8B-B14F-4D97-AF65-F5344CB8AC3E}">
        <p14:creationId xmlns:p14="http://schemas.microsoft.com/office/powerpoint/2010/main" val="1479706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l-GR" dirty="0" smtClean="0">
                <a:solidFill>
                  <a:srgbClr val="FFFF00"/>
                </a:solidFill>
              </a:rPr>
              <a:t>Επεξεργασία αναφοράς από κράτηση θέσης (1/2)</a:t>
            </a:r>
            <a:endParaRPr lang="el-GR" dirty="0">
              <a:solidFill>
                <a:srgbClr val="FFFF00"/>
              </a:solidFill>
            </a:endParaRPr>
          </a:p>
        </p:txBody>
      </p:sp>
      <p:sp>
        <p:nvSpPr>
          <p:cNvPr id="3" name="Content Placeholder 2"/>
          <p:cNvSpPr>
            <a:spLocks noGrp="1"/>
          </p:cNvSpPr>
          <p:nvPr>
            <p:ph idx="1"/>
          </p:nvPr>
        </p:nvSpPr>
        <p:spPr>
          <a:xfrm>
            <a:off x="457200" y="1567333"/>
            <a:ext cx="8229600" cy="1789659"/>
          </a:xfrm>
        </p:spPr>
        <p:txBody>
          <a:bodyPr>
            <a:noAutofit/>
          </a:bodyPr>
          <a:lstStyle/>
          <a:p>
            <a:pPr marL="0" indent="0">
              <a:buNone/>
            </a:pPr>
            <a:r>
              <a:rPr lang="el-GR" sz="2800" dirty="0" smtClean="0"/>
              <a:t>Καρτέλα Αναφορές&gt; Ομάδα </a:t>
            </a:r>
            <a:r>
              <a:rPr lang="el-GR" sz="2800" dirty="0"/>
              <a:t>Αναφορές &amp; </a:t>
            </a:r>
            <a:r>
              <a:rPr lang="el-GR" sz="2800" dirty="0" smtClean="0"/>
              <a:t>βιβλιογραφία&gt; Διαχείριση προελεύσεων&gt; Παράθυρο </a:t>
            </a:r>
            <a:r>
              <a:rPr lang="el-GR" sz="2800" dirty="0"/>
              <a:t>Διαχείριση </a:t>
            </a:r>
            <a:r>
              <a:rPr lang="el-GR" sz="2800" dirty="0" smtClean="0"/>
              <a:t>πηγών&gt; Κλικ </a:t>
            </a:r>
            <a:r>
              <a:rPr lang="el-GR" sz="2800" dirty="0"/>
              <a:t>στο κείμενο κράτησης </a:t>
            </a:r>
            <a:r>
              <a:rPr lang="el-GR" sz="2800" dirty="0" smtClean="0"/>
              <a:t>θέσης (</a:t>
            </a:r>
            <a:r>
              <a:rPr lang="el-GR" sz="2800" dirty="0"/>
              <a:t>Τρέχουσα </a:t>
            </a:r>
            <a:r>
              <a:rPr lang="el-GR" sz="2800" dirty="0" smtClean="0"/>
              <a:t>λίστα)&gt; Επεξεργασία.</a:t>
            </a:r>
            <a:endParaRPr lang="el-GR" sz="2800" dirty="0"/>
          </a:p>
          <a:p>
            <a:pPr marL="0" indent="0">
              <a:buNone/>
            </a:pPr>
            <a:r>
              <a:rPr lang="el-GR" sz="2400" b="1" dirty="0" smtClean="0"/>
              <a:t> </a:t>
            </a:r>
            <a:endParaRPr lang="el-GR" sz="2400" dirty="0"/>
          </a:p>
          <a:p>
            <a:pPr marL="0" indent="0">
              <a:buNone/>
            </a:pPr>
            <a:endParaRPr lang="el-GR" sz="2400" dirty="0">
              <a:solidFill>
                <a:srgbClr val="FFFF00"/>
              </a:solidFill>
            </a:endParaRPr>
          </a:p>
          <a:p>
            <a:pPr marL="0" indent="0">
              <a:buNone/>
            </a:pPr>
            <a:endParaRPr lang="el-GR" sz="2400" dirty="0"/>
          </a:p>
        </p:txBody>
      </p:sp>
      <p:pic>
        <p:nvPicPr>
          <p:cNvPr id="4" name="Εικόνα 78" descr="Παράθυρο διαχείριση πηγών."/>
          <p:cNvPicPr/>
          <p:nvPr/>
        </p:nvPicPr>
        <p:blipFill>
          <a:blip r:embed="rId3" cstate="print">
            <a:extLst>
              <a:ext uri="{28A0092B-C50C-407E-A947-70E740481C1C}">
                <a14:useLocalDpi xmlns:a14="http://schemas.microsoft.com/office/drawing/2010/main" val="0"/>
              </a:ext>
            </a:extLst>
          </a:blip>
          <a:stretch>
            <a:fillRect/>
          </a:stretch>
        </p:blipFill>
        <p:spPr>
          <a:xfrm>
            <a:off x="1481518" y="3501008"/>
            <a:ext cx="6114818" cy="3168352"/>
          </a:xfrm>
          <a:prstGeom prst="rect">
            <a:avLst/>
          </a:prstGeom>
        </p:spPr>
      </p:pic>
    </p:spTree>
    <p:extLst>
      <p:ext uri="{BB962C8B-B14F-4D97-AF65-F5344CB8AC3E}">
        <p14:creationId xmlns:p14="http://schemas.microsoft.com/office/powerpoint/2010/main" val="181325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FFFF00"/>
                </a:solidFill>
              </a:rPr>
              <a:t>Επεξεργασία αναφοράς από κράτηση θέσης </a:t>
            </a:r>
            <a:r>
              <a:rPr lang="el-GR" dirty="0" smtClean="0">
                <a:solidFill>
                  <a:srgbClr val="FFFF00"/>
                </a:solidFill>
              </a:rPr>
              <a:t>(2/2</a:t>
            </a:r>
            <a:r>
              <a:rPr lang="el-GR" dirty="0">
                <a:solidFill>
                  <a:srgbClr val="FFFF00"/>
                </a:solidFill>
              </a:rPr>
              <a:t>)</a:t>
            </a:r>
          </a:p>
        </p:txBody>
      </p:sp>
      <p:sp>
        <p:nvSpPr>
          <p:cNvPr id="3" name="Content Placeholder 2"/>
          <p:cNvSpPr>
            <a:spLocks noGrp="1"/>
          </p:cNvSpPr>
          <p:nvPr>
            <p:ph idx="1"/>
          </p:nvPr>
        </p:nvSpPr>
        <p:spPr>
          <a:xfrm>
            <a:off x="457200" y="1855365"/>
            <a:ext cx="8229600" cy="4525963"/>
          </a:xfrm>
        </p:spPr>
        <p:txBody>
          <a:bodyPr>
            <a:normAutofit/>
          </a:bodyPr>
          <a:lstStyle/>
          <a:p>
            <a:pPr marL="0" lvl="0" indent="0">
              <a:buNone/>
            </a:pPr>
            <a:r>
              <a:rPr lang="el-GR" sz="2800" dirty="0" smtClean="0"/>
              <a:t>Παράθυρο </a:t>
            </a:r>
            <a:r>
              <a:rPr lang="el-GR" sz="2800" dirty="0"/>
              <a:t>Επεξεργασία </a:t>
            </a:r>
            <a:r>
              <a:rPr lang="el-GR" sz="2800" dirty="0" smtClean="0"/>
              <a:t>πηγής&gt; Τύπος πηγής&gt; </a:t>
            </a:r>
            <a:r>
              <a:rPr lang="el-GR" sz="2800" dirty="0"/>
              <a:t>Εμφάνιση όλων των πεδίων βιβλιογραφίας.</a:t>
            </a:r>
          </a:p>
          <a:p>
            <a:pPr marL="0" indent="0">
              <a:buNone/>
            </a:pPr>
            <a:endParaRPr lang="el-GR" sz="2000" dirty="0"/>
          </a:p>
        </p:txBody>
      </p:sp>
      <p:pic>
        <p:nvPicPr>
          <p:cNvPr id="4" name="Εικόνα 79" descr="Παράθυρο επεξεργασία πηγής."/>
          <p:cNvPicPr/>
          <p:nvPr/>
        </p:nvPicPr>
        <p:blipFill>
          <a:blip r:embed="rId2" cstate="print">
            <a:extLst>
              <a:ext uri="{28A0092B-C50C-407E-A947-70E740481C1C}">
                <a14:useLocalDpi xmlns:a14="http://schemas.microsoft.com/office/drawing/2010/main" val="0"/>
              </a:ext>
            </a:extLst>
          </a:blip>
          <a:stretch>
            <a:fillRect/>
          </a:stretch>
        </p:blipFill>
        <p:spPr>
          <a:xfrm>
            <a:off x="1476206" y="3284984"/>
            <a:ext cx="6120130" cy="3213100"/>
          </a:xfrm>
          <a:prstGeom prst="rect">
            <a:avLst/>
          </a:prstGeom>
        </p:spPr>
      </p:pic>
    </p:spTree>
    <p:extLst>
      <p:ext uri="{BB962C8B-B14F-4D97-AF65-F5344CB8AC3E}">
        <p14:creationId xmlns:p14="http://schemas.microsoft.com/office/powerpoint/2010/main" val="629423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Εισαγωγή (1/5)</a:t>
            </a:r>
            <a:endParaRPr lang="el-GR" dirty="0">
              <a:solidFill>
                <a:srgbClr val="FFFF00"/>
              </a:solidFill>
            </a:endParaRPr>
          </a:p>
        </p:txBody>
      </p:sp>
      <p:sp>
        <p:nvSpPr>
          <p:cNvPr id="3" name="Content Placeholder 2"/>
          <p:cNvSpPr>
            <a:spLocks noGrp="1"/>
          </p:cNvSpPr>
          <p:nvPr>
            <p:ph idx="1"/>
          </p:nvPr>
        </p:nvSpPr>
        <p:spPr>
          <a:xfrm>
            <a:off x="107504" y="1340768"/>
            <a:ext cx="8784976" cy="4785395"/>
          </a:xfrm>
        </p:spPr>
        <p:txBody>
          <a:bodyPr>
            <a:normAutofit/>
          </a:bodyPr>
          <a:lstStyle/>
          <a:p>
            <a:r>
              <a:rPr lang="el-GR" sz="2800" dirty="0" smtClean="0"/>
              <a:t>Αναλυτικός οδηγός </a:t>
            </a:r>
            <a:r>
              <a:rPr lang="el-GR" sz="2800" dirty="0"/>
              <a:t>για τη δημιουργία προσβάσιμων εγγράφων με τη χρήση του </a:t>
            </a:r>
            <a:r>
              <a:rPr lang="en-US" sz="2800" dirty="0"/>
              <a:t>MS</a:t>
            </a:r>
            <a:r>
              <a:rPr lang="el-GR" sz="2800" dirty="0"/>
              <a:t>-</a:t>
            </a:r>
            <a:r>
              <a:rPr lang="en-US" sz="2800" dirty="0"/>
              <a:t>Word</a:t>
            </a:r>
            <a:r>
              <a:rPr lang="el-GR" sz="2800" dirty="0"/>
              <a:t> </a:t>
            </a:r>
            <a:r>
              <a:rPr lang="el-GR" sz="2800" dirty="0" smtClean="0"/>
              <a:t>2010. </a:t>
            </a:r>
          </a:p>
          <a:p>
            <a:pPr marL="0" indent="0">
              <a:buNone/>
            </a:pPr>
            <a:endParaRPr lang="el-GR" sz="2800" dirty="0" smtClean="0"/>
          </a:p>
          <a:p>
            <a:r>
              <a:rPr lang="el-GR" sz="2800" dirty="0" smtClean="0"/>
              <a:t>Θα </a:t>
            </a:r>
            <a:r>
              <a:rPr lang="el-GR" sz="2800" dirty="0"/>
              <a:t>ακολουθήσουν </a:t>
            </a:r>
            <a:r>
              <a:rPr lang="el-GR" sz="2800" dirty="0" smtClean="0"/>
              <a:t>πιο </a:t>
            </a:r>
            <a:r>
              <a:rPr lang="el-GR" sz="2800" dirty="0"/>
              <a:t>ειδικές οδηγίες οι οποίες θα αφορούν τη χρήση επιστημονικών συμβόλων, όπως μαθηματικούς </a:t>
            </a:r>
            <a:r>
              <a:rPr lang="el-GR" sz="2800" dirty="0" smtClean="0"/>
              <a:t>τύπους, </a:t>
            </a:r>
            <a:r>
              <a:rPr lang="el-GR" sz="2800" dirty="0"/>
              <a:t>σύμβολα χημείας, σύνθετους πίνακες δεδομένων, συνδυασμό κειμένων σε πολλαπλές γλώσσες, αρχεία ήχου ή </a:t>
            </a:r>
            <a:r>
              <a:rPr lang="en-US" sz="2800" dirty="0"/>
              <a:t>video</a:t>
            </a:r>
            <a:r>
              <a:rPr lang="el-GR" sz="2800" dirty="0"/>
              <a:t> κ.α.</a:t>
            </a:r>
          </a:p>
          <a:p>
            <a:endParaRPr lang="el-GR" dirty="0"/>
          </a:p>
        </p:txBody>
      </p:sp>
    </p:spTree>
    <p:extLst>
      <p:ext uri="{BB962C8B-B14F-4D97-AF65-F5344CB8AC3E}">
        <p14:creationId xmlns:p14="http://schemas.microsoft.com/office/powerpoint/2010/main" val="32098869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Εύρεση πηγής</a:t>
            </a:r>
            <a:endParaRPr lang="el-GR" dirty="0">
              <a:solidFill>
                <a:srgbClr val="FFFF00"/>
              </a:solidFill>
            </a:endParaRPr>
          </a:p>
        </p:txBody>
      </p:sp>
      <p:sp>
        <p:nvSpPr>
          <p:cNvPr id="3" name="Content Placeholder 2"/>
          <p:cNvSpPr>
            <a:spLocks noGrp="1"/>
          </p:cNvSpPr>
          <p:nvPr>
            <p:ph idx="1"/>
          </p:nvPr>
        </p:nvSpPr>
        <p:spPr>
          <a:xfrm>
            <a:off x="457200" y="1268760"/>
            <a:ext cx="8229600" cy="4525963"/>
          </a:xfrm>
        </p:spPr>
        <p:txBody>
          <a:bodyPr/>
          <a:lstStyle/>
          <a:p>
            <a:pPr marL="0" indent="0">
              <a:buNone/>
            </a:pPr>
            <a:r>
              <a:rPr lang="el-GR" sz="2400" dirty="0"/>
              <a:t>Για να βρείτε μια πηγή που περιέχεται στο έγγραφο που έχετε δημιουργήσει ή μια πηγή που έχετε χρησιμοποιήσει σε κάποιο προηγούμενο έγγραφο, ακολουθείστε τα παρακάτω βήματα</a:t>
            </a:r>
            <a:r>
              <a:rPr lang="el-GR" sz="2400" dirty="0" smtClean="0"/>
              <a:t>:</a:t>
            </a:r>
          </a:p>
          <a:p>
            <a:pPr marL="0" indent="0">
              <a:buNone/>
            </a:pPr>
            <a:endParaRPr lang="el-GR" sz="2000" dirty="0" smtClean="0"/>
          </a:p>
          <a:p>
            <a:pPr marL="0" indent="0">
              <a:buNone/>
            </a:pPr>
            <a:r>
              <a:rPr lang="el-GR" sz="2000" dirty="0" smtClean="0"/>
              <a:t>Καρτέλα Αναφορές&gt; Ομάδα </a:t>
            </a:r>
            <a:r>
              <a:rPr lang="el-GR" sz="2000" dirty="0"/>
              <a:t>Αναφορές &amp; </a:t>
            </a:r>
            <a:r>
              <a:rPr lang="el-GR" sz="2000" dirty="0" smtClean="0"/>
              <a:t>βιβλιογραφία&gt; Διαχείριση προελεύσεων&gt; Παράθυρο </a:t>
            </a:r>
            <a:r>
              <a:rPr lang="el-GR" sz="2000" dirty="0"/>
              <a:t>Διαχείριση </a:t>
            </a:r>
            <a:r>
              <a:rPr lang="el-GR" sz="2000" dirty="0" smtClean="0"/>
              <a:t>πηγών&gt; Ταξινόμηση ή Αναζήτηση. </a:t>
            </a:r>
            <a:endParaRPr lang="el-GR" sz="2000" dirty="0"/>
          </a:p>
          <a:p>
            <a:pPr marL="0" indent="0">
              <a:buNone/>
            </a:pPr>
            <a:endParaRPr lang="el-GR" sz="2400" dirty="0">
              <a:solidFill>
                <a:srgbClr val="FFFF00"/>
              </a:solidFill>
            </a:endParaRPr>
          </a:p>
          <a:p>
            <a:pPr marL="0" indent="0">
              <a:buNone/>
            </a:pPr>
            <a:endParaRPr lang="el-GR" dirty="0"/>
          </a:p>
        </p:txBody>
      </p:sp>
      <p:pic>
        <p:nvPicPr>
          <p:cNvPr id="4" name="Εικόνα 78" descr="Παράθυρο διαχείριση πηγών."/>
          <p:cNvPicPr/>
          <p:nvPr/>
        </p:nvPicPr>
        <p:blipFill>
          <a:blip r:embed="rId3" cstate="print">
            <a:extLst>
              <a:ext uri="{28A0092B-C50C-407E-A947-70E740481C1C}">
                <a14:useLocalDpi xmlns:a14="http://schemas.microsoft.com/office/drawing/2010/main" val="0"/>
              </a:ext>
            </a:extLst>
          </a:blip>
          <a:stretch>
            <a:fillRect/>
          </a:stretch>
        </p:blipFill>
        <p:spPr>
          <a:xfrm>
            <a:off x="1475656" y="3686378"/>
            <a:ext cx="5904656" cy="3054990"/>
          </a:xfrm>
          <a:prstGeom prst="rect">
            <a:avLst/>
          </a:prstGeom>
        </p:spPr>
      </p:pic>
    </p:spTree>
    <p:extLst>
      <p:ext uri="{BB962C8B-B14F-4D97-AF65-F5344CB8AC3E}">
        <p14:creationId xmlns:p14="http://schemas.microsoft.com/office/powerpoint/2010/main" val="1906168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Δημιουργία Βιβλιογραφίας</a:t>
            </a:r>
            <a:endParaRPr lang="el-GR" dirty="0">
              <a:solidFill>
                <a:srgbClr val="FFFF00"/>
              </a:solidFill>
            </a:endParaRPr>
          </a:p>
        </p:txBody>
      </p:sp>
      <p:sp>
        <p:nvSpPr>
          <p:cNvPr id="3" name="Content Placeholder 2"/>
          <p:cNvSpPr>
            <a:spLocks noGrp="1"/>
          </p:cNvSpPr>
          <p:nvPr>
            <p:ph idx="1"/>
          </p:nvPr>
        </p:nvSpPr>
        <p:spPr>
          <a:xfrm>
            <a:off x="457200" y="1340768"/>
            <a:ext cx="8229600" cy="5256584"/>
          </a:xfrm>
        </p:spPr>
        <p:txBody>
          <a:bodyPr>
            <a:normAutofit lnSpcReduction="10000"/>
          </a:bodyPr>
          <a:lstStyle/>
          <a:p>
            <a:pPr marL="0" indent="0">
              <a:buNone/>
            </a:pPr>
            <a:r>
              <a:rPr lang="el-GR" sz="2400" dirty="0" smtClean="0"/>
              <a:t>Εισαγωγή πηγών στο έγγραφο&gt; Δημιουργία βιβλιογραφίας.</a:t>
            </a:r>
          </a:p>
          <a:p>
            <a:pPr marL="0" indent="0">
              <a:buNone/>
            </a:pPr>
            <a:endParaRPr lang="el-GR" sz="2400" dirty="0" smtClean="0"/>
          </a:p>
          <a:p>
            <a:pPr marL="0" indent="0">
              <a:buNone/>
            </a:pPr>
            <a:r>
              <a:rPr lang="el-GR" sz="2400" dirty="0" smtClean="0"/>
              <a:t>Εισαγωγή Βιβλιογραφίας:</a:t>
            </a:r>
            <a:endParaRPr lang="el-GR" sz="2400" dirty="0"/>
          </a:p>
          <a:p>
            <a:pPr marL="0" indent="0">
              <a:buNone/>
            </a:pPr>
            <a:r>
              <a:rPr lang="el-GR" sz="2400" dirty="0" smtClean="0"/>
              <a:t>Κλικ στο σημείο εισαγωγής της βιβλιογραφίας&gt; Καρτέλα Αναφορές&gt; Ομάδα Αναφορές &amp; Βιβλιογραφία&gt; </a:t>
            </a:r>
            <a:r>
              <a:rPr lang="el-GR" sz="2400" dirty="0"/>
              <a:t>Βιβλιογραφία </a:t>
            </a:r>
            <a:r>
              <a:rPr lang="el-GR" sz="2400" dirty="0" smtClean="0"/>
              <a:t>&gt; Επιλογή μορφής βιβλιογραφίας.</a:t>
            </a:r>
          </a:p>
          <a:p>
            <a:pPr marL="0" lvl="0" indent="0">
              <a:buNone/>
            </a:pPr>
            <a:endParaRPr lang="el-GR" sz="2400" dirty="0" smtClean="0"/>
          </a:p>
          <a:p>
            <a:pPr marL="0" lvl="0" indent="0">
              <a:buNone/>
            </a:pPr>
            <a:r>
              <a:rPr lang="el-GR" sz="2400" dirty="0" smtClean="0"/>
              <a:t>Ενημέρωση Βιβλιογραφίας:</a:t>
            </a:r>
          </a:p>
          <a:p>
            <a:pPr marL="0" lvl="0" indent="0">
              <a:buNone/>
            </a:pPr>
            <a:r>
              <a:rPr lang="el-GR" sz="2400" dirty="0" smtClean="0"/>
              <a:t>Κλικ </a:t>
            </a:r>
            <a:r>
              <a:rPr lang="el-GR" sz="2400" dirty="0"/>
              <a:t>πάνω </a:t>
            </a:r>
            <a:r>
              <a:rPr lang="el-GR" sz="2400" dirty="0" smtClean="0"/>
              <a:t>στη βιβλιογραφία&gt; Ενημέρωση </a:t>
            </a:r>
            <a:r>
              <a:rPr lang="el-GR" sz="2400" dirty="0"/>
              <a:t>παραπομπών και βιβλιογραφίας.</a:t>
            </a:r>
          </a:p>
          <a:p>
            <a:pPr marL="0" indent="0">
              <a:buNone/>
            </a:pPr>
            <a:endParaRPr lang="el-GR" sz="2400" dirty="0" smtClean="0"/>
          </a:p>
          <a:p>
            <a:pPr marL="0" indent="0">
              <a:buNone/>
            </a:pPr>
            <a:r>
              <a:rPr lang="el-GR" sz="2400" b="1" dirty="0" smtClean="0"/>
              <a:t>ΠΡΟΣΟΧΗ</a:t>
            </a:r>
            <a:r>
              <a:rPr lang="el-GR" sz="2400" dirty="0" smtClean="0"/>
              <a:t>: </a:t>
            </a:r>
            <a:r>
              <a:rPr lang="el-GR" sz="2400" dirty="0"/>
              <a:t>τα κείμενα κράτησης θέσης αναφοράς δεν εμφανίζονται στη βιβλιογραφία.</a:t>
            </a:r>
          </a:p>
          <a:p>
            <a:pPr marL="0" indent="0">
              <a:buNone/>
            </a:pPr>
            <a:endParaRPr lang="el-GR" sz="2400" dirty="0"/>
          </a:p>
        </p:txBody>
      </p:sp>
    </p:spTree>
    <p:extLst>
      <p:ext uri="{BB962C8B-B14F-4D97-AF65-F5344CB8AC3E}">
        <p14:creationId xmlns:p14="http://schemas.microsoft.com/office/powerpoint/2010/main" val="863401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Αντικείμενα</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800" dirty="0">
                <a:cs typeface="Times New Roman" pitchFamily="18" charset="0"/>
              </a:rPr>
              <a:t>Αντικείμενα: εικόνες, εικόνες </a:t>
            </a:r>
            <a:r>
              <a:rPr lang="en-US" sz="2800" dirty="0">
                <a:cs typeface="Times New Roman" pitchFamily="18" charset="0"/>
              </a:rPr>
              <a:t>Clip Art</a:t>
            </a:r>
            <a:r>
              <a:rPr lang="el-GR" sz="2800" dirty="0">
                <a:cs typeface="Times New Roman" pitchFamily="18" charset="0"/>
              </a:rPr>
              <a:t> και φωτογραφίες.</a:t>
            </a:r>
          </a:p>
          <a:p>
            <a:r>
              <a:rPr lang="el-GR" sz="2400" dirty="0">
                <a:cs typeface="Times New Roman" pitchFamily="18" charset="0"/>
              </a:rPr>
              <a:t>Παρέχουν πληθώρα πληροφοριών.</a:t>
            </a:r>
          </a:p>
          <a:p>
            <a:r>
              <a:rPr lang="el-GR" sz="2400" dirty="0">
                <a:cs typeface="Times New Roman" pitchFamily="18" charset="0"/>
              </a:rPr>
              <a:t>Όταν είναι διακοσμητικός ο ρόλος τους, δεν παρέχουν πληροφορίες στο έγγραφο.</a:t>
            </a:r>
          </a:p>
          <a:p>
            <a:pPr marL="0" indent="0">
              <a:buNone/>
            </a:pPr>
            <a:r>
              <a:rPr lang="el-GR" sz="2400" dirty="0">
                <a:cs typeface="Times New Roman" pitchFamily="18" charset="0"/>
              </a:rPr>
              <a:t>  </a:t>
            </a:r>
          </a:p>
          <a:p>
            <a:pPr marL="0" indent="0">
              <a:buNone/>
            </a:pPr>
            <a:r>
              <a:rPr lang="el-GR" sz="2400" dirty="0">
                <a:cs typeface="Times New Roman" pitchFamily="18" charset="0"/>
              </a:rPr>
              <a:t>Οι πληροφορίες πρέπει να γίνονται </a:t>
            </a:r>
            <a:r>
              <a:rPr lang="el-GR" sz="2400" b="1" dirty="0">
                <a:cs typeface="Times New Roman" pitchFamily="18" charset="0"/>
              </a:rPr>
              <a:t>αντιληπτές</a:t>
            </a:r>
            <a:r>
              <a:rPr lang="el-GR" sz="2400" dirty="0">
                <a:cs typeface="Times New Roman" pitchFamily="18" charset="0"/>
              </a:rPr>
              <a:t> από όλους τους χρήστες (όχι απαραίτητα τα διακοσμητικά στοιχεία).</a:t>
            </a:r>
          </a:p>
          <a:p>
            <a:pPr marL="0" indent="0">
              <a:buNone/>
            </a:pPr>
            <a:endParaRPr lang="el-GR" sz="2400" dirty="0">
              <a:cs typeface="Times New Roman" pitchFamily="18" charset="0"/>
            </a:endParaRPr>
          </a:p>
          <a:p>
            <a:pPr marL="0" indent="0">
              <a:buNone/>
            </a:pPr>
            <a:r>
              <a:rPr lang="el-GR" sz="2400" b="1" dirty="0">
                <a:cs typeface="Times New Roman" pitchFamily="18" charset="0"/>
              </a:rPr>
              <a:t>ΠΡΟΣΟΧΗ</a:t>
            </a:r>
            <a:r>
              <a:rPr lang="el-GR" sz="2400" dirty="0">
                <a:cs typeface="Times New Roman" pitchFamily="18" charset="0"/>
              </a:rPr>
              <a:t>: Εναλλακτικό κείμενο σε όλα τα </a:t>
            </a:r>
            <a:r>
              <a:rPr lang="el-GR" sz="2400" dirty="0" smtClean="0">
                <a:cs typeface="Times New Roman" pitchFamily="18" charset="0"/>
              </a:rPr>
              <a:t>αντικείμενα</a:t>
            </a:r>
            <a:r>
              <a:rPr lang="el-GR" sz="2400" dirty="0">
                <a:cs typeface="Times New Roman" pitchFamily="18" charset="0"/>
              </a:rPr>
              <a:t>.</a:t>
            </a:r>
          </a:p>
        </p:txBody>
      </p:sp>
    </p:spTree>
    <p:extLst>
      <p:ext uri="{BB962C8B-B14F-4D97-AF65-F5344CB8AC3E}">
        <p14:creationId xmlns:p14="http://schemas.microsoft.com/office/powerpoint/2010/main" val="3140445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Εισαγωγή και μορφοποίηση αντικειμένου</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400" b="1" dirty="0" smtClean="0"/>
              <a:t>Εισαγωγή Εικόνας: </a:t>
            </a:r>
            <a:endParaRPr lang="el-GR" sz="2400" b="1" dirty="0"/>
          </a:p>
          <a:p>
            <a:pPr marL="0" indent="0">
              <a:buNone/>
            </a:pPr>
            <a:r>
              <a:rPr lang="el-GR" sz="2000" dirty="0" smtClean="0"/>
              <a:t>Καρτέλα Εισαγωγή&gt; Ομάδα Απεικονίσεις&gt; Εικόνα&gt; Παράθυρο </a:t>
            </a:r>
            <a:r>
              <a:rPr lang="el-GR" sz="2000" dirty="0"/>
              <a:t>Εισαγωγή </a:t>
            </a:r>
            <a:r>
              <a:rPr lang="el-GR" sz="2000" dirty="0" smtClean="0"/>
              <a:t>εικόνας&gt; Εισαγωγή</a:t>
            </a:r>
            <a:r>
              <a:rPr lang="en-US" sz="2000" dirty="0" smtClean="0"/>
              <a:t>.</a:t>
            </a:r>
            <a:endParaRPr lang="el-GR" sz="2000" dirty="0" smtClean="0"/>
          </a:p>
          <a:p>
            <a:pPr marL="0" indent="0">
              <a:buNone/>
            </a:pPr>
            <a:r>
              <a:rPr lang="el-GR" sz="2400" b="1" dirty="0"/>
              <a:t>Μ</a:t>
            </a:r>
            <a:r>
              <a:rPr lang="el-GR" sz="2400" b="1" dirty="0" smtClean="0"/>
              <a:t>ορφοποίηση Εικόνας: </a:t>
            </a:r>
            <a:endParaRPr lang="el-GR" sz="2400" b="1" dirty="0"/>
          </a:p>
          <a:p>
            <a:pPr marL="0" lvl="0" indent="0">
              <a:buNone/>
            </a:pPr>
            <a:r>
              <a:rPr lang="el-GR" sz="2000" dirty="0" smtClean="0"/>
              <a:t>Δεξί κλικ πάνω στην εικόνα&gt; Μέγεθος &amp; Θέση&gt; ΟΚ</a:t>
            </a:r>
            <a:r>
              <a:rPr lang="en-US" sz="2000" dirty="0" smtClean="0"/>
              <a:t>.</a:t>
            </a:r>
            <a:endParaRPr lang="el-GR" sz="2000" dirty="0"/>
          </a:p>
          <a:p>
            <a:pPr marL="0" indent="0">
              <a:buNone/>
            </a:pPr>
            <a:endParaRPr lang="el-GR" sz="2400" dirty="0">
              <a:solidFill>
                <a:srgbClr val="FFFF00"/>
              </a:solidFill>
            </a:endParaRPr>
          </a:p>
        </p:txBody>
      </p:sp>
      <p:pic>
        <p:nvPicPr>
          <p:cNvPr id="5" name="Εικόνα 82" descr="Παράθυρο Διάταξη. Καρτέλα μέγεθος."/>
          <p:cNvPicPr/>
          <p:nvPr/>
        </p:nvPicPr>
        <p:blipFill>
          <a:blip r:embed="rId2" cstate="print">
            <a:extLst>
              <a:ext uri="{28A0092B-C50C-407E-A947-70E740481C1C}">
                <a14:useLocalDpi xmlns:a14="http://schemas.microsoft.com/office/drawing/2010/main" val="0"/>
              </a:ext>
            </a:extLst>
          </a:blip>
          <a:stretch>
            <a:fillRect/>
          </a:stretch>
        </p:blipFill>
        <p:spPr>
          <a:xfrm>
            <a:off x="539552" y="3899265"/>
            <a:ext cx="5508336" cy="2802557"/>
          </a:xfrm>
          <a:prstGeom prst="rect">
            <a:avLst/>
          </a:prstGeom>
        </p:spPr>
      </p:pic>
      <p:pic>
        <p:nvPicPr>
          <p:cNvPr id="4" name="Εικόνα 81" descr="Μενού Επιλογών εικόνας."/>
          <p:cNvPicPr/>
          <p:nvPr/>
        </p:nvPicPr>
        <p:blipFill>
          <a:blip r:embed="rId3" cstate="print">
            <a:extLst>
              <a:ext uri="{28A0092B-C50C-407E-A947-70E740481C1C}">
                <a14:useLocalDpi xmlns:a14="http://schemas.microsoft.com/office/drawing/2010/main" val="0"/>
              </a:ext>
            </a:extLst>
          </a:blip>
          <a:stretch>
            <a:fillRect/>
          </a:stretch>
        </p:blipFill>
        <p:spPr>
          <a:xfrm>
            <a:off x="6588224" y="3284984"/>
            <a:ext cx="2000885" cy="3401695"/>
          </a:xfrm>
          <a:prstGeom prst="rect">
            <a:avLst/>
          </a:prstGeom>
        </p:spPr>
      </p:pic>
    </p:spTree>
    <p:extLst>
      <p:ext uri="{BB962C8B-B14F-4D97-AF65-F5344CB8AC3E}">
        <p14:creationId xmlns:p14="http://schemas.microsoft.com/office/powerpoint/2010/main" val="33242837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64488" cy="1143000"/>
          </a:xfrm>
        </p:spPr>
        <p:txBody>
          <a:bodyPr>
            <a:normAutofit fontScale="90000"/>
          </a:bodyPr>
          <a:lstStyle/>
          <a:p>
            <a:r>
              <a:rPr lang="el-GR" dirty="0" smtClean="0">
                <a:solidFill>
                  <a:srgbClr val="FFFF00"/>
                </a:solidFill>
              </a:rPr>
              <a:t>Εναλλακτικό κείμενο σε αντικείμενο (1/2)</a:t>
            </a:r>
            <a:endParaRPr lang="el-GR" dirty="0">
              <a:solidFill>
                <a:srgbClr val="FFFF00"/>
              </a:solidFill>
            </a:endParaRPr>
          </a:p>
        </p:txBody>
      </p:sp>
      <p:sp>
        <p:nvSpPr>
          <p:cNvPr id="3" name="Content Placeholder 2"/>
          <p:cNvSpPr>
            <a:spLocks noGrp="1"/>
          </p:cNvSpPr>
          <p:nvPr>
            <p:ph idx="1"/>
          </p:nvPr>
        </p:nvSpPr>
        <p:spPr>
          <a:xfrm>
            <a:off x="179512" y="1556792"/>
            <a:ext cx="8867328" cy="4525963"/>
          </a:xfrm>
        </p:spPr>
        <p:txBody>
          <a:bodyPr>
            <a:noAutofit/>
          </a:bodyPr>
          <a:lstStyle/>
          <a:p>
            <a:pPr marL="0" indent="0">
              <a:buNone/>
            </a:pPr>
            <a:r>
              <a:rPr lang="el-GR" sz="2400" dirty="0" smtClean="0"/>
              <a:t>Βασικοί κανόνες:</a:t>
            </a:r>
          </a:p>
          <a:p>
            <a:pPr lvl="0"/>
            <a:r>
              <a:rPr lang="el-GR" sz="2400" dirty="0"/>
              <a:t>Προσπαθήστε να απαντήσετε στην ερώτηση: «</a:t>
            </a:r>
            <a:r>
              <a:rPr lang="el-GR" sz="2400" b="1" dirty="0"/>
              <a:t>Τι πληροφορίες μεταφέρει το αντικείμενο;</a:t>
            </a:r>
            <a:r>
              <a:rPr lang="el-GR" sz="2400" dirty="0"/>
              <a:t>»</a:t>
            </a:r>
          </a:p>
          <a:p>
            <a:pPr lvl="0"/>
            <a:r>
              <a:rPr lang="el-GR" sz="2400" dirty="0"/>
              <a:t>Το εναλλακτικό κείμενο θα πρέπει να είναι </a:t>
            </a:r>
            <a:r>
              <a:rPr lang="el-GR" sz="2400" b="1" dirty="0"/>
              <a:t>σύντομο</a:t>
            </a:r>
            <a:r>
              <a:rPr lang="el-GR" sz="2400" dirty="0"/>
              <a:t>, δηλαδή μερικές λέξεις ή μια φράση. Καλό είναι να μην ξεπερνάει τις δύο προτάσεις.</a:t>
            </a:r>
          </a:p>
          <a:p>
            <a:pPr lvl="0"/>
            <a:r>
              <a:rPr lang="el-GR" sz="2400" dirty="0"/>
              <a:t>Το εναλλακτικό κείμενο πρέπει να παρουσιάζει το περιεχόμενο και τη λειτουργία του αντικειμένου.</a:t>
            </a:r>
          </a:p>
          <a:p>
            <a:pPr lvl="0"/>
            <a:r>
              <a:rPr lang="el-GR" sz="2400" dirty="0"/>
              <a:t>Το εναλλακτικό κείμενο δεν πρέπει να είναι περιττό, δηλαδή να περιέχει πληροφορίες που υπάρχουν ήδη στο σώμα του κειμένου.</a:t>
            </a:r>
          </a:p>
          <a:p>
            <a:pPr lvl="0"/>
            <a:r>
              <a:rPr lang="el-GR" sz="2400" dirty="0"/>
              <a:t>Αν το αντικείμενο δε μεταφέρει χρήσιμες πληροφορίες, αφήστε κενό το πεδίο </a:t>
            </a:r>
            <a:r>
              <a:rPr lang="el-GR" sz="2400" b="1" dirty="0"/>
              <a:t>Περιγραφή</a:t>
            </a:r>
            <a:r>
              <a:rPr lang="el-GR" sz="2400" dirty="0"/>
              <a:t>. </a:t>
            </a:r>
          </a:p>
        </p:txBody>
      </p:sp>
    </p:spTree>
    <p:extLst>
      <p:ext uri="{BB962C8B-B14F-4D97-AF65-F5344CB8AC3E}">
        <p14:creationId xmlns:p14="http://schemas.microsoft.com/office/powerpoint/2010/main" val="3471675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74638"/>
            <a:ext cx="9036496" cy="1143000"/>
          </a:xfrm>
        </p:spPr>
        <p:txBody>
          <a:bodyPr>
            <a:normAutofit fontScale="90000"/>
          </a:bodyPr>
          <a:lstStyle/>
          <a:p>
            <a:r>
              <a:rPr lang="el-GR" dirty="0">
                <a:solidFill>
                  <a:srgbClr val="FFFF00"/>
                </a:solidFill>
              </a:rPr>
              <a:t>Εναλλακτικό κείμενο σε αντικείμενο </a:t>
            </a:r>
            <a:r>
              <a:rPr lang="el-GR" dirty="0" smtClean="0">
                <a:solidFill>
                  <a:srgbClr val="FFFF00"/>
                </a:solidFill>
              </a:rPr>
              <a:t>(2/2)</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800" dirty="0" smtClean="0"/>
              <a:t>Δεξί </a:t>
            </a:r>
            <a:r>
              <a:rPr lang="el-GR" sz="2800" dirty="0"/>
              <a:t>κλικ στο </a:t>
            </a:r>
            <a:r>
              <a:rPr lang="el-GR" sz="2800" dirty="0" smtClean="0"/>
              <a:t>αντικείμενο&gt; Μορφοποίηση εικόνας&gt; Εναλλακτικό κείμενο. </a:t>
            </a:r>
          </a:p>
          <a:p>
            <a:pPr marL="0" indent="0">
              <a:buNone/>
            </a:pPr>
            <a:r>
              <a:rPr lang="el-GR" sz="2800" dirty="0" smtClean="0"/>
              <a:t>Περιγραφή αντικειμένου στο πεδίο Περιγραφή&gt; Κλείσιμο.</a:t>
            </a:r>
          </a:p>
          <a:p>
            <a:endParaRPr lang="el-GR" sz="2000" dirty="0"/>
          </a:p>
        </p:txBody>
      </p:sp>
      <p:pic>
        <p:nvPicPr>
          <p:cNvPr id="4" name="Εικόνα 83" descr="Παράθυρο μορφοποίηση εικόνας. Καρτέλα εναλλακτικό κείμενο."/>
          <p:cNvPicPr/>
          <p:nvPr/>
        </p:nvPicPr>
        <p:blipFill>
          <a:blip r:embed="rId2" cstate="print">
            <a:extLst>
              <a:ext uri="{28A0092B-C50C-407E-A947-70E740481C1C}">
                <a14:useLocalDpi xmlns:a14="http://schemas.microsoft.com/office/drawing/2010/main" val="0"/>
              </a:ext>
            </a:extLst>
          </a:blip>
          <a:stretch>
            <a:fillRect/>
          </a:stretch>
        </p:blipFill>
        <p:spPr>
          <a:xfrm>
            <a:off x="1838007" y="3645024"/>
            <a:ext cx="5467985" cy="2902099"/>
          </a:xfrm>
          <a:prstGeom prst="rect">
            <a:avLst/>
          </a:prstGeom>
        </p:spPr>
      </p:pic>
    </p:spTree>
    <p:extLst>
      <p:ext uri="{BB962C8B-B14F-4D97-AF65-F5344CB8AC3E}">
        <p14:creationId xmlns:p14="http://schemas.microsoft.com/office/powerpoint/2010/main" val="3011955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Εισαγωγή λεζάντας σε αντικείμενο</a:t>
            </a:r>
            <a:endParaRPr lang="el-GR" dirty="0">
              <a:solidFill>
                <a:srgbClr val="FFFF00"/>
              </a:solidFill>
            </a:endParaRPr>
          </a:p>
        </p:txBody>
      </p:sp>
      <p:sp>
        <p:nvSpPr>
          <p:cNvPr id="3" name="Content Placeholder 2"/>
          <p:cNvSpPr>
            <a:spLocks noGrp="1"/>
          </p:cNvSpPr>
          <p:nvPr>
            <p:ph idx="1"/>
          </p:nvPr>
        </p:nvSpPr>
        <p:spPr>
          <a:xfrm>
            <a:off x="457200" y="1412776"/>
            <a:ext cx="8229600" cy="3874368"/>
          </a:xfrm>
        </p:spPr>
        <p:txBody>
          <a:bodyPr>
            <a:normAutofit/>
          </a:bodyPr>
          <a:lstStyle/>
          <a:p>
            <a:pPr marL="0" indent="0">
              <a:buNone/>
            </a:pPr>
            <a:r>
              <a:rPr lang="el-GR" sz="2400" dirty="0"/>
              <a:t>Δ</a:t>
            </a:r>
            <a:r>
              <a:rPr lang="el-GR" sz="2400" dirty="0" smtClean="0"/>
              <a:t>εξί κλικ στο αντικείμενο&gt; Εισαγωγή λεζάντας&gt; Παράθυρο Λεζάντα. </a:t>
            </a:r>
            <a:endParaRPr lang="el-GR" sz="2400" dirty="0"/>
          </a:p>
          <a:p>
            <a:pPr marL="0" indent="0">
              <a:buNone/>
            </a:pPr>
            <a:r>
              <a:rPr lang="el-GR" sz="2400" dirty="0" smtClean="0"/>
              <a:t>Επιλογές: ετικέτα, θέση.</a:t>
            </a:r>
          </a:p>
          <a:p>
            <a:pPr marL="0" indent="0">
              <a:buNone/>
            </a:pPr>
            <a:r>
              <a:rPr lang="el-GR" sz="2400" dirty="0" smtClean="0"/>
              <a:t>Δημιουργία νέας ετικέτας.</a:t>
            </a:r>
          </a:p>
          <a:p>
            <a:pPr marL="0" indent="0">
              <a:buNone/>
            </a:pPr>
            <a:r>
              <a:rPr lang="el-GR" sz="2400" dirty="0" smtClean="0"/>
              <a:t>Αλλαγή αρίθμησης.</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p:txBody>
      </p:sp>
      <p:pic>
        <p:nvPicPr>
          <p:cNvPr id="4" name="Εικόνα 84" descr="Παράθυρο Λεζάντα."/>
          <p:cNvPicPr/>
          <p:nvPr/>
        </p:nvPicPr>
        <p:blipFill>
          <a:blip r:embed="rId2" cstate="print">
            <a:extLst>
              <a:ext uri="{28A0092B-C50C-407E-A947-70E740481C1C}">
                <a14:useLocalDpi xmlns:a14="http://schemas.microsoft.com/office/drawing/2010/main" val="0"/>
              </a:ext>
            </a:extLst>
          </a:blip>
          <a:stretch>
            <a:fillRect/>
          </a:stretch>
        </p:blipFill>
        <p:spPr>
          <a:xfrm>
            <a:off x="4427984" y="2708920"/>
            <a:ext cx="3857625" cy="2362200"/>
          </a:xfrm>
          <a:prstGeom prst="rect">
            <a:avLst/>
          </a:prstGeom>
        </p:spPr>
      </p:pic>
      <p:sp>
        <p:nvSpPr>
          <p:cNvPr id="6" name="TextBox 5"/>
          <p:cNvSpPr txBox="1"/>
          <p:nvPr/>
        </p:nvSpPr>
        <p:spPr>
          <a:xfrm>
            <a:off x="467544" y="5661248"/>
            <a:ext cx="8280920" cy="1477328"/>
          </a:xfrm>
          <a:prstGeom prst="rect">
            <a:avLst/>
          </a:prstGeom>
          <a:noFill/>
        </p:spPr>
        <p:txBody>
          <a:bodyPr wrap="square" rtlCol="0">
            <a:spAutoFit/>
          </a:bodyPr>
          <a:lstStyle/>
          <a:p>
            <a:r>
              <a:rPr lang="el-GR" sz="2400" b="1" dirty="0"/>
              <a:t>ΠΡΟΣΟΧΗ</a:t>
            </a:r>
            <a:r>
              <a:rPr lang="el-GR" sz="2400" dirty="0">
                <a:solidFill>
                  <a:srgbClr val="0070C0"/>
                </a:solidFill>
              </a:rPr>
              <a:t>: </a:t>
            </a:r>
            <a:r>
              <a:rPr lang="el-GR" sz="2400" dirty="0"/>
              <a:t>όταν εισάγετε λεζάντα σε κάποιο αντικείμενο πρέπει να έχετε αποδεχθεί ή απορρίψει τις αλλαγές που έχουν γίνει και να είναι απενεργοποιημένη η παρακολούθηση αλλαγών.</a:t>
            </a:r>
          </a:p>
          <a:p>
            <a:endParaRPr lang="el-GR" dirty="0"/>
          </a:p>
        </p:txBody>
      </p:sp>
    </p:spTree>
    <p:extLst>
      <p:ext uri="{BB962C8B-B14F-4D97-AF65-F5344CB8AC3E}">
        <p14:creationId xmlns:p14="http://schemas.microsoft.com/office/powerpoint/2010/main" val="102651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Πίνακας εικόνων</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marL="0" indent="0">
              <a:buNone/>
            </a:pPr>
            <a:r>
              <a:rPr lang="el-GR" sz="2800" dirty="0"/>
              <a:t>Ο πίνακας εικόνων είναι χρήσιμος σε όλους τους χρήστες και ακόμα πιο χρήσιμος στα άτομα με αναπηρία, γιατί βοηθά στην πλοήγησή τους στο έγγραφο</a:t>
            </a:r>
            <a:r>
              <a:rPr lang="el-GR" sz="2800" dirty="0" smtClean="0"/>
              <a:t>.</a:t>
            </a:r>
          </a:p>
          <a:p>
            <a:pPr marL="0" indent="0">
              <a:buNone/>
            </a:pPr>
            <a:endParaRPr lang="el-GR" sz="2800" dirty="0"/>
          </a:p>
          <a:p>
            <a:pPr marL="0" indent="0">
              <a:buNone/>
            </a:pPr>
            <a:r>
              <a:rPr lang="el-GR" sz="2800" dirty="0"/>
              <a:t>Προκειμένου να δημιουργήσετε έναν πίνακα εικόνων χρειάζεται να έχετε εισάγει λεζάντες σε όλα τα αντικείμενα του εγγράφου σας.</a:t>
            </a:r>
          </a:p>
          <a:p>
            <a:endParaRPr lang="el-GR" sz="2400" dirty="0"/>
          </a:p>
        </p:txBody>
      </p:sp>
    </p:spTree>
    <p:extLst>
      <p:ext uri="{BB962C8B-B14F-4D97-AF65-F5344CB8AC3E}">
        <p14:creationId xmlns:p14="http://schemas.microsoft.com/office/powerpoint/2010/main" val="3919393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Εισαγωγή πίνακα εικόνων</a:t>
            </a:r>
            <a:endParaRPr lang="el-GR" dirty="0">
              <a:solidFill>
                <a:srgbClr val="FFFF00"/>
              </a:solidFill>
            </a:endParaRPr>
          </a:p>
        </p:txBody>
      </p:sp>
      <p:sp>
        <p:nvSpPr>
          <p:cNvPr id="3" name="Θέση περιεχομένου 2"/>
          <p:cNvSpPr>
            <a:spLocks noGrp="1"/>
          </p:cNvSpPr>
          <p:nvPr>
            <p:ph idx="1"/>
          </p:nvPr>
        </p:nvSpPr>
        <p:spPr>
          <a:xfrm>
            <a:off x="457200" y="1412776"/>
            <a:ext cx="8229600" cy="4525963"/>
          </a:xfrm>
        </p:spPr>
        <p:txBody>
          <a:bodyPr/>
          <a:lstStyle/>
          <a:p>
            <a:pPr marL="0" indent="0">
              <a:buNone/>
            </a:pPr>
            <a:r>
              <a:rPr lang="el-GR" sz="2400" dirty="0" smtClean="0"/>
              <a:t>Εισαγωγή πίνακα </a:t>
            </a:r>
            <a:r>
              <a:rPr lang="el-GR" sz="2400" dirty="0"/>
              <a:t>εικόνων </a:t>
            </a:r>
            <a:r>
              <a:rPr lang="el-GR" sz="2400" dirty="0" smtClean="0"/>
              <a:t>(ύπαρξη λεζάντων </a:t>
            </a:r>
            <a:r>
              <a:rPr lang="el-GR" sz="2400" dirty="0"/>
              <a:t>στα </a:t>
            </a:r>
            <a:r>
              <a:rPr lang="el-GR" sz="2400" dirty="0" smtClean="0"/>
              <a:t>αντικείμενά):</a:t>
            </a:r>
            <a:endParaRPr lang="el-GR" sz="2400" dirty="0"/>
          </a:p>
          <a:p>
            <a:pPr marL="0" indent="0">
              <a:buNone/>
            </a:pPr>
            <a:r>
              <a:rPr lang="el-GR" sz="2000" dirty="0" smtClean="0"/>
              <a:t>Κέρσορας στο σημείο εισαγωγής του πίνακα εικόνων&gt; Καρτέλα Αναφορές&gt; Ομάδα Λεζάντες&gt; Εισαγωγή πίνακα εικόνων&gt; παράθυρο </a:t>
            </a:r>
            <a:r>
              <a:rPr lang="el-GR" sz="2000" dirty="0"/>
              <a:t>Πίνακας </a:t>
            </a:r>
            <a:r>
              <a:rPr lang="el-GR" sz="2000" dirty="0" smtClean="0"/>
              <a:t>εικόνων&gt; Ετικέτα λεζάντας.</a:t>
            </a:r>
            <a:endParaRPr lang="el-GR" sz="2000" dirty="0"/>
          </a:p>
        </p:txBody>
      </p:sp>
      <p:pic>
        <p:nvPicPr>
          <p:cNvPr id="4" name="Εικόνα 3" descr="Παράθυρο Πίνακας Εικόνων."/>
          <p:cNvPicPr/>
          <p:nvPr/>
        </p:nvPicPr>
        <p:blipFill>
          <a:blip r:embed="rId3" cstate="print">
            <a:extLst>
              <a:ext uri="{28A0092B-C50C-407E-A947-70E740481C1C}">
                <a14:useLocalDpi xmlns:a14="http://schemas.microsoft.com/office/drawing/2010/main" val="0"/>
              </a:ext>
            </a:extLst>
          </a:blip>
          <a:stretch>
            <a:fillRect/>
          </a:stretch>
        </p:blipFill>
        <p:spPr>
          <a:xfrm>
            <a:off x="2267744" y="3356992"/>
            <a:ext cx="4680520" cy="3024336"/>
          </a:xfrm>
          <a:prstGeom prst="rect">
            <a:avLst/>
          </a:prstGeom>
        </p:spPr>
      </p:pic>
    </p:spTree>
    <p:extLst>
      <p:ext uri="{BB962C8B-B14F-4D97-AF65-F5344CB8AC3E}">
        <p14:creationId xmlns:p14="http://schemas.microsoft.com/office/powerpoint/2010/main" val="2116450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fontScale="90000"/>
          </a:bodyPr>
          <a:lstStyle/>
          <a:p>
            <a:r>
              <a:rPr lang="el-GR" dirty="0" smtClean="0">
                <a:solidFill>
                  <a:srgbClr val="FFFF00"/>
                </a:solidFill>
              </a:rPr>
              <a:t>Τροποποίηση/Ενημέρωση </a:t>
            </a:r>
            <a:br>
              <a:rPr lang="el-GR" dirty="0" smtClean="0">
                <a:solidFill>
                  <a:srgbClr val="FFFF00"/>
                </a:solidFill>
              </a:rPr>
            </a:br>
            <a:r>
              <a:rPr lang="el-GR" dirty="0" smtClean="0">
                <a:solidFill>
                  <a:srgbClr val="FFFF00"/>
                </a:solidFill>
              </a:rPr>
              <a:t>πίνακα εικόνων</a:t>
            </a:r>
            <a:endParaRPr lang="el-GR" dirty="0"/>
          </a:p>
        </p:txBody>
      </p:sp>
      <p:sp>
        <p:nvSpPr>
          <p:cNvPr id="3" name="Θέση περιεχομένου 2"/>
          <p:cNvSpPr>
            <a:spLocks noGrp="1"/>
          </p:cNvSpPr>
          <p:nvPr>
            <p:ph idx="1"/>
          </p:nvPr>
        </p:nvSpPr>
        <p:spPr>
          <a:xfrm>
            <a:off x="457200" y="1124744"/>
            <a:ext cx="8229600" cy="4525963"/>
          </a:xfrm>
        </p:spPr>
        <p:txBody>
          <a:bodyPr/>
          <a:lstStyle/>
          <a:p>
            <a:pPr marL="0" indent="0">
              <a:buNone/>
            </a:pPr>
            <a:r>
              <a:rPr lang="el-GR" sz="2400" b="1" dirty="0" smtClean="0"/>
              <a:t>Τροποποίηση πίνακα εικόνων:</a:t>
            </a:r>
          </a:p>
          <a:p>
            <a:pPr marL="0" indent="0">
              <a:buNone/>
            </a:pPr>
            <a:r>
              <a:rPr lang="el-GR" sz="2000" dirty="0" smtClean="0"/>
              <a:t>Παράθυρο </a:t>
            </a:r>
            <a:r>
              <a:rPr lang="el-GR" sz="2000" dirty="0"/>
              <a:t>Πίνακας </a:t>
            </a:r>
            <a:r>
              <a:rPr lang="el-GR" sz="2000" dirty="0" smtClean="0"/>
              <a:t>εικόνων&gt; Τροποποίηση&gt; Παράθυρο στυλ&gt; Τροποποίηση στυλ. </a:t>
            </a:r>
          </a:p>
          <a:p>
            <a:pPr marL="0" indent="0">
              <a:buNone/>
            </a:pPr>
            <a:r>
              <a:rPr lang="el-GR" sz="2400" b="1" dirty="0" smtClean="0"/>
              <a:t>Ενημέρωση πίνακα εικόνων:</a:t>
            </a:r>
          </a:p>
          <a:p>
            <a:pPr marL="0" indent="0">
              <a:buNone/>
            </a:pPr>
            <a:r>
              <a:rPr lang="el-GR" sz="1800" dirty="0"/>
              <a:t>Ο</a:t>
            </a:r>
            <a:r>
              <a:rPr lang="el-GR" sz="1800" dirty="0" smtClean="0"/>
              <a:t>μάδα Λεζάντες&gt; Ενημέρωση </a:t>
            </a:r>
            <a:r>
              <a:rPr lang="el-GR" sz="1800" dirty="0"/>
              <a:t>πίνακα </a:t>
            </a:r>
            <a:r>
              <a:rPr lang="el-GR" sz="1800" dirty="0" smtClean="0"/>
              <a:t>εικόνων&gt; Ενημέρωση </a:t>
            </a:r>
            <a:r>
              <a:rPr lang="el-GR" sz="1800" dirty="0"/>
              <a:t>μόνο της αρίθμησης σελίδων ή Ενημέρωση όλου του </a:t>
            </a:r>
            <a:r>
              <a:rPr lang="el-GR" sz="1800" dirty="0" smtClean="0"/>
              <a:t>πίνακα. </a:t>
            </a:r>
            <a:endParaRPr lang="el-GR" sz="1800" dirty="0"/>
          </a:p>
        </p:txBody>
      </p:sp>
      <p:pic>
        <p:nvPicPr>
          <p:cNvPr id="4" name="Εικόνα 3" descr="Παράθυρο τροποποίηση στυλ σε πίνακα εικόνων."/>
          <p:cNvPicPr/>
          <p:nvPr/>
        </p:nvPicPr>
        <p:blipFill>
          <a:blip r:embed="rId3" cstate="print">
            <a:extLst>
              <a:ext uri="{28A0092B-C50C-407E-A947-70E740481C1C}">
                <a14:useLocalDpi xmlns:a14="http://schemas.microsoft.com/office/drawing/2010/main" val="0"/>
              </a:ext>
            </a:extLst>
          </a:blip>
          <a:stretch>
            <a:fillRect/>
          </a:stretch>
        </p:blipFill>
        <p:spPr>
          <a:xfrm>
            <a:off x="1116335" y="3429000"/>
            <a:ext cx="2879601" cy="3371393"/>
          </a:xfrm>
          <a:prstGeom prst="rect">
            <a:avLst/>
          </a:prstGeom>
        </p:spPr>
      </p:pic>
      <p:pic>
        <p:nvPicPr>
          <p:cNvPr id="5" name="Εικόνα 4" descr="Ενημέρωση πίνακα εικόνων."/>
          <p:cNvPicPr/>
          <p:nvPr/>
        </p:nvPicPr>
        <p:blipFill>
          <a:blip r:embed="rId4" cstate="print">
            <a:extLst>
              <a:ext uri="{28A0092B-C50C-407E-A947-70E740481C1C}">
                <a14:useLocalDpi xmlns:a14="http://schemas.microsoft.com/office/drawing/2010/main" val="0"/>
              </a:ext>
            </a:extLst>
          </a:blip>
          <a:stretch>
            <a:fillRect/>
          </a:stretch>
        </p:blipFill>
        <p:spPr>
          <a:xfrm>
            <a:off x="5010869" y="4400321"/>
            <a:ext cx="2657475" cy="1428750"/>
          </a:xfrm>
          <a:prstGeom prst="rect">
            <a:avLst/>
          </a:prstGeom>
        </p:spPr>
      </p:pic>
    </p:spTree>
    <p:extLst>
      <p:ext uri="{BB962C8B-B14F-4D97-AF65-F5344CB8AC3E}">
        <p14:creationId xmlns:p14="http://schemas.microsoft.com/office/powerpoint/2010/main" val="74734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l-GR" dirty="0" smtClean="0">
                <a:solidFill>
                  <a:srgbClr val="FFFF00"/>
                </a:solidFill>
              </a:rPr>
              <a:t>Εισαγωγή (2/5)</a:t>
            </a:r>
            <a:endParaRPr lang="el-GR" dirty="0">
              <a:solidFill>
                <a:srgbClr val="FFFF00"/>
              </a:solidFill>
            </a:endParaRPr>
          </a:p>
        </p:txBody>
      </p:sp>
      <p:sp>
        <p:nvSpPr>
          <p:cNvPr id="3" name="Content Placeholder 2"/>
          <p:cNvSpPr>
            <a:spLocks noGrp="1"/>
          </p:cNvSpPr>
          <p:nvPr>
            <p:ph idx="1"/>
          </p:nvPr>
        </p:nvSpPr>
        <p:spPr>
          <a:xfrm>
            <a:off x="467544" y="2348880"/>
            <a:ext cx="8229600" cy="2808312"/>
          </a:xfrm>
        </p:spPr>
        <p:txBody>
          <a:bodyPr>
            <a:noAutofit/>
          </a:bodyPr>
          <a:lstStyle/>
          <a:p>
            <a:pPr marL="0" indent="0">
              <a:buNone/>
            </a:pPr>
            <a:r>
              <a:rPr lang="el-GR" sz="3600" dirty="0"/>
              <a:t>Η δημιουργία προσβάσιμων εγγράφων στοχεύει στο να μπορούν να τα χρησιμοποιήσουν αποτελεσματικά περισσότεροι άνθρωποι σε περισσότερες περιστάσεις ή πλαίσια χρήσης</a:t>
            </a:r>
            <a:r>
              <a:rPr lang="el-GR" sz="3600" dirty="0" smtClean="0"/>
              <a:t>.</a:t>
            </a:r>
          </a:p>
          <a:p>
            <a:pPr marL="0" indent="0">
              <a:buNone/>
            </a:pPr>
            <a:endParaRPr lang="el-GR" sz="3600" dirty="0"/>
          </a:p>
          <a:p>
            <a:pPr marL="0" indent="0">
              <a:buNone/>
            </a:pPr>
            <a:endParaRPr lang="el-GR" dirty="0"/>
          </a:p>
        </p:txBody>
      </p:sp>
    </p:spTree>
    <p:extLst>
      <p:ext uri="{BB962C8B-B14F-4D97-AF65-F5344CB8AC3E}">
        <p14:creationId xmlns:p14="http://schemas.microsoft.com/office/powerpoint/2010/main" val="39252916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FFFF00"/>
                </a:solidFill>
              </a:rPr>
              <a:t>Πίνακες δεδομένων </a:t>
            </a:r>
            <a:endParaRPr lang="el-GR" dirty="0">
              <a:solidFill>
                <a:srgbClr val="FFFF00"/>
              </a:solidFill>
            </a:endParaRPr>
          </a:p>
        </p:txBody>
      </p:sp>
      <p:sp>
        <p:nvSpPr>
          <p:cNvPr id="3" name="Content Placeholder 2"/>
          <p:cNvSpPr>
            <a:spLocks noGrp="1"/>
          </p:cNvSpPr>
          <p:nvPr>
            <p:ph idx="1"/>
          </p:nvPr>
        </p:nvSpPr>
        <p:spPr/>
        <p:txBody>
          <a:bodyPr>
            <a:normAutofit fontScale="92500"/>
          </a:bodyPr>
          <a:lstStyle/>
          <a:p>
            <a:pPr marL="0" indent="0">
              <a:buNone/>
            </a:pPr>
            <a:r>
              <a:rPr lang="el-GR" sz="2800" dirty="0" smtClean="0"/>
              <a:t>Πίνακας δεδομένων: χρησιμοποιείται για εμφάνιση δεδομένων σε συνοπτική μορφή.</a:t>
            </a:r>
          </a:p>
          <a:p>
            <a:pPr marL="0" indent="0">
              <a:buNone/>
            </a:pPr>
            <a:endParaRPr lang="el-GR" sz="2800" dirty="0" smtClean="0"/>
          </a:p>
          <a:p>
            <a:pPr marL="0" indent="0">
              <a:buNone/>
            </a:pPr>
            <a:r>
              <a:rPr lang="el-GR" sz="2800" dirty="0" smtClean="0"/>
              <a:t>Οι απλοί και σωστά δομημένοι πίνακες βοηθούν όλους τους χρήστες να αντιληφθούν καλύτερα τις πληροφορίες.</a:t>
            </a:r>
          </a:p>
          <a:p>
            <a:pPr marL="0" indent="0">
              <a:buNone/>
            </a:pPr>
            <a:endParaRPr lang="el-GR" sz="2800" dirty="0" smtClean="0"/>
          </a:p>
          <a:p>
            <a:pPr marL="0" indent="0">
              <a:buNone/>
            </a:pPr>
            <a:r>
              <a:rPr lang="el-GR" sz="2800" dirty="0" smtClean="0"/>
              <a:t>Τα άτομα με αναπηρία που χρησιμοποιούν προγράμματα αναγνώστη οθόνης μπορούν να περιηγηθούν και να αντιληφθούν το περιεχόμενο του πίνακα.</a:t>
            </a:r>
            <a:endParaRPr lang="el-GR" sz="2800" dirty="0"/>
          </a:p>
        </p:txBody>
      </p:sp>
    </p:spTree>
    <p:extLst>
      <p:ext uri="{BB962C8B-B14F-4D97-AF65-F5344CB8AC3E}">
        <p14:creationId xmlns:p14="http://schemas.microsoft.com/office/powerpoint/2010/main" val="2911481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l-GR" dirty="0" smtClean="0">
                <a:solidFill>
                  <a:srgbClr val="FFFF00"/>
                </a:solidFill>
              </a:rPr>
              <a:t>Δημιουργία και χρήση πινάκων δεδομένων (1/2)</a:t>
            </a:r>
            <a:endParaRPr lang="el-GR" dirty="0">
              <a:solidFill>
                <a:srgbClr val="FFFF00"/>
              </a:solidFill>
            </a:endParaRPr>
          </a:p>
        </p:txBody>
      </p:sp>
      <p:sp>
        <p:nvSpPr>
          <p:cNvPr id="3" name="Content Placeholder 2"/>
          <p:cNvSpPr>
            <a:spLocks noGrp="1"/>
          </p:cNvSpPr>
          <p:nvPr>
            <p:ph idx="1"/>
          </p:nvPr>
        </p:nvSpPr>
        <p:spPr>
          <a:xfrm>
            <a:off x="457200" y="1600200"/>
            <a:ext cx="8229600" cy="4349080"/>
          </a:xfrm>
        </p:spPr>
        <p:txBody>
          <a:bodyPr>
            <a:normAutofit/>
          </a:bodyPr>
          <a:lstStyle/>
          <a:p>
            <a:r>
              <a:rPr lang="el-GR" sz="2800" dirty="0" smtClean="0"/>
              <a:t>Πίνακες με απλή</a:t>
            </a:r>
            <a:r>
              <a:rPr lang="el-GR" sz="2800" dirty="0"/>
              <a:t>, δισδιάστατη </a:t>
            </a:r>
            <a:r>
              <a:rPr lang="el-GR" sz="2800" dirty="0" smtClean="0"/>
              <a:t>δομή, χωρίς </a:t>
            </a:r>
            <a:r>
              <a:rPr lang="el-GR" sz="2800" dirty="0"/>
              <a:t>διαιρεμένα ή/και συγχωνευμένα κελιά. </a:t>
            </a:r>
            <a:endParaRPr lang="el-GR" sz="2800" dirty="0" smtClean="0"/>
          </a:p>
          <a:p>
            <a:pPr lvl="0"/>
            <a:r>
              <a:rPr lang="el-GR" sz="2800" dirty="0"/>
              <a:t>Μη χρησιμοποιείτε το πλήκτρο </a:t>
            </a:r>
            <a:r>
              <a:rPr lang="en-US" sz="2800" dirty="0"/>
              <a:t>TAB</a:t>
            </a:r>
            <a:r>
              <a:rPr lang="el-GR" sz="2800" dirty="0"/>
              <a:t> ή το κενό διάστημα για να δημιουργήσετε δομές που να μοιάζουν με πίνακες. </a:t>
            </a:r>
            <a:r>
              <a:rPr lang="el-GR" sz="2800" b="1" dirty="0"/>
              <a:t>Δεν αναγνωρίζονται σωστά από τα προγράμματα αναγνώστη οθόνης.</a:t>
            </a:r>
          </a:p>
          <a:p>
            <a:pPr lvl="0"/>
            <a:r>
              <a:rPr lang="el-GR" sz="2800" dirty="0"/>
              <a:t>Μη χρησιμοποιείτε κενά κελιά για να μορφοποιήσετε τους πίνακές σας</a:t>
            </a:r>
            <a:r>
              <a:rPr lang="el-GR" sz="2800" dirty="0" smtClean="0"/>
              <a:t>.</a:t>
            </a:r>
            <a:endParaRPr lang="el-GR" sz="2800" dirty="0"/>
          </a:p>
          <a:p>
            <a:pPr lvl="0"/>
            <a:endParaRPr lang="el-GR" sz="2400" dirty="0"/>
          </a:p>
          <a:p>
            <a:endParaRPr lang="el-GR" sz="2400" dirty="0"/>
          </a:p>
        </p:txBody>
      </p:sp>
    </p:spTree>
    <p:extLst>
      <p:ext uri="{BB962C8B-B14F-4D97-AF65-F5344CB8AC3E}">
        <p14:creationId xmlns:p14="http://schemas.microsoft.com/office/powerpoint/2010/main" val="418137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FFFF00"/>
                </a:solidFill>
              </a:rPr>
              <a:t>Δημιουργία και χρήση πινάκων δεδομένων </a:t>
            </a:r>
            <a:r>
              <a:rPr lang="el-GR" dirty="0" smtClean="0">
                <a:solidFill>
                  <a:srgbClr val="FFFF00"/>
                </a:solidFill>
              </a:rPr>
              <a:t>(2/2</a:t>
            </a:r>
            <a:r>
              <a:rPr lang="el-GR" dirty="0">
                <a:solidFill>
                  <a:srgbClr val="FFFF00"/>
                </a:solidFill>
              </a:rPr>
              <a:t>)</a:t>
            </a:r>
            <a:endParaRPr lang="el-GR" dirty="0"/>
          </a:p>
        </p:txBody>
      </p:sp>
      <p:sp>
        <p:nvSpPr>
          <p:cNvPr id="3" name="Content Placeholder 2"/>
          <p:cNvSpPr>
            <a:spLocks noGrp="1"/>
          </p:cNvSpPr>
          <p:nvPr>
            <p:ph idx="1"/>
          </p:nvPr>
        </p:nvSpPr>
        <p:spPr/>
        <p:txBody>
          <a:bodyPr/>
          <a:lstStyle/>
          <a:p>
            <a:r>
              <a:rPr lang="el-GR" dirty="0"/>
              <a:t>Μη χρησιμοποιείτε πίνακες για να διατάξετε κείμενο ή άλλα αντικείμενα.</a:t>
            </a:r>
          </a:p>
          <a:p>
            <a:pPr lvl="0"/>
            <a:r>
              <a:rPr lang="el-GR" dirty="0"/>
              <a:t>Οι πίνακες να διαβάζονται λογικά.</a:t>
            </a:r>
          </a:p>
          <a:p>
            <a:pPr lvl="0"/>
            <a:r>
              <a:rPr lang="el-GR" dirty="0"/>
              <a:t>Αν εκτείνονται σε παραπάνω από μία σελίδες χρειάζονται γραμμή (ή στήλη) κεφαλίδας.</a:t>
            </a:r>
          </a:p>
          <a:p>
            <a:pPr lvl="0"/>
            <a:r>
              <a:rPr lang="el-GR" dirty="0"/>
              <a:t>Εισάγετε περιγραφή ή επεξήγηση, υπό μορφή εναλλακτικού κειμένου, για διευκόλυνση των χρηστών υποστηρικτικών τεχνολογιών.</a:t>
            </a:r>
          </a:p>
          <a:p>
            <a:pPr marL="0" indent="0">
              <a:buNone/>
            </a:pPr>
            <a:endParaRPr lang="el-GR" dirty="0"/>
          </a:p>
        </p:txBody>
      </p:sp>
    </p:spTree>
    <p:extLst>
      <p:ext uri="{BB962C8B-B14F-4D97-AF65-F5344CB8AC3E}">
        <p14:creationId xmlns:p14="http://schemas.microsoft.com/office/powerpoint/2010/main" val="611983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FFFF00"/>
                </a:solidFill>
              </a:rPr>
              <a:t>Εισαγωγή πίνακα δεδομένων</a:t>
            </a:r>
            <a:endParaRPr lang="el-GR" dirty="0">
              <a:solidFill>
                <a:srgbClr val="FFFF00"/>
              </a:solidFill>
            </a:endParaRPr>
          </a:p>
        </p:txBody>
      </p:sp>
      <p:sp>
        <p:nvSpPr>
          <p:cNvPr id="3" name="Content Placeholder 2"/>
          <p:cNvSpPr>
            <a:spLocks noGrp="1"/>
          </p:cNvSpPr>
          <p:nvPr>
            <p:ph idx="1"/>
          </p:nvPr>
        </p:nvSpPr>
        <p:spPr/>
        <p:txBody>
          <a:bodyPr/>
          <a:lstStyle/>
          <a:p>
            <a:pPr marL="0" indent="0">
              <a:buNone/>
            </a:pPr>
            <a:r>
              <a:rPr lang="el-GR" sz="2800" dirty="0" smtClean="0"/>
              <a:t>Καρτέλα Εισαγωγή&gt; Ομάδα Πίνακες&gt; Πίνακας&gt; Μενού </a:t>
            </a:r>
            <a:r>
              <a:rPr lang="el-GR" sz="2800" dirty="0"/>
              <a:t>Εισαγωγή </a:t>
            </a:r>
            <a:r>
              <a:rPr lang="el-GR" sz="2800" dirty="0" smtClean="0"/>
              <a:t>πίνακα&gt; Εισαγωγή πίνακα. </a:t>
            </a:r>
            <a:endParaRPr lang="el-GR" sz="2800" dirty="0"/>
          </a:p>
          <a:p>
            <a:pPr marL="0" indent="0">
              <a:buNone/>
            </a:pPr>
            <a:endParaRPr lang="el-GR" sz="2400" dirty="0">
              <a:solidFill>
                <a:srgbClr val="0070C0"/>
              </a:solidFill>
            </a:endParaRPr>
          </a:p>
          <a:p>
            <a:pPr marL="0" indent="0">
              <a:buNone/>
            </a:pPr>
            <a:endParaRPr lang="el-GR" sz="2800" dirty="0"/>
          </a:p>
        </p:txBody>
      </p:sp>
      <p:pic>
        <p:nvPicPr>
          <p:cNvPr id="4" name="Εικόνα 85" descr="Καρτέλα Εισαγωγή. Ομάδα πίνακες."/>
          <p:cNvPicPr/>
          <p:nvPr/>
        </p:nvPicPr>
        <p:blipFill>
          <a:blip r:embed="rId3" cstate="print">
            <a:extLst>
              <a:ext uri="{28A0092B-C50C-407E-A947-70E740481C1C}">
                <a14:useLocalDpi xmlns:a14="http://schemas.microsoft.com/office/drawing/2010/main" val="0"/>
              </a:ext>
            </a:extLst>
          </a:blip>
          <a:stretch>
            <a:fillRect/>
          </a:stretch>
        </p:blipFill>
        <p:spPr>
          <a:xfrm>
            <a:off x="179512" y="3151475"/>
            <a:ext cx="6408162" cy="3013829"/>
          </a:xfrm>
          <a:prstGeom prst="rect">
            <a:avLst/>
          </a:prstGeom>
        </p:spPr>
      </p:pic>
      <p:pic>
        <p:nvPicPr>
          <p:cNvPr id="5" name="Εικόνα 4" descr="Παράθυρο εισαγωγή πίνακα."/>
          <p:cNvPicPr/>
          <p:nvPr/>
        </p:nvPicPr>
        <p:blipFill>
          <a:blip r:embed="rId4" cstate="print">
            <a:extLst>
              <a:ext uri="{28A0092B-C50C-407E-A947-70E740481C1C}">
                <a14:useLocalDpi xmlns:a14="http://schemas.microsoft.com/office/drawing/2010/main" val="0"/>
              </a:ext>
            </a:extLst>
          </a:blip>
          <a:stretch>
            <a:fillRect/>
          </a:stretch>
        </p:blipFill>
        <p:spPr>
          <a:xfrm>
            <a:off x="5940152" y="4221088"/>
            <a:ext cx="2974340" cy="2437765"/>
          </a:xfrm>
          <a:prstGeom prst="rect">
            <a:avLst/>
          </a:prstGeom>
        </p:spPr>
      </p:pic>
    </p:spTree>
    <p:extLst>
      <p:ext uri="{BB962C8B-B14F-4D97-AF65-F5344CB8AC3E}">
        <p14:creationId xmlns:p14="http://schemas.microsoft.com/office/powerpoint/2010/main" val="18839431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856984" cy="1143000"/>
          </a:xfrm>
        </p:spPr>
        <p:txBody>
          <a:bodyPr>
            <a:normAutofit fontScale="90000"/>
          </a:bodyPr>
          <a:lstStyle/>
          <a:p>
            <a:r>
              <a:rPr lang="el-GR" dirty="0" smtClean="0">
                <a:solidFill>
                  <a:srgbClr val="FFFF00"/>
                </a:solidFill>
              </a:rPr>
              <a:t>Εισαγωγή εναλλακτικού κειμένου σε πίνακα</a:t>
            </a:r>
            <a:endParaRPr lang="el-GR" dirty="0">
              <a:solidFill>
                <a:srgbClr val="FFFF00"/>
              </a:solidFill>
            </a:endParaRPr>
          </a:p>
        </p:txBody>
      </p:sp>
      <p:sp>
        <p:nvSpPr>
          <p:cNvPr id="3" name="Content Placeholder 2"/>
          <p:cNvSpPr>
            <a:spLocks noGrp="1"/>
          </p:cNvSpPr>
          <p:nvPr>
            <p:ph idx="1"/>
          </p:nvPr>
        </p:nvSpPr>
        <p:spPr>
          <a:xfrm>
            <a:off x="457200" y="1711349"/>
            <a:ext cx="8229600" cy="4525963"/>
          </a:xfrm>
        </p:spPr>
        <p:txBody>
          <a:bodyPr/>
          <a:lstStyle/>
          <a:p>
            <a:pPr marL="0" indent="0">
              <a:buNone/>
            </a:pPr>
            <a:r>
              <a:rPr lang="el-GR" sz="2800" dirty="0" smtClean="0"/>
              <a:t>Κλικ </a:t>
            </a:r>
            <a:r>
              <a:rPr lang="el-GR" sz="2800" dirty="0"/>
              <a:t>στον </a:t>
            </a:r>
            <a:r>
              <a:rPr lang="el-GR" sz="2800" dirty="0" smtClean="0"/>
              <a:t>πίνακα&gt; Καρτέλα </a:t>
            </a:r>
            <a:r>
              <a:rPr lang="el-GR" sz="2800" dirty="0"/>
              <a:t>Εργαλεία </a:t>
            </a:r>
            <a:r>
              <a:rPr lang="el-GR" sz="2800" dirty="0" smtClean="0"/>
              <a:t>Πίνακα&gt; Διάταξη&gt; Ομάδα Πίνακας&gt; Ιδιότητες&gt; Εναλλακτικό κείμενο&gt; Περιγραφή&gt; ΟΚ.</a:t>
            </a:r>
            <a:endParaRPr lang="el-GR" sz="2800" dirty="0"/>
          </a:p>
          <a:p>
            <a:pPr marL="0" indent="0">
              <a:buNone/>
            </a:pPr>
            <a:endParaRPr lang="el-GR" sz="2400" dirty="0">
              <a:solidFill>
                <a:srgbClr val="0070C0"/>
              </a:solidFill>
            </a:endParaRPr>
          </a:p>
          <a:p>
            <a:endParaRPr lang="el-GR" dirty="0"/>
          </a:p>
        </p:txBody>
      </p:sp>
      <p:pic>
        <p:nvPicPr>
          <p:cNvPr id="4" name="Εικόνα 87" descr="Εργαλεία Πίνακα."/>
          <p:cNvPicPr/>
          <p:nvPr/>
        </p:nvPicPr>
        <p:blipFill>
          <a:blip r:embed="rId3" cstate="print">
            <a:extLst>
              <a:ext uri="{28A0092B-C50C-407E-A947-70E740481C1C}">
                <a14:useLocalDpi xmlns:a14="http://schemas.microsoft.com/office/drawing/2010/main" val="0"/>
              </a:ext>
            </a:extLst>
          </a:blip>
          <a:stretch>
            <a:fillRect/>
          </a:stretch>
        </p:blipFill>
        <p:spPr>
          <a:xfrm>
            <a:off x="539552" y="3487782"/>
            <a:ext cx="6120130" cy="1309370"/>
          </a:xfrm>
          <a:prstGeom prst="rect">
            <a:avLst/>
          </a:prstGeom>
        </p:spPr>
      </p:pic>
      <p:pic>
        <p:nvPicPr>
          <p:cNvPr id="5" name="Εικόνα 4" descr="Ιδιότητες πίνακα."/>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594" y="3933056"/>
            <a:ext cx="2880320" cy="2836393"/>
          </a:xfrm>
          <a:prstGeom prst="rect">
            <a:avLst/>
          </a:prstGeom>
        </p:spPr>
      </p:pic>
    </p:spTree>
    <p:extLst>
      <p:ext uri="{BB962C8B-B14F-4D97-AF65-F5344CB8AC3E}">
        <p14:creationId xmlns:p14="http://schemas.microsoft.com/office/powerpoint/2010/main" val="1204983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FFFF00"/>
                </a:solidFill>
              </a:rPr>
              <a:t>Εισαγωγή γραμμής (ή στήλης) κεφαλίδας</a:t>
            </a:r>
            <a:endParaRPr lang="el-GR" dirty="0">
              <a:solidFill>
                <a:srgbClr val="FFFF00"/>
              </a:solidFill>
            </a:endParaRPr>
          </a:p>
        </p:txBody>
      </p:sp>
      <p:sp>
        <p:nvSpPr>
          <p:cNvPr id="3" name="Content Placeholder 2"/>
          <p:cNvSpPr>
            <a:spLocks noGrp="1"/>
          </p:cNvSpPr>
          <p:nvPr>
            <p:ph idx="1"/>
          </p:nvPr>
        </p:nvSpPr>
        <p:spPr/>
        <p:txBody>
          <a:bodyPr/>
          <a:lstStyle/>
          <a:p>
            <a:pPr marL="0" indent="0">
              <a:buNone/>
            </a:pPr>
            <a:r>
              <a:rPr lang="el-GR" sz="2400" dirty="0" smtClean="0"/>
              <a:t>Κλικ στον πίνακα&gt; Επιλέξτε γραμμή (ή στήλη)&gt; Καρτέλα Εργαλεία πίνακα&gt; Διάταξη&gt; Ομάδα Δεδομένα&gt; Επανάληψη γραμμών κεφαλίδων.</a:t>
            </a:r>
          </a:p>
          <a:p>
            <a:pPr marL="0" indent="0">
              <a:buNone/>
            </a:pPr>
            <a:endParaRPr lang="el-GR" sz="2400" dirty="0"/>
          </a:p>
          <a:p>
            <a:pPr marL="0" lvl="0" indent="0">
              <a:buNone/>
            </a:pPr>
            <a:r>
              <a:rPr lang="el-GR" sz="2400" dirty="0"/>
              <a:t>Η γραμμή κεφαλίδας εισάγεται αυτόματα και στην επόμενη σελίδα. Το ίδιο θα συμβεί και αν επιλέξετε μια στήλη ως κεφαλίδα. </a:t>
            </a:r>
          </a:p>
          <a:p>
            <a:pPr marL="0" indent="0">
              <a:buNone/>
            </a:pPr>
            <a:endParaRPr lang="el-GR" sz="2000" dirty="0"/>
          </a:p>
          <a:p>
            <a:pPr marL="0" indent="0">
              <a:buNone/>
            </a:pPr>
            <a:endParaRPr lang="el-GR" sz="2400" dirty="0">
              <a:solidFill>
                <a:srgbClr val="0070C0"/>
              </a:solidFill>
            </a:endParaRPr>
          </a:p>
          <a:p>
            <a:pPr marL="0" indent="0">
              <a:buNone/>
            </a:pPr>
            <a:endParaRPr lang="el-GR" dirty="0"/>
          </a:p>
        </p:txBody>
      </p:sp>
      <p:pic>
        <p:nvPicPr>
          <p:cNvPr id="4" name="Εικόνα 87" descr="Εργαλεία Πίνακα."/>
          <p:cNvPicPr/>
          <p:nvPr/>
        </p:nvPicPr>
        <p:blipFill>
          <a:blip r:embed="rId3" cstate="print">
            <a:extLst>
              <a:ext uri="{28A0092B-C50C-407E-A947-70E740481C1C}">
                <a14:useLocalDpi xmlns:a14="http://schemas.microsoft.com/office/drawing/2010/main" val="0"/>
              </a:ext>
            </a:extLst>
          </a:blip>
          <a:stretch>
            <a:fillRect/>
          </a:stretch>
        </p:blipFill>
        <p:spPr>
          <a:xfrm>
            <a:off x="1404198" y="4581128"/>
            <a:ext cx="6120130" cy="1309370"/>
          </a:xfrm>
          <a:prstGeom prst="rect">
            <a:avLst/>
          </a:prstGeom>
        </p:spPr>
      </p:pic>
    </p:spTree>
    <p:extLst>
      <p:ext uri="{BB962C8B-B14F-4D97-AF65-F5344CB8AC3E}">
        <p14:creationId xmlns:p14="http://schemas.microsoft.com/office/powerpoint/2010/main" val="12279313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Πίνακας Περιεχομένων</a:t>
            </a:r>
            <a:endParaRPr lang="el-GR" dirty="0">
              <a:solidFill>
                <a:srgbClr val="FFFF00"/>
              </a:solidFill>
            </a:endParaRPr>
          </a:p>
        </p:txBody>
      </p:sp>
      <p:sp>
        <p:nvSpPr>
          <p:cNvPr id="3" name="Θέση περιεχομένου 2"/>
          <p:cNvSpPr>
            <a:spLocks noGrp="1"/>
          </p:cNvSpPr>
          <p:nvPr>
            <p:ph idx="1"/>
          </p:nvPr>
        </p:nvSpPr>
        <p:spPr>
          <a:xfrm>
            <a:off x="277688" y="1412776"/>
            <a:ext cx="8686800" cy="5429200"/>
          </a:xfrm>
        </p:spPr>
        <p:txBody>
          <a:bodyPr>
            <a:normAutofit lnSpcReduction="10000"/>
          </a:bodyPr>
          <a:lstStyle/>
          <a:p>
            <a:pPr marL="0" indent="0">
              <a:buNone/>
            </a:pPr>
            <a:r>
              <a:rPr lang="el-GR" sz="2800" dirty="0" smtClean="0"/>
              <a:t>Χρήσιμος </a:t>
            </a:r>
            <a:r>
              <a:rPr lang="el-GR" sz="2800" dirty="0"/>
              <a:t>σε όλους τους χρήστες και ακόμα πιο χρήσιμος στα άτομα με αναπηρία, γιατί βοηθά στην πλοήγησή τους στο έγγραφο</a:t>
            </a:r>
            <a:r>
              <a:rPr lang="el-GR" sz="2800" dirty="0" smtClean="0"/>
              <a:t>.</a:t>
            </a:r>
          </a:p>
          <a:p>
            <a:pPr marL="0" indent="0">
              <a:buNone/>
            </a:pPr>
            <a:endParaRPr lang="el-GR" sz="2800" dirty="0"/>
          </a:p>
          <a:p>
            <a:pPr marL="0" indent="0">
              <a:buNone/>
            </a:pPr>
            <a:r>
              <a:rPr lang="el-GR" sz="2800" dirty="0"/>
              <a:t>Ο καλύτερος και πιο εύκολος τρόπος για να δημιουργήσετε έναν πίνακα περιεχομένων είναι να έχετε εφαρμόσει πρώτα τα προκαθορισμένα στυλ, όπως Τίτλους, Επικεφαλίδες </a:t>
            </a:r>
            <a:r>
              <a:rPr lang="el-GR" sz="2800" dirty="0" err="1"/>
              <a:t>κ.λ.π</a:t>
            </a:r>
            <a:r>
              <a:rPr lang="el-GR" sz="2800" dirty="0"/>
              <a:t>. </a:t>
            </a:r>
            <a:endParaRPr lang="el-GR" sz="2800" dirty="0" smtClean="0"/>
          </a:p>
          <a:p>
            <a:pPr marL="0" indent="0">
              <a:buNone/>
            </a:pPr>
            <a:endParaRPr lang="el-GR" sz="2800" dirty="0"/>
          </a:p>
          <a:p>
            <a:pPr marL="0" indent="0">
              <a:buNone/>
            </a:pPr>
            <a:r>
              <a:rPr lang="el-GR" sz="2800" dirty="0" smtClean="0"/>
              <a:t>Βέβαια</a:t>
            </a:r>
            <a:r>
              <a:rPr lang="el-GR" sz="2800" dirty="0"/>
              <a:t>, μπορείτε να δημιουργήσετε τον πίνακα περιεχομένων χωρίς να έχετε εφαρμόσει προκαθορισμένα στυλ.</a:t>
            </a:r>
          </a:p>
          <a:p>
            <a:pPr marL="0" indent="0">
              <a:buNone/>
            </a:pPr>
            <a:endParaRPr lang="el-GR" dirty="0"/>
          </a:p>
        </p:txBody>
      </p:sp>
    </p:spTree>
    <p:extLst>
      <p:ext uri="{BB962C8B-B14F-4D97-AF65-F5344CB8AC3E}">
        <p14:creationId xmlns:p14="http://schemas.microsoft.com/office/powerpoint/2010/main" val="34979547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Εισαγωγή πίνακα περιεχομένων (1/4)</a:t>
            </a:r>
            <a:endParaRPr lang="el-GR" dirty="0">
              <a:solidFill>
                <a:srgbClr val="FFFF00"/>
              </a:solidFill>
            </a:endParaRPr>
          </a:p>
        </p:txBody>
      </p:sp>
      <p:sp>
        <p:nvSpPr>
          <p:cNvPr id="3" name="Θέση περιεχομένου 2"/>
          <p:cNvSpPr>
            <a:spLocks noGrp="1"/>
          </p:cNvSpPr>
          <p:nvPr>
            <p:ph idx="1"/>
          </p:nvPr>
        </p:nvSpPr>
        <p:spPr>
          <a:xfrm>
            <a:off x="457200" y="1340768"/>
            <a:ext cx="8229600" cy="4525963"/>
          </a:xfrm>
        </p:spPr>
        <p:txBody>
          <a:bodyPr/>
          <a:lstStyle/>
          <a:p>
            <a:pPr marL="0" indent="0">
              <a:buNone/>
            </a:pPr>
            <a:r>
              <a:rPr lang="el-GR" sz="2800" dirty="0" smtClean="0"/>
              <a:t>Κέρσορας στο σημείο εισαγωγής του πίνακα περιεχομένων&gt; Καρτέλα Αναφορές&gt; Ομάδα </a:t>
            </a:r>
            <a:r>
              <a:rPr lang="el-GR" sz="2800" dirty="0"/>
              <a:t>Πίνακας </a:t>
            </a:r>
            <a:r>
              <a:rPr lang="el-GR" sz="2800" dirty="0" smtClean="0"/>
              <a:t>περιεχομένων&gt; Πίνακας περιεχομένων&gt; Αυτόματος πίνακας. </a:t>
            </a:r>
            <a:endParaRPr lang="el-GR" sz="2800" dirty="0"/>
          </a:p>
          <a:p>
            <a:pPr marL="0" indent="0">
              <a:buNone/>
            </a:pPr>
            <a:r>
              <a:rPr lang="el-GR" sz="2000" dirty="0" smtClean="0"/>
              <a:t> </a:t>
            </a:r>
          </a:p>
          <a:p>
            <a:pPr marL="0" indent="0">
              <a:buNone/>
            </a:pPr>
            <a:endParaRPr lang="el-GR" dirty="0"/>
          </a:p>
        </p:txBody>
      </p:sp>
      <p:pic>
        <p:nvPicPr>
          <p:cNvPr id="4" name="Εικόνα 3" descr="Επιλογές Πίνακα περιεχομένων."/>
          <p:cNvPicPr/>
          <p:nvPr/>
        </p:nvPicPr>
        <p:blipFill>
          <a:blip r:embed="rId2" cstate="print">
            <a:extLst>
              <a:ext uri="{28A0092B-C50C-407E-A947-70E740481C1C}">
                <a14:useLocalDpi xmlns:a14="http://schemas.microsoft.com/office/drawing/2010/main" val="0"/>
              </a:ext>
            </a:extLst>
          </a:blip>
          <a:stretch>
            <a:fillRect/>
          </a:stretch>
        </p:blipFill>
        <p:spPr>
          <a:xfrm>
            <a:off x="2843808" y="3212976"/>
            <a:ext cx="3600400" cy="3235846"/>
          </a:xfrm>
          <a:prstGeom prst="rect">
            <a:avLst/>
          </a:prstGeom>
        </p:spPr>
      </p:pic>
    </p:spTree>
    <p:extLst>
      <p:ext uri="{BB962C8B-B14F-4D97-AF65-F5344CB8AC3E}">
        <p14:creationId xmlns:p14="http://schemas.microsoft.com/office/powerpoint/2010/main" val="3464256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Εισαγωγή πίνακα </a:t>
            </a:r>
            <a:r>
              <a:rPr lang="el-GR" dirty="0" smtClean="0">
                <a:solidFill>
                  <a:srgbClr val="FFFF00"/>
                </a:solidFill>
              </a:rPr>
              <a:t>περιεχομένων (2/4)</a:t>
            </a:r>
            <a:endParaRPr lang="el-GR" dirty="0"/>
          </a:p>
        </p:txBody>
      </p:sp>
      <p:sp>
        <p:nvSpPr>
          <p:cNvPr id="3" name="Θέση περιεχομένου 2"/>
          <p:cNvSpPr>
            <a:spLocks noGrp="1"/>
          </p:cNvSpPr>
          <p:nvPr>
            <p:ph idx="1"/>
          </p:nvPr>
        </p:nvSpPr>
        <p:spPr>
          <a:xfrm>
            <a:off x="457200" y="1340768"/>
            <a:ext cx="8229600" cy="4525963"/>
          </a:xfrm>
        </p:spPr>
        <p:txBody>
          <a:bodyPr>
            <a:noAutofit/>
          </a:bodyPr>
          <a:lstStyle/>
          <a:p>
            <a:pPr marL="0" lvl="0" indent="0">
              <a:buNone/>
            </a:pPr>
            <a:r>
              <a:rPr lang="el-GR" sz="2400" b="1" dirty="0" smtClean="0"/>
              <a:t>Για να </a:t>
            </a:r>
            <a:r>
              <a:rPr lang="el-GR" sz="2400" b="1" dirty="0"/>
              <a:t>μορφοποιήσετε τον Πίνακα </a:t>
            </a:r>
            <a:r>
              <a:rPr lang="el-GR" sz="2400" b="1" dirty="0" smtClean="0"/>
              <a:t>περιεχομένων:</a:t>
            </a:r>
          </a:p>
          <a:p>
            <a:pPr marL="0" lvl="0" indent="0">
              <a:buNone/>
            </a:pPr>
            <a:r>
              <a:rPr lang="el-GR" sz="2000" dirty="0"/>
              <a:t>Καρτέλα Αναφορές&gt; Ομάδα Πίνακας περιεχομένων&gt; Πίνακας περιεχομένων </a:t>
            </a:r>
            <a:r>
              <a:rPr lang="el-GR" sz="2000" dirty="0" smtClean="0"/>
              <a:t>Εισαγωγή </a:t>
            </a:r>
            <a:r>
              <a:rPr lang="el-GR" sz="2000" dirty="0"/>
              <a:t>πίνακα </a:t>
            </a:r>
            <a:r>
              <a:rPr lang="el-GR" sz="2000" dirty="0" smtClean="0"/>
              <a:t>περιεχομένων&gt; Παράθυρο Πίνακας Περιεχομένων. </a:t>
            </a:r>
          </a:p>
          <a:p>
            <a:pPr marL="0" lvl="0" indent="0">
              <a:buNone/>
            </a:pPr>
            <a:r>
              <a:rPr lang="el-GR" sz="2400" b="1" dirty="0" smtClean="0"/>
              <a:t>Για </a:t>
            </a:r>
            <a:r>
              <a:rPr lang="el-GR" sz="2400" b="1" dirty="0"/>
              <a:t>να ενημερώσετε τον πίνακα </a:t>
            </a:r>
            <a:r>
              <a:rPr lang="el-GR" sz="2400" b="1" dirty="0" smtClean="0"/>
              <a:t>περιεχομένων:</a:t>
            </a:r>
          </a:p>
          <a:p>
            <a:pPr marL="0" lvl="0" indent="0">
              <a:buNone/>
            </a:pPr>
            <a:r>
              <a:rPr lang="el-GR" sz="2000" dirty="0"/>
              <a:t>Καρτέλα Αναφορές&gt; Ομάδα Πίνακας </a:t>
            </a:r>
            <a:r>
              <a:rPr lang="el-GR" sz="2000" dirty="0" smtClean="0"/>
              <a:t>περιεχομένων&gt; Ενημέρωση πίνακα.</a:t>
            </a:r>
            <a:endParaRPr lang="el-GR" sz="2400" dirty="0"/>
          </a:p>
        </p:txBody>
      </p:sp>
      <p:pic>
        <p:nvPicPr>
          <p:cNvPr id="4" name="Εικόνα 3" descr="Παράθυρο Πίνακας Περιεχομένων."/>
          <p:cNvPicPr/>
          <p:nvPr/>
        </p:nvPicPr>
        <p:blipFill>
          <a:blip r:embed="rId3" cstate="print">
            <a:extLst>
              <a:ext uri="{28A0092B-C50C-407E-A947-70E740481C1C}">
                <a14:useLocalDpi xmlns:a14="http://schemas.microsoft.com/office/drawing/2010/main" val="0"/>
              </a:ext>
            </a:extLst>
          </a:blip>
          <a:stretch>
            <a:fillRect/>
          </a:stretch>
        </p:blipFill>
        <p:spPr>
          <a:xfrm>
            <a:off x="167536" y="3429000"/>
            <a:ext cx="4908520" cy="3313732"/>
          </a:xfrm>
          <a:prstGeom prst="rect">
            <a:avLst/>
          </a:prstGeom>
        </p:spPr>
      </p:pic>
      <p:pic>
        <p:nvPicPr>
          <p:cNvPr id="5" name="Εικόνα 4" descr="Ενημέρωση Πίνακα Περιεχομένων."/>
          <p:cNvPicPr/>
          <p:nvPr/>
        </p:nvPicPr>
        <p:blipFill>
          <a:blip r:embed="rId4" cstate="print">
            <a:extLst>
              <a:ext uri="{28A0092B-C50C-407E-A947-70E740481C1C}">
                <a14:useLocalDpi xmlns:a14="http://schemas.microsoft.com/office/drawing/2010/main" val="0"/>
              </a:ext>
            </a:extLst>
          </a:blip>
          <a:stretch>
            <a:fillRect/>
          </a:stretch>
        </p:blipFill>
        <p:spPr>
          <a:xfrm>
            <a:off x="5868144" y="4379111"/>
            <a:ext cx="2657475" cy="1413510"/>
          </a:xfrm>
          <a:prstGeom prst="rect">
            <a:avLst/>
          </a:prstGeom>
        </p:spPr>
      </p:pic>
    </p:spTree>
    <p:extLst>
      <p:ext uri="{BB962C8B-B14F-4D97-AF65-F5344CB8AC3E}">
        <p14:creationId xmlns:p14="http://schemas.microsoft.com/office/powerpoint/2010/main" val="40623759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Εισαγωγή πίνακα περιεχομένων </a:t>
            </a:r>
            <a:r>
              <a:rPr lang="el-GR" dirty="0" smtClean="0">
                <a:solidFill>
                  <a:srgbClr val="FFFF00"/>
                </a:solidFill>
              </a:rPr>
              <a:t>(3/4)</a:t>
            </a:r>
            <a:endParaRPr lang="el-GR" dirty="0"/>
          </a:p>
        </p:txBody>
      </p:sp>
      <p:sp>
        <p:nvSpPr>
          <p:cNvPr id="3" name="Θέση περιεχομένου 2"/>
          <p:cNvSpPr>
            <a:spLocks noGrp="1"/>
          </p:cNvSpPr>
          <p:nvPr>
            <p:ph idx="1"/>
          </p:nvPr>
        </p:nvSpPr>
        <p:spPr/>
        <p:txBody>
          <a:bodyPr/>
          <a:lstStyle/>
          <a:p>
            <a:pPr marL="0" indent="0">
              <a:buNone/>
            </a:pPr>
            <a:r>
              <a:rPr lang="el-GR" sz="2400" b="1" dirty="0" smtClean="0"/>
              <a:t>Εισαγωγή πίνακα περιεχομένων </a:t>
            </a:r>
            <a:r>
              <a:rPr lang="el-GR" sz="2400" dirty="0" smtClean="0"/>
              <a:t>(χωρίς προκαθορισμένα στυλ):</a:t>
            </a:r>
          </a:p>
          <a:p>
            <a:pPr marL="0" indent="0">
              <a:buNone/>
            </a:pPr>
            <a:r>
              <a:rPr lang="el-GR" sz="2000" dirty="0"/>
              <a:t>Κέρσορας στο σημείο εισαγωγής του πίνακα περιεχομένων&gt; Καρτέλα Αναφορές&gt; Ομάδα Πίνακας περιεχομένων&gt; Πίνακας περιεχομένων&gt; Αυτόματος </a:t>
            </a:r>
            <a:r>
              <a:rPr lang="el-GR" sz="2000" dirty="0" smtClean="0"/>
              <a:t>πίνακας&gt; </a:t>
            </a:r>
            <a:r>
              <a:rPr lang="el-GR" sz="2000" dirty="0"/>
              <a:t>Επιλέξτε τις λέξεις ή τις φράσεις του εγγράφου που θέλετε να υπάρχουν στον πίνακα περιεχομένων </a:t>
            </a:r>
            <a:r>
              <a:rPr lang="el-GR" sz="2000" dirty="0" smtClean="0"/>
              <a:t>σας&gt; Προσθήκη κειμένου&gt; Επιλογή επιπέδου. </a:t>
            </a:r>
          </a:p>
          <a:p>
            <a:pPr marL="0" indent="0">
              <a:buNone/>
            </a:pPr>
            <a:r>
              <a:rPr lang="el-GR" sz="2000" dirty="0" smtClean="0"/>
              <a:t>Η ενημέρωση του πίνακα περιεχομένων γίνεται με τον ίδιο τρόπο.</a:t>
            </a:r>
            <a:endParaRPr lang="el-GR" sz="2000" dirty="0"/>
          </a:p>
          <a:p>
            <a:pPr marL="0" indent="0">
              <a:buNone/>
            </a:pPr>
            <a:endParaRPr lang="el-GR" sz="2400" dirty="0">
              <a:solidFill>
                <a:srgbClr val="0070C0"/>
              </a:solidFill>
            </a:endParaRPr>
          </a:p>
          <a:p>
            <a:pPr marL="0" indent="0">
              <a:buNone/>
            </a:pPr>
            <a:endParaRPr lang="el-GR" dirty="0"/>
          </a:p>
        </p:txBody>
      </p:sp>
      <p:pic>
        <p:nvPicPr>
          <p:cNvPr id="4" name="Εικόνα 3" descr="Προσθήκη κειμένου."/>
          <p:cNvPicPr/>
          <p:nvPr/>
        </p:nvPicPr>
        <p:blipFill>
          <a:blip r:embed="rId2" cstate="print">
            <a:extLst>
              <a:ext uri="{28A0092B-C50C-407E-A947-70E740481C1C}">
                <a14:useLocalDpi xmlns:a14="http://schemas.microsoft.com/office/drawing/2010/main" val="0"/>
              </a:ext>
            </a:extLst>
          </a:blip>
          <a:stretch>
            <a:fillRect/>
          </a:stretch>
        </p:blipFill>
        <p:spPr>
          <a:xfrm>
            <a:off x="2784315" y="4941168"/>
            <a:ext cx="3600450" cy="1447800"/>
          </a:xfrm>
          <a:prstGeom prst="rect">
            <a:avLst/>
          </a:prstGeom>
        </p:spPr>
      </p:pic>
    </p:spTree>
    <p:extLst>
      <p:ext uri="{BB962C8B-B14F-4D97-AF65-F5344CB8AC3E}">
        <p14:creationId xmlns:p14="http://schemas.microsoft.com/office/powerpoint/2010/main" val="1845213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FF00"/>
                </a:solidFill>
              </a:rPr>
              <a:t>Εισαγωγή </a:t>
            </a:r>
            <a:r>
              <a:rPr lang="el-GR" dirty="0" smtClean="0">
                <a:solidFill>
                  <a:srgbClr val="FFFF00"/>
                </a:solidFill>
              </a:rPr>
              <a:t>(3/5)</a:t>
            </a:r>
            <a:endParaRPr lang="el-GR"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l-GR" sz="2800" b="1" dirty="0"/>
              <a:t>Με τη φράση περισσότεροι άνθρωποι εννοούμε:</a:t>
            </a:r>
          </a:p>
          <a:p>
            <a:pPr lvl="0"/>
            <a:r>
              <a:rPr lang="el-GR" sz="2400" dirty="0"/>
              <a:t>Άτομα με αισθητηριακή ή κινητική ή </a:t>
            </a:r>
            <a:r>
              <a:rPr lang="el-GR" sz="2400" dirty="0" err="1"/>
              <a:t>γνωσιακή</a:t>
            </a:r>
            <a:r>
              <a:rPr lang="el-GR" sz="2400" dirty="0"/>
              <a:t>/νευρολογική αναπηρία ή </a:t>
            </a:r>
            <a:r>
              <a:rPr lang="el-GR" sz="2400" dirty="0" err="1"/>
              <a:t>πολυαναπηρίες</a:t>
            </a:r>
            <a:r>
              <a:rPr lang="el-GR" sz="2400" dirty="0"/>
              <a:t>.</a:t>
            </a:r>
          </a:p>
          <a:p>
            <a:pPr lvl="0"/>
            <a:r>
              <a:rPr lang="el-GR" sz="2400" dirty="0"/>
              <a:t>Άτομα χωρίς γλωσσική </a:t>
            </a:r>
            <a:r>
              <a:rPr lang="el-GR" sz="2400" dirty="0" smtClean="0"/>
              <a:t>ευχέρεια, με </a:t>
            </a:r>
            <a:r>
              <a:rPr lang="el-GR" sz="2400" dirty="0"/>
              <a:t>περιπτωσιακή ή περιστασιακή ανικανότητα</a:t>
            </a:r>
            <a:r>
              <a:rPr lang="el-GR" sz="2400" dirty="0" smtClean="0"/>
              <a:t>.</a:t>
            </a:r>
          </a:p>
          <a:p>
            <a:r>
              <a:rPr lang="el-GR" sz="2400" dirty="0" smtClean="0"/>
              <a:t>Χρήστες </a:t>
            </a:r>
            <a:r>
              <a:rPr lang="el-GR" sz="2400" dirty="0"/>
              <a:t>παλαιότερης τεχνολογίας.</a:t>
            </a:r>
          </a:p>
          <a:p>
            <a:r>
              <a:rPr lang="el-GR" sz="2400" dirty="0" smtClean="0"/>
              <a:t>Χρήστες </a:t>
            </a:r>
            <a:r>
              <a:rPr lang="el-GR" sz="2400" dirty="0"/>
              <a:t>νέων συσκευών πληροφορικής</a:t>
            </a:r>
            <a:r>
              <a:rPr lang="el-GR" sz="2400" dirty="0" smtClean="0"/>
              <a:t>, </a:t>
            </a:r>
            <a:r>
              <a:rPr lang="el-GR" sz="2400" dirty="0"/>
              <a:t>κινητών τηλεφώνων ή </a:t>
            </a:r>
            <a:r>
              <a:rPr lang="en-US" sz="2400" dirty="0"/>
              <a:t>tablets</a:t>
            </a:r>
            <a:r>
              <a:rPr lang="el-GR" sz="2400" dirty="0" smtClean="0"/>
              <a:t>.</a:t>
            </a:r>
            <a:endParaRPr lang="el-GR" sz="2400" dirty="0"/>
          </a:p>
          <a:p>
            <a:pPr lvl="0"/>
            <a:r>
              <a:rPr lang="el-GR" sz="2400" dirty="0"/>
              <a:t>Νέους ή μη συχνούς χρήστες </a:t>
            </a:r>
            <a:r>
              <a:rPr lang="el-GR" sz="2400" dirty="0" smtClean="0"/>
              <a:t>πληροφορικής.</a:t>
            </a:r>
          </a:p>
          <a:p>
            <a:pPr lvl="0"/>
            <a:r>
              <a:rPr lang="el-GR" sz="2400" dirty="0" smtClean="0"/>
              <a:t>Ηλικιωμένους</a:t>
            </a:r>
            <a:r>
              <a:rPr lang="el-GR" sz="2400" dirty="0"/>
              <a:t>.</a:t>
            </a:r>
          </a:p>
          <a:p>
            <a:endParaRPr lang="el-GR" sz="2400" dirty="0"/>
          </a:p>
        </p:txBody>
      </p:sp>
    </p:spTree>
    <p:extLst>
      <p:ext uri="{BB962C8B-B14F-4D97-AF65-F5344CB8AC3E}">
        <p14:creationId xmlns:p14="http://schemas.microsoft.com/office/powerpoint/2010/main" val="4369221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Εισαγωγή πίνακα περιεχομένων </a:t>
            </a:r>
            <a:r>
              <a:rPr lang="el-GR" dirty="0" smtClean="0">
                <a:solidFill>
                  <a:srgbClr val="FFFF00"/>
                </a:solidFill>
              </a:rPr>
              <a:t>(4/4)</a:t>
            </a:r>
            <a:endParaRPr lang="el-GR" dirty="0"/>
          </a:p>
        </p:txBody>
      </p:sp>
      <p:sp>
        <p:nvSpPr>
          <p:cNvPr id="3" name="Θέση περιεχομένου 2"/>
          <p:cNvSpPr>
            <a:spLocks noGrp="1"/>
          </p:cNvSpPr>
          <p:nvPr>
            <p:ph idx="1"/>
          </p:nvPr>
        </p:nvSpPr>
        <p:spPr/>
        <p:txBody>
          <a:bodyPr/>
          <a:lstStyle/>
          <a:p>
            <a:pPr marL="0" indent="0">
              <a:buNone/>
            </a:pPr>
            <a:r>
              <a:rPr lang="el-GR" sz="2800" b="1" dirty="0" smtClean="0"/>
              <a:t>Μη αυτόματος πίνακας περιεχομένων:</a:t>
            </a:r>
            <a:endParaRPr lang="el-GR" sz="2800" b="1" dirty="0"/>
          </a:p>
          <a:p>
            <a:pPr marL="0" lvl="0" indent="0">
              <a:buNone/>
            </a:pPr>
            <a:r>
              <a:rPr lang="el-GR" sz="2400" dirty="0"/>
              <a:t>Κέρσορας στο σημείο εισαγωγής του πίνακα περιεχομένων&gt; Καρτέλα Αναφορές&gt; Ομάδα Πίνακας περιεχομένων&gt; Πίνακας περιεχομένων</a:t>
            </a:r>
            <a:r>
              <a:rPr lang="el-GR" sz="2400" dirty="0" smtClean="0"/>
              <a:t>&gt; Μη αυτόματος πίνακας&gt; </a:t>
            </a:r>
            <a:r>
              <a:rPr lang="el-GR" sz="2400" dirty="0"/>
              <a:t>Π</a:t>
            </a:r>
            <a:r>
              <a:rPr lang="el-GR" sz="2400" dirty="0" smtClean="0"/>
              <a:t>ληκτρολογήστε τίτλους</a:t>
            </a:r>
            <a:r>
              <a:rPr lang="el-GR" sz="2400" dirty="0"/>
              <a:t>, </a:t>
            </a:r>
            <a:r>
              <a:rPr lang="el-GR" sz="2400" dirty="0" smtClean="0"/>
              <a:t>υπότιτλους, αριθμούς </a:t>
            </a:r>
            <a:r>
              <a:rPr lang="el-GR" sz="2400" dirty="0"/>
              <a:t>σελίδων. </a:t>
            </a:r>
            <a:endParaRPr lang="el-GR" sz="2400" dirty="0" smtClean="0"/>
          </a:p>
          <a:p>
            <a:pPr marL="0" lvl="0" indent="0">
              <a:buNone/>
            </a:pPr>
            <a:endParaRPr lang="el-GR" sz="2400" dirty="0" smtClean="0"/>
          </a:p>
          <a:p>
            <a:pPr marL="0" lvl="0" indent="0">
              <a:buNone/>
            </a:pPr>
            <a:r>
              <a:rPr lang="el-GR" sz="2400" dirty="0" smtClean="0"/>
              <a:t>Σε </a:t>
            </a:r>
            <a:r>
              <a:rPr lang="el-GR" sz="2400" dirty="0"/>
              <a:t>οποιαδήποτε αλλαγή πρέπει να ενημερώνετε τον πίνακα χειροκίνητα.</a:t>
            </a:r>
          </a:p>
          <a:p>
            <a:pPr marL="0" indent="0">
              <a:buNone/>
            </a:pPr>
            <a:endParaRPr lang="el-GR" sz="2000" dirty="0"/>
          </a:p>
        </p:txBody>
      </p:sp>
    </p:spTree>
    <p:extLst>
      <p:ext uri="{BB962C8B-B14F-4D97-AF65-F5344CB8AC3E}">
        <p14:creationId xmlns:p14="http://schemas.microsoft.com/office/powerpoint/2010/main" val="13893705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Συστάσεις για τη γραμματοσειρά</a:t>
            </a:r>
            <a:r>
              <a:rPr lang="en-US" dirty="0" smtClean="0">
                <a:solidFill>
                  <a:srgbClr val="FFFF00"/>
                </a:solidFill>
              </a:rPr>
              <a:t> (1/2)</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lvl="0"/>
            <a:r>
              <a:rPr lang="el-GR" sz="2400" dirty="0"/>
              <a:t>Επιλέξτε γραμματοσειρές </a:t>
            </a:r>
            <a:r>
              <a:rPr lang="el-GR" sz="2400" dirty="0" smtClean="0"/>
              <a:t>τύπου </a:t>
            </a:r>
            <a:r>
              <a:rPr lang="en-US" sz="2400" dirty="0"/>
              <a:t>Sans </a:t>
            </a:r>
            <a:r>
              <a:rPr lang="en-US" sz="2400" dirty="0" smtClean="0"/>
              <a:t>Serif</a:t>
            </a:r>
            <a:r>
              <a:rPr lang="el-GR" sz="2400" dirty="0"/>
              <a:t> </a:t>
            </a:r>
            <a:r>
              <a:rPr lang="el-GR" sz="2400" dirty="0" smtClean="0"/>
              <a:t>(</a:t>
            </a:r>
            <a:r>
              <a:rPr lang="en-US" sz="2400" dirty="0" smtClean="0"/>
              <a:t>Arial</a:t>
            </a:r>
            <a:r>
              <a:rPr lang="el-GR" sz="2400" dirty="0"/>
              <a:t>, </a:t>
            </a:r>
            <a:r>
              <a:rPr lang="en-US" sz="2400" dirty="0"/>
              <a:t>Verdana</a:t>
            </a:r>
            <a:r>
              <a:rPr lang="el-GR" sz="2400" dirty="0"/>
              <a:t>, </a:t>
            </a:r>
            <a:r>
              <a:rPr lang="en-US" sz="2400" dirty="0"/>
              <a:t>Tahoma</a:t>
            </a:r>
            <a:r>
              <a:rPr lang="el-GR" sz="2400" dirty="0"/>
              <a:t>, </a:t>
            </a:r>
            <a:r>
              <a:rPr lang="en-US" sz="2400" dirty="0" smtClean="0"/>
              <a:t>Calibri</a:t>
            </a:r>
            <a:r>
              <a:rPr lang="el-GR" sz="2400" dirty="0" smtClean="0"/>
              <a:t>)</a:t>
            </a:r>
            <a:r>
              <a:rPr lang="en-US" sz="2400" dirty="0" smtClean="0"/>
              <a:t> </a:t>
            </a:r>
            <a:r>
              <a:rPr lang="el-GR" sz="2400" dirty="0" smtClean="0"/>
              <a:t>έναντι γραμματοσειρών τύπου </a:t>
            </a:r>
            <a:r>
              <a:rPr lang="en-US" sz="2400" dirty="0" smtClean="0"/>
              <a:t>Serif</a:t>
            </a:r>
            <a:r>
              <a:rPr lang="el-GR" sz="2400" dirty="0" smtClean="0"/>
              <a:t> (</a:t>
            </a:r>
            <a:r>
              <a:rPr lang="en-US" sz="2400" dirty="0" smtClean="0"/>
              <a:t>Times New Roman</a:t>
            </a:r>
            <a:r>
              <a:rPr lang="el-GR" sz="2400" dirty="0" smtClean="0"/>
              <a:t>)</a:t>
            </a:r>
            <a:r>
              <a:rPr lang="en-US" sz="2400" dirty="0" smtClean="0"/>
              <a:t>.</a:t>
            </a:r>
            <a:endParaRPr lang="el-GR" sz="2400" dirty="0" smtClean="0"/>
          </a:p>
          <a:p>
            <a:pPr marL="0" indent="0">
              <a:buNone/>
            </a:pPr>
            <a:endParaRPr lang="el-GR" sz="2400" dirty="0"/>
          </a:p>
        </p:txBody>
      </p:sp>
      <p:pic>
        <p:nvPicPr>
          <p:cNvPr id="4" name="Picture 2" descr="Arial Vs Times New R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212976"/>
            <a:ext cx="44577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5152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Συστάσεις για τη </a:t>
            </a:r>
            <a:r>
              <a:rPr lang="el-GR" dirty="0" smtClean="0">
                <a:solidFill>
                  <a:srgbClr val="FFFF00"/>
                </a:solidFill>
              </a:rPr>
              <a:t>γραμματοσειρά</a:t>
            </a:r>
            <a:r>
              <a:rPr lang="en-US" dirty="0" smtClean="0">
                <a:solidFill>
                  <a:srgbClr val="FFFF00"/>
                </a:solidFill>
              </a:rPr>
              <a:t> (2/2)</a:t>
            </a:r>
            <a:endParaRPr lang="el-GR" dirty="0"/>
          </a:p>
        </p:txBody>
      </p:sp>
      <p:sp>
        <p:nvSpPr>
          <p:cNvPr id="3" name="Θέση περιεχομένου 2"/>
          <p:cNvSpPr>
            <a:spLocks noGrp="1"/>
          </p:cNvSpPr>
          <p:nvPr>
            <p:ph idx="1"/>
          </p:nvPr>
        </p:nvSpPr>
        <p:spPr/>
        <p:txBody>
          <a:bodyPr>
            <a:normAutofit lnSpcReduction="10000"/>
          </a:bodyPr>
          <a:lstStyle/>
          <a:p>
            <a:pPr lvl="0"/>
            <a:r>
              <a:rPr lang="el-GR" sz="2800" dirty="0"/>
              <a:t>Μέγεθος γραμματοσειράς όχι μικρότερο από 10</a:t>
            </a:r>
            <a:r>
              <a:rPr lang="en-US" sz="2800" dirty="0" err="1"/>
              <a:t>pt</a:t>
            </a:r>
            <a:r>
              <a:rPr lang="el-GR" sz="2800" dirty="0"/>
              <a:t>. Τα συνιστώμενα μεγέθη γραμματοσειράς για έγγραφο είναι μεταξύ 12</a:t>
            </a:r>
            <a:r>
              <a:rPr lang="en-US" sz="2800" dirty="0" err="1"/>
              <a:t>pt</a:t>
            </a:r>
            <a:r>
              <a:rPr lang="el-GR" sz="2800" dirty="0"/>
              <a:t> και 18</a:t>
            </a:r>
            <a:r>
              <a:rPr lang="en-US" sz="2800" dirty="0" err="1"/>
              <a:t>pt</a:t>
            </a:r>
            <a:r>
              <a:rPr lang="el-GR" sz="2800" dirty="0" smtClean="0"/>
              <a:t>.</a:t>
            </a:r>
          </a:p>
          <a:p>
            <a:pPr marL="0" lvl="0" indent="0">
              <a:buNone/>
            </a:pPr>
            <a:endParaRPr lang="el-GR" sz="2800" dirty="0"/>
          </a:p>
          <a:p>
            <a:pPr lvl="0"/>
            <a:r>
              <a:rPr lang="el-GR" sz="2800" dirty="0"/>
              <a:t>Αποφύγετε να </a:t>
            </a:r>
            <a:r>
              <a:rPr lang="el-GR" sz="2800" dirty="0" smtClean="0"/>
              <a:t>χρησιμοποιείται </a:t>
            </a:r>
            <a:r>
              <a:rPr lang="el-GR" sz="2800" dirty="0"/>
              <a:t>υπογράμμιση σε λέξεις, τίτλους, επικεφαλίδες ή κείμενο. </a:t>
            </a:r>
            <a:endParaRPr lang="el-GR" sz="2800" dirty="0" smtClean="0"/>
          </a:p>
          <a:p>
            <a:pPr marL="0" lvl="0" indent="0">
              <a:buNone/>
            </a:pPr>
            <a:endParaRPr lang="el-GR" sz="2800" dirty="0"/>
          </a:p>
          <a:p>
            <a:pPr lvl="0"/>
            <a:r>
              <a:rPr lang="el-GR" sz="2800" dirty="0" smtClean="0"/>
              <a:t>Καλό είναι </a:t>
            </a:r>
            <a:r>
              <a:rPr lang="el-GR" sz="2800" dirty="0"/>
              <a:t>να μη </a:t>
            </a:r>
            <a:r>
              <a:rPr lang="el-GR" sz="2800" dirty="0" smtClean="0"/>
              <a:t>χρησιμοποιείται </a:t>
            </a:r>
            <a:r>
              <a:rPr lang="el-GR" sz="2800" dirty="0"/>
              <a:t>έντονη γραφή, πλάγια γραφή, υπογράμμιση ή κεφαλαία γράμματα σε μεγάλα τμήματα του κειμένου.</a:t>
            </a:r>
          </a:p>
          <a:p>
            <a:endParaRPr lang="el-GR" sz="2400" dirty="0"/>
          </a:p>
        </p:txBody>
      </p:sp>
    </p:spTree>
    <p:extLst>
      <p:ext uri="{BB962C8B-B14F-4D97-AF65-F5344CB8AC3E}">
        <p14:creationId xmlns:p14="http://schemas.microsoft.com/office/powerpoint/2010/main" val="41460762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Συστάσεις για τα χρώματα (1/2)</a:t>
            </a:r>
            <a:endParaRPr lang="el-GR" dirty="0">
              <a:solidFill>
                <a:srgbClr val="FFFF00"/>
              </a:solidFill>
            </a:endParaRPr>
          </a:p>
        </p:txBody>
      </p:sp>
      <p:sp>
        <p:nvSpPr>
          <p:cNvPr id="3" name="Θέση περιεχομένου 2"/>
          <p:cNvSpPr>
            <a:spLocks noGrp="1"/>
          </p:cNvSpPr>
          <p:nvPr>
            <p:ph idx="1"/>
          </p:nvPr>
        </p:nvSpPr>
        <p:spPr>
          <a:xfrm>
            <a:off x="457200" y="1196752"/>
            <a:ext cx="8229600" cy="4525963"/>
          </a:xfrm>
        </p:spPr>
        <p:txBody>
          <a:bodyPr>
            <a:noAutofit/>
          </a:bodyPr>
          <a:lstStyle/>
          <a:p>
            <a:pPr lvl="0"/>
            <a:r>
              <a:rPr lang="el-GR" sz="2800" dirty="0"/>
              <a:t>Αποφύγετε να </a:t>
            </a:r>
            <a:r>
              <a:rPr lang="el-GR" sz="2800" dirty="0" smtClean="0"/>
              <a:t>χρησιμοποιείται </a:t>
            </a:r>
            <a:r>
              <a:rPr lang="el-GR" sz="2800" dirty="0"/>
              <a:t>το χρώμα ως τη μόνη μέθοδο μετάδοσης </a:t>
            </a:r>
            <a:r>
              <a:rPr lang="el-GR" sz="2800" dirty="0" smtClean="0"/>
              <a:t>πληροφοριών. Οι </a:t>
            </a:r>
            <a:r>
              <a:rPr lang="el-GR" sz="2800" dirty="0"/>
              <a:t>χρήστες με χαμηλή όραση ή </a:t>
            </a:r>
            <a:r>
              <a:rPr lang="el-GR" sz="2800" dirty="0" smtClean="0"/>
              <a:t>αχρωματοψία </a:t>
            </a:r>
            <a:r>
              <a:rPr lang="el-GR" sz="2800" dirty="0"/>
              <a:t>δε θα μπορούν να τις αντιληφθούν</a:t>
            </a:r>
            <a:r>
              <a:rPr lang="el-GR" sz="2800" dirty="0" smtClean="0"/>
              <a:t>.</a:t>
            </a:r>
          </a:p>
          <a:p>
            <a:pPr lvl="0"/>
            <a:endParaRPr lang="el-GR" sz="2800" dirty="0"/>
          </a:p>
          <a:p>
            <a:pPr lvl="0"/>
            <a:r>
              <a:rPr lang="el-GR" sz="2800" dirty="0"/>
              <a:t>Καλό είναι να </a:t>
            </a:r>
            <a:r>
              <a:rPr lang="el-GR" sz="2800" dirty="0" smtClean="0"/>
              <a:t>χρησιμοποιείται </a:t>
            </a:r>
            <a:r>
              <a:rPr lang="el-GR" sz="2800" dirty="0"/>
              <a:t>στο υπόβαθρο μόνο ένα χρώμα, αντί για κάποιο σχέδιο</a:t>
            </a:r>
            <a:r>
              <a:rPr lang="el-GR" sz="2800" dirty="0" smtClean="0"/>
              <a:t>.</a:t>
            </a:r>
          </a:p>
          <a:p>
            <a:pPr lvl="0"/>
            <a:endParaRPr lang="el-GR" sz="2800" dirty="0"/>
          </a:p>
          <a:p>
            <a:pPr lvl="0"/>
            <a:r>
              <a:rPr lang="el-GR" sz="2800" dirty="0"/>
              <a:t>Πρέπει να υπάρχει επαρκής χρωματική αντίθεση στα γραφήματα και στις εικόνες, για να διευκολύνεται η αντίληψη από χρήστες χαμηλής όρασης και χρήστες με αχρωματοψία.</a:t>
            </a:r>
          </a:p>
          <a:p>
            <a:endParaRPr lang="el-GR" sz="2400" dirty="0"/>
          </a:p>
        </p:txBody>
      </p:sp>
    </p:spTree>
    <p:extLst>
      <p:ext uri="{BB962C8B-B14F-4D97-AF65-F5344CB8AC3E}">
        <p14:creationId xmlns:p14="http://schemas.microsoft.com/office/powerpoint/2010/main" val="658725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Συστάσεις για τα </a:t>
            </a:r>
            <a:r>
              <a:rPr lang="el-GR" dirty="0" smtClean="0">
                <a:solidFill>
                  <a:srgbClr val="FFFF00"/>
                </a:solidFill>
              </a:rPr>
              <a:t>χρώματα (2/2)</a:t>
            </a:r>
            <a:endParaRPr lang="el-GR" dirty="0"/>
          </a:p>
        </p:txBody>
      </p:sp>
      <p:sp>
        <p:nvSpPr>
          <p:cNvPr id="3" name="Θέση περιεχομένου 2"/>
          <p:cNvSpPr>
            <a:spLocks noGrp="1"/>
          </p:cNvSpPr>
          <p:nvPr>
            <p:ph idx="1"/>
          </p:nvPr>
        </p:nvSpPr>
        <p:spPr>
          <a:xfrm>
            <a:off x="467544" y="1412776"/>
            <a:ext cx="9021688" cy="1197434"/>
          </a:xfrm>
        </p:spPr>
        <p:txBody>
          <a:bodyPr>
            <a:normAutofit fontScale="92500"/>
          </a:bodyPr>
          <a:lstStyle/>
          <a:p>
            <a:pPr marL="0" lvl="0" indent="0">
              <a:buNone/>
            </a:pPr>
            <a:r>
              <a:rPr lang="el-GR" sz="2800" dirty="0"/>
              <a:t>Ο χρωματικός συνδυασμός γραμματοσειράς και υποβάθρου πρέπει </a:t>
            </a:r>
            <a:r>
              <a:rPr lang="el-GR" sz="2800" dirty="0" smtClean="0"/>
              <a:t>να διατηρεί υψηλή </a:t>
            </a:r>
            <a:r>
              <a:rPr lang="el-GR" sz="2800" dirty="0"/>
              <a:t>χρωματική αντίθεση στο έγγραφο. </a:t>
            </a:r>
            <a:endParaRPr lang="el-GR" sz="3600" dirty="0"/>
          </a:p>
          <a:p>
            <a:endParaRPr lang="el-GR" dirty="0"/>
          </a:p>
        </p:txBody>
      </p:sp>
      <p:sp>
        <p:nvSpPr>
          <p:cNvPr id="5" name="TextBox 5"/>
          <p:cNvSpPr txBox="1"/>
          <p:nvPr/>
        </p:nvSpPr>
        <p:spPr>
          <a:xfrm>
            <a:off x="1619672" y="2797635"/>
            <a:ext cx="5472608" cy="461665"/>
          </a:xfrm>
          <a:prstGeom prst="rect">
            <a:avLst/>
          </a:prstGeom>
          <a:solidFill>
            <a:srgbClr val="FFC000"/>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FFFF00"/>
                </a:solidFill>
                <a:cs typeface="Times New Roman" pitchFamily="18" charset="0"/>
              </a:rPr>
              <a:t>Κείμενο Χαμηλής Χρωματικής Αντίθεσης</a:t>
            </a:r>
            <a:endParaRPr lang="el-GR" sz="2400" dirty="0">
              <a:solidFill>
                <a:srgbClr val="FFFF00"/>
              </a:solidFill>
              <a:cs typeface="Times New Roman" pitchFamily="18" charset="0"/>
            </a:endParaRPr>
          </a:p>
        </p:txBody>
      </p:sp>
      <p:sp>
        <p:nvSpPr>
          <p:cNvPr id="6" name="TextBox 9"/>
          <p:cNvSpPr txBox="1"/>
          <p:nvPr/>
        </p:nvSpPr>
        <p:spPr>
          <a:xfrm>
            <a:off x="1619672" y="3653469"/>
            <a:ext cx="5418390" cy="461665"/>
          </a:xfrm>
          <a:prstGeom prst="rect">
            <a:avLst/>
          </a:prstGeom>
          <a:solidFill>
            <a:schemeClr val="tx1"/>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chemeClr val="bg1"/>
                </a:solidFill>
                <a:cs typeface="Times New Roman" pitchFamily="18" charset="0"/>
              </a:rPr>
              <a:t>Κείμενο Υψηλής Χρωματικής Αντίθεσης</a:t>
            </a:r>
            <a:endParaRPr lang="el-GR" sz="2400" dirty="0">
              <a:solidFill>
                <a:schemeClr val="bg1"/>
              </a:solidFill>
              <a:cs typeface="Times New Roman" pitchFamily="18" charset="0"/>
            </a:endParaRPr>
          </a:p>
        </p:txBody>
      </p:sp>
      <p:sp>
        <p:nvSpPr>
          <p:cNvPr id="7" name="TextBox 10"/>
          <p:cNvSpPr txBox="1"/>
          <p:nvPr/>
        </p:nvSpPr>
        <p:spPr>
          <a:xfrm>
            <a:off x="1619672" y="4669842"/>
            <a:ext cx="5472608" cy="461665"/>
          </a:xfrm>
          <a:prstGeom prst="rect">
            <a:avLst/>
          </a:prstGeom>
          <a:solidFill>
            <a:srgbClr val="0070C0"/>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7030A0"/>
                </a:solidFill>
                <a:cs typeface="Times New Roman" pitchFamily="18" charset="0"/>
              </a:rPr>
              <a:t>Κείμενο Χαμηλής Χρωματικής Αντίθεσης</a:t>
            </a:r>
            <a:endParaRPr lang="el-GR" sz="2400" dirty="0">
              <a:solidFill>
                <a:srgbClr val="7030A0"/>
              </a:solidFill>
              <a:cs typeface="Times New Roman" pitchFamily="18" charset="0"/>
            </a:endParaRPr>
          </a:p>
        </p:txBody>
      </p:sp>
      <p:sp>
        <p:nvSpPr>
          <p:cNvPr id="12" name="TextBox 15"/>
          <p:cNvSpPr txBox="1"/>
          <p:nvPr/>
        </p:nvSpPr>
        <p:spPr>
          <a:xfrm>
            <a:off x="1619672" y="5408263"/>
            <a:ext cx="5472608" cy="461665"/>
          </a:xfrm>
          <a:prstGeom prst="rect">
            <a:avLst/>
          </a:prstGeom>
          <a:solidFill>
            <a:schemeClr val="bg1"/>
          </a:solidFill>
          <a:ln>
            <a:solidFill>
              <a:schemeClr val="tx1"/>
            </a:solidFill>
          </a:ln>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002060"/>
                </a:solidFill>
                <a:cs typeface="Times New Roman" pitchFamily="18" charset="0"/>
              </a:rPr>
              <a:t>Κείμενο Υψηλής Χρωματικής Αντίθεσης</a:t>
            </a:r>
            <a:endParaRPr lang="el-GR" sz="2400" dirty="0">
              <a:solidFill>
                <a:srgbClr val="002060"/>
              </a:solidFill>
              <a:cs typeface="Times New Roman" pitchFamily="18" charset="0"/>
            </a:endParaRPr>
          </a:p>
        </p:txBody>
      </p:sp>
      <p:sp>
        <p:nvSpPr>
          <p:cNvPr id="14" name="TextBox 13"/>
          <p:cNvSpPr txBox="1"/>
          <p:nvPr/>
        </p:nvSpPr>
        <p:spPr>
          <a:xfrm>
            <a:off x="1691680" y="6093296"/>
            <a:ext cx="5346382" cy="461665"/>
          </a:xfrm>
          <a:prstGeom prst="rect">
            <a:avLst/>
          </a:prstGeom>
          <a:noFill/>
          <a:ln>
            <a:solidFill>
              <a:schemeClr val="tx1"/>
            </a:solidFill>
          </a:ln>
        </p:spPr>
        <p:txBody>
          <a:bodyPr wrap="square" rtlCol="0">
            <a:spAutoFit/>
          </a:bodyPr>
          <a:lstStyle/>
          <a:p>
            <a:r>
              <a:rPr lang="el-GR" sz="2400" dirty="0" smtClean="0"/>
              <a:t>Κείμενο Υψηλής  Χρωματικής Αντίθεσης</a:t>
            </a:r>
            <a:endParaRPr lang="el-GR" sz="2400" dirty="0"/>
          </a:p>
        </p:txBody>
      </p:sp>
    </p:spTree>
    <p:extLst>
      <p:ext uri="{BB962C8B-B14F-4D97-AF65-F5344CB8AC3E}">
        <p14:creationId xmlns:p14="http://schemas.microsoft.com/office/powerpoint/2010/main" val="15575418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Συστάσεις για τις παραγράφους</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pPr lvl="0"/>
            <a:r>
              <a:rPr lang="el-GR" sz="2800" dirty="0" smtClean="0"/>
              <a:t>Στοίχιση </a:t>
            </a:r>
            <a:r>
              <a:rPr lang="el-GR" sz="2800" dirty="0"/>
              <a:t>κειμένου αριστερά για το </a:t>
            </a:r>
            <a:r>
              <a:rPr lang="el-GR" sz="2800" dirty="0" smtClean="0"/>
              <a:t>κείμενό, </a:t>
            </a:r>
            <a:r>
              <a:rPr lang="el-GR" sz="2800" dirty="0"/>
              <a:t>εκτός από τον </a:t>
            </a:r>
            <a:r>
              <a:rPr lang="el-GR" sz="2800" dirty="0" smtClean="0"/>
              <a:t>Τίτλο (είναι </a:t>
            </a:r>
            <a:r>
              <a:rPr lang="el-GR" sz="2800" dirty="0"/>
              <a:t>πιο εύκολο να </a:t>
            </a:r>
            <a:r>
              <a:rPr lang="el-GR" sz="2800" dirty="0" smtClean="0"/>
              <a:t>διαβαστεί). </a:t>
            </a:r>
          </a:p>
          <a:p>
            <a:pPr marL="0" lvl="0" indent="0">
              <a:buNone/>
            </a:pPr>
            <a:endParaRPr lang="el-GR" sz="2800" dirty="0" smtClean="0"/>
          </a:p>
          <a:p>
            <a:pPr lvl="0"/>
            <a:r>
              <a:rPr lang="el-GR" sz="2800" dirty="0" smtClean="0"/>
              <a:t>Όταν </a:t>
            </a:r>
            <a:r>
              <a:rPr lang="el-GR" sz="2800" dirty="0"/>
              <a:t>το κείμενο είναι στοιχισμένο στο κέντρο, υπάρχουν κενά μεταξύ των λέξεων, γεγονός που καθιστά δύσκολη την ανάγνωση</a:t>
            </a:r>
            <a:r>
              <a:rPr lang="el-GR" sz="2800" dirty="0" smtClean="0"/>
              <a:t>.</a:t>
            </a:r>
          </a:p>
          <a:p>
            <a:pPr lvl="0"/>
            <a:endParaRPr lang="el-GR" sz="2800" dirty="0"/>
          </a:p>
          <a:p>
            <a:pPr lvl="0"/>
            <a:r>
              <a:rPr lang="el-GR" sz="2800" dirty="0"/>
              <a:t>Μορφοποιείστε το έγγραφό σας, ώστε να μην υπάρχουν εσοχές εκτός από εκείνες που δημιουργούν οι κουκκίδες και η αρίθμηση. </a:t>
            </a:r>
          </a:p>
          <a:p>
            <a:endParaRPr lang="el-GR" sz="2400" dirty="0"/>
          </a:p>
        </p:txBody>
      </p:sp>
    </p:spTree>
    <p:extLst>
      <p:ext uri="{BB962C8B-B14F-4D97-AF65-F5344CB8AC3E}">
        <p14:creationId xmlns:p14="http://schemas.microsoft.com/office/powerpoint/2010/main" val="34924946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lstStyle/>
          <a:p>
            <a:r>
              <a:rPr lang="el-GR" dirty="0" smtClean="0">
                <a:solidFill>
                  <a:srgbClr val="FFFF00"/>
                </a:solidFill>
              </a:rPr>
              <a:t>Γενικές Συστάσεις (1/2)</a:t>
            </a:r>
            <a:endParaRPr lang="el-GR" dirty="0">
              <a:solidFill>
                <a:srgbClr val="FFFF00"/>
              </a:solidFill>
            </a:endParaRPr>
          </a:p>
        </p:txBody>
      </p:sp>
      <p:sp>
        <p:nvSpPr>
          <p:cNvPr id="3" name="Θέση περιεχομένου 2"/>
          <p:cNvSpPr>
            <a:spLocks noGrp="1"/>
          </p:cNvSpPr>
          <p:nvPr>
            <p:ph idx="1"/>
          </p:nvPr>
        </p:nvSpPr>
        <p:spPr>
          <a:xfrm>
            <a:off x="251520" y="1628800"/>
            <a:ext cx="8640960" cy="5328592"/>
          </a:xfrm>
        </p:spPr>
        <p:txBody>
          <a:bodyPr>
            <a:noAutofit/>
          </a:bodyPr>
          <a:lstStyle/>
          <a:p>
            <a:pPr lvl="0"/>
            <a:r>
              <a:rPr lang="el-GR" sz="2800" dirty="0"/>
              <a:t>Την πρώτη φορά που χρησιμοποιείτε συντομογραφίες θα πρέπει να τις αναγράφετε στην πλήρη τους μορφή</a:t>
            </a:r>
            <a:r>
              <a:rPr lang="el-GR" sz="2800" dirty="0" smtClean="0"/>
              <a:t>.</a:t>
            </a:r>
          </a:p>
          <a:p>
            <a:pPr lvl="0"/>
            <a:endParaRPr lang="el-GR" sz="2800" dirty="0"/>
          </a:p>
          <a:p>
            <a:pPr lvl="0"/>
            <a:r>
              <a:rPr lang="el-GR" sz="2800" dirty="0" smtClean="0"/>
              <a:t>Χρησιμοποιείτε </a:t>
            </a:r>
            <a:r>
              <a:rPr lang="el-GR" sz="2800" dirty="0"/>
              <a:t>απλή γλώσσα και μικρές προτάσεις, όποτε αυτό είναι εφικτό</a:t>
            </a:r>
            <a:r>
              <a:rPr lang="el-GR" sz="2800" dirty="0" smtClean="0"/>
              <a:t>.</a:t>
            </a:r>
          </a:p>
          <a:p>
            <a:pPr lvl="0"/>
            <a:endParaRPr lang="el-GR" sz="2800" dirty="0"/>
          </a:p>
          <a:p>
            <a:r>
              <a:rPr lang="el-GR" sz="2800" dirty="0"/>
              <a:t>Αποφύγετε να διακρίνετε μεταξύ τους τις εικόνες με βάση αισθητηριακά χαρακτηριστικά, όπως είναι το σχήμα, το μέγεθος και το χρώμα. </a:t>
            </a:r>
            <a:endParaRPr lang="el-GR" sz="2800" dirty="0" smtClean="0"/>
          </a:p>
        </p:txBody>
      </p:sp>
    </p:spTree>
    <p:extLst>
      <p:ext uri="{BB962C8B-B14F-4D97-AF65-F5344CB8AC3E}">
        <p14:creationId xmlns:p14="http://schemas.microsoft.com/office/powerpoint/2010/main" val="40022433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Γενικές Συστάσεις </a:t>
            </a:r>
            <a:r>
              <a:rPr lang="el-GR" dirty="0" smtClean="0">
                <a:solidFill>
                  <a:srgbClr val="FFFF00"/>
                </a:solidFill>
              </a:rPr>
              <a:t>(2/2</a:t>
            </a:r>
            <a:r>
              <a:rPr lang="el-GR" dirty="0">
                <a:solidFill>
                  <a:srgbClr val="FFFF00"/>
                </a:solidFill>
              </a:rPr>
              <a:t>)</a:t>
            </a:r>
            <a:endParaRPr lang="el-GR" dirty="0"/>
          </a:p>
        </p:txBody>
      </p:sp>
      <p:sp>
        <p:nvSpPr>
          <p:cNvPr id="3" name="Θέση περιεχομένου 2"/>
          <p:cNvSpPr>
            <a:spLocks noGrp="1"/>
          </p:cNvSpPr>
          <p:nvPr>
            <p:ph idx="1"/>
          </p:nvPr>
        </p:nvSpPr>
        <p:spPr>
          <a:xfrm>
            <a:off x="251520" y="1600200"/>
            <a:ext cx="8640960" cy="4525963"/>
          </a:xfrm>
        </p:spPr>
        <p:txBody>
          <a:bodyPr>
            <a:normAutofit/>
          </a:bodyPr>
          <a:lstStyle/>
          <a:p>
            <a:r>
              <a:rPr lang="el-GR" sz="2800" dirty="0"/>
              <a:t>Αποφύγετε να χρησιμοποιείτε εικόνες κειμένου, για παράδειγμα τη φωτογραφία ενός ποιήματος. </a:t>
            </a:r>
            <a:endParaRPr lang="el-GR" sz="2800" dirty="0" smtClean="0"/>
          </a:p>
          <a:p>
            <a:endParaRPr lang="el-GR" sz="2800" dirty="0"/>
          </a:p>
          <a:p>
            <a:r>
              <a:rPr lang="el-GR" sz="2800" dirty="0"/>
              <a:t>Μη χρησιμοποιείτε επαναλαμβανόμενους κενούς χαρακτήρες. </a:t>
            </a:r>
            <a:endParaRPr lang="el-GR" sz="2800" dirty="0" smtClean="0"/>
          </a:p>
          <a:p>
            <a:endParaRPr lang="el-GR" sz="2800" dirty="0"/>
          </a:p>
          <a:p>
            <a:r>
              <a:rPr lang="el-GR" sz="2800" dirty="0"/>
              <a:t>Όταν θέλετε να αλλάξετε σελίδα αποφύγετε να το κάνετε χρησιμοποιώντας το πλήκτρο </a:t>
            </a:r>
            <a:r>
              <a:rPr lang="en-US" sz="2800" dirty="0"/>
              <a:t>Enter</a:t>
            </a:r>
            <a:r>
              <a:rPr lang="el-GR" sz="2800" dirty="0"/>
              <a:t> ή το κενό διάστημα. Κάντε αλλαγή </a:t>
            </a:r>
            <a:r>
              <a:rPr lang="el-GR" sz="2800" dirty="0" smtClean="0"/>
              <a:t>σελίδας.</a:t>
            </a:r>
            <a:endParaRPr lang="el-GR" sz="2800" dirty="0"/>
          </a:p>
        </p:txBody>
      </p:sp>
    </p:spTree>
    <p:extLst>
      <p:ext uri="{BB962C8B-B14F-4D97-AF65-F5344CB8AC3E}">
        <p14:creationId xmlns:p14="http://schemas.microsoft.com/office/powerpoint/2010/main" val="20373070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Έλεγχος προσβασιμότητας </a:t>
            </a:r>
            <a:endParaRPr lang="el-GR" dirty="0">
              <a:solidFill>
                <a:srgbClr val="FFFF00"/>
              </a:solidFill>
            </a:endParaRP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Η έκδοση 2010 του </a:t>
            </a:r>
            <a:r>
              <a:rPr lang="en-US" dirty="0"/>
              <a:t>MS</a:t>
            </a:r>
            <a:r>
              <a:rPr lang="el-GR" dirty="0"/>
              <a:t>-</a:t>
            </a:r>
            <a:r>
              <a:rPr lang="en-US" dirty="0"/>
              <a:t>Office</a:t>
            </a:r>
            <a:r>
              <a:rPr lang="el-GR" dirty="0"/>
              <a:t> περιλαμβάνει ένα εργαλείο </a:t>
            </a:r>
            <a:r>
              <a:rPr lang="el-GR" dirty="0" smtClean="0"/>
              <a:t>Ελέγχου Προσβασιμότητας </a:t>
            </a:r>
            <a:r>
              <a:rPr lang="el-GR" dirty="0"/>
              <a:t>που εξετάζει το έγγραφό σας για ένα σύνολο πιθανών προβλημάτων, που ενδέχεται να αντιμετωπίσουν τα άτομα με αναπηρία. </a:t>
            </a:r>
            <a:endParaRPr lang="el-GR" dirty="0" smtClean="0"/>
          </a:p>
          <a:p>
            <a:pPr marL="0" indent="0">
              <a:buNone/>
            </a:pPr>
            <a:endParaRPr lang="el-GR" dirty="0" smtClean="0">
              <a:solidFill>
                <a:srgbClr val="0070C0"/>
              </a:solidFill>
            </a:endParaRPr>
          </a:p>
          <a:p>
            <a:pPr marL="0" indent="0">
              <a:buNone/>
            </a:pPr>
            <a:r>
              <a:rPr lang="en-US" dirty="0" err="1" smtClean="0"/>
              <a:t>Κάθε</a:t>
            </a:r>
            <a:r>
              <a:rPr lang="en-US" dirty="0" smtClean="0"/>
              <a:t> </a:t>
            </a:r>
            <a:r>
              <a:rPr lang="en-US" dirty="0"/>
              <a:t>π</a:t>
            </a:r>
            <a:r>
              <a:rPr lang="en-US" dirty="0" err="1"/>
              <a:t>ρό</a:t>
            </a:r>
            <a:r>
              <a:rPr lang="en-US" dirty="0"/>
              <a:t>βλημα ταξινομείται σε μία από τις εξής κατηγορίες</a:t>
            </a:r>
            <a:r>
              <a:rPr lang="en-US" dirty="0" smtClean="0"/>
              <a:t>:</a:t>
            </a:r>
            <a:endParaRPr lang="el-GR" dirty="0" smtClean="0"/>
          </a:p>
          <a:p>
            <a:r>
              <a:rPr lang="el-GR" dirty="0" smtClean="0"/>
              <a:t>Σφάλμα.</a:t>
            </a:r>
          </a:p>
          <a:p>
            <a:r>
              <a:rPr lang="el-GR" dirty="0" smtClean="0"/>
              <a:t>Προειδοποίηση.</a:t>
            </a:r>
          </a:p>
          <a:p>
            <a:r>
              <a:rPr lang="el-GR" dirty="0" smtClean="0"/>
              <a:t>Συμβουλή.</a:t>
            </a:r>
            <a:endParaRPr lang="el-GR" dirty="0"/>
          </a:p>
          <a:p>
            <a:pPr marL="0" indent="0">
              <a:buNone/>
            </a:pPr>
            <a:endParaRPr lang="el-GR" dirty="0" smtClean="0"/>
          </a:p>
          <a:p>
            <a:pPr marL="0" indent="0">
              <a:buNone/>
            </a:pPr>
            <a:r>
              <a:rPr lang="el-GR" dirty="0" smtClean="0"/>
              <a:t>Όταν εντοπιστεί </a:t>
            </a:r>
            <a:r>
              <a:rPr lang="el-GR" dirty="0"/>
              <a:t>ένα πρόβλημα, το παράθυρο εργασιών εμφανίζει </a:t>
            </a:r>
            <a:r>
              <a:rPr lang="el-GR" dirty="0" smtClean="0"/>
              <a:t>το </a:t>
            </a:r>
            <a:r>
              <a:rPr lang="el-GR" dirty="0"/>
              <a:t>λόγο για τον οποίο το περιεχόμενο </a:t>
            </a:r>
            <a:r>
              <a:rPr lang="el-GR" dirty="0" smtClean="0"/>
              <a:t>μπορεί να </a:t>
            </a:r>
            <a:r>
              <a:rPr lang="el-GR" dirty="0"/>
              <a:t>μην είναι </a:t>
            </a:r>
            <a:r>
              <a:rPr lang="el-GR" dirty="0" err="1"/>
              <a:t>προσβάσιμο</a:t>
            </a:r>
            <a:r>
              <a:rPr lang="el-GR" dirty="0"/>
              <a:t>. Επιλέγοντας το συγκεκριμένο πρόβλημα, εμφανίζονται οδηγίες σχετικά με τον τρόπο επιδιόρθωσης ή αναθεώρησής του.</a:t>
            </a:r>
          </a:p>
          <a:p>
            <a:endParaRPr lang="el-GR" dirty="0"/>
          </a:p>
        </p:txBody>
      </p:sp>
    </p:spTree>
    <p:extLst>
      <p:ext uri="{BB962C8B-B14F-4D97-AF65-F5344CB8AC3E}">
        <p14:creationId xmlns:p14="http://schemas.microsoft.com/office/powerpoint/2010/main" val="33232980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Σφάλμα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marL="0" indent="0">
              <a:buNone/>
            </a:pPr>
            <a:r>
              <a:rPr lang="el-GR" sz="2800" dirty="0" smtClean="0"/>
              <a:t>Ένα </a:t>
            </a:r>
            <a:r>
              <a:rPr lang="el-GR" sz="2800" dirty="0"/>
              <a:t>σφάλμα προσβασιμότητας δίνεται σε περιεχόμενο, το οποίο είναι πολύ δύσκολο ή αδύνατο να γίνει αντιληπτό από άτομα με αναπηρία</a:t>
            </a:r>
            <a:r>
              <a:rPr lang="el-GR" sz="2800" dirty="0" smtClean="0"/>
              <a:t>.</a:t>
            </a:r>
          </a:p>
          <a:p>
            <a:pPr marL="0" indent="0">
              <a:buNone/>
            </a:pPr>
            <a:endParaRPr lang="el-GR" sz="2800" dirty="0" smtClean="0"/>
          </a:p>
          <a:p>
            <a:r>
              <a:rPr lang="el-GR" sz="2800" b="1" dirty="0" smtClean="0"/>
              <a:t>Εναλλακτικό κείμενο </a:t>
            </a:r>
            <a:r>
              <a:rPr lang="el-GR" sz="2800" dirty="0" smtClean="0"/>
              <a:t>σε όλα τα αντικείμενα.</a:t>
            </a:r>
          </a:p>
          <a:p>
            <a:r>
              <a:rPr lang="el-GR" sz="2800" b="1" dirty="0" smtClean="0"/>
              <a:t>Γραμμή ή στήλη κεφαλίδας </a:t>
            </a:r>
            <a:r>
              <a:rPr lang="el-GR" sz="2800" dirty="0" smtClean="0"/>
              <a:t>σε όλους τους πίνακες.</a:t>
            </a:r>
          </a:p>
          <a:p>
            <a:r>
              <a:rPr lang="el-GR" sz="2800" b="1" dirty="0" smtClean="0"/>
              <a:t>Στυλ</a:t>
            </a:r>
            <a:r>
              <a:rPr lang="el-GR" sz="2800" dirty="0" smtClean="0"/>
              <a:t> για τη δομή μεγάλων εγγράφων.</a:t>
            </a:r>
          </a:p>
          <a:p>
            <a:pPr marL="0" indent="0">
              <a:buNone/>
            </a:pPr>
            <a:endParaRPr lang="el-GR" sz="2400" dirty="0">
              <a:solidFill>
                <a:srgbClr val="0070C0"/>
              </a:solidFill>
            </a:endParaRPr>
          </a:p>
        </p:txBody>
      </p:sp>
    </p:spTree>
    <p:extLst>
      <p:ext uri="{BB962C8B-B14F-4D97-AF65-F5344CB8AC3E}">
        <p14:creationId xmlns:p14="http://schemas.microsoft.com/office/powerpoint/2010/main" val="311935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solidFill>
                  <a:srgbClr val="FFFF00"/>
                </a:solidFill>
              </a:rPr>
              <a:t>Εισαγωγή (4/5)</a:t>
            </a:r>
            <a:endParaRPr lang="el-GR" dirty="0">
              <a:solidFill>
                <a:srgbClr val="FFFF00"/>
              </a:solidFill>
            </a:endParaRPr>
          </a:p>
        </p:txBody>
      </p:sp>
      <p:sp>
        <p:nvSpPr>
          <p:cNvPr id="3" name="Content Placeholder 2"/>
          <p:cNvSpPr>
            <a:spLocks noGrp="1"/>
          </p:cNvSpPr>
          <p:nvPr>
            <p:ph idx="1"/>
          </p:nvPr>
        </p:nvSpPr>
        <p:spPr>
          <a:xfrm>
            <a:off x="457200" y="1196752"/>
            <a:ext cx="8229600" cy="5328592"/>
          </a:xfrm>
        </p:spPr>
        <p:txBody>
          <a:bodyPr>
            <a:normAutofit/>
          </a:bodyPr>
          <a:lstStyle/>
          <a:p>
            <a:pPr marL="0" indent="0">
              <a:buNone/>
            </a:pPr>
            <a:r>
              <a:rPr lang="el-GR" sz="2800" b="1" dirty="0"/>
              <a:t>Με τη φράση περισσότερα πλαίσια χρήσης εννοούμε περιπτώσεις όπου οι χρήστες</a:t>
            </a:r>
            <a:r>
              <a:rPr lang="el-GR" sz="2800" b="1" dirty="0" smtClean="0"/>
              <a:t>:</a:t>
            </a:r>
          </a:p>
          <a:p>
            <a:pPr marL="0" indent="0">
              <a:buNone/>
            </a:pPr>
            <a:endParaRPr lang="el-GR" sz="2400" b="1" dirty="0"/>
          </a:p>
          <a:p>
            <a:pPr lvl="0"/>
            <a:r>
              <a:rPr lang="el-GR" sz="2400" dirty="0"/>
              <a:t>Ίσως δεν μπορούν εύκολα ή και καθόλου να δουν, να ακούσουν, να χειριστούν ή να επεξεργαστούν κάποιες μορφές πληροφορίας.</a:t>
            </a:r>
          </a:p>
          <a:p>
            <a:pPr lvl="0"/>
            <a:r>
              <a:rPr lang="el-GR" sz="2400" dirty="0"/>
              <a:t>Ίσως βρίσκονται σε μια κατάσταση όπου τα μάτια τους ή και τα χέρια τους ή και τα αυτιά τους είναι απασχολημένα σε άλλες κύριες δραστηριότητες (π.χ. ενώ οδηγούν, όταν εργάζονται σε ένα θορυβώδες περιβάλλον</a:t>
            </a:r>
            <a:r>
              <a:rPr lang="el-GR" sz="2400" dirty="0" smtClean="0"/>
              <a:t>).</a:t>
            </a:r>
          </a:p>
          <a:p>
            <a:r>
              <a:rPr lang="el-GR" sz="2400" dirty="0"/>
              <a:t>Ίσως διαθέτουν μικρή οθόνη ή οθόνη χωρίς γραφικά ή χαμηλής ταχύτητας σύνδεση στο διαδίκτυο</a:t>
            </a:r>
            <a:r>
              <a:rPr lang="el-GR" sz="2400" dirty="0" smtClean="0"/>
              <a:t>.</a:t>
            </a:r>
            <a:endParaRPr lang="el-GR" sz="2400" dirty="0"/>
          </a:p>
          <a:p>
            <a:pPr lvl="0"/>
            <a:endParaRPr lang="el-GR" sz="2400" dirty="0"/>
          </a:p>
          <a:p>
            <a:endParaRPr lang="el-GR" sz="2400" dirty="0"/>
          </a:p>
        </p:txBody>
      </p:sp>
    </p:spTree>
    <p:extLst>
      <p:ext uri="{BB962C8B-B14F-4D97-AF65-F5344CB8AC3E}">
        <p14:creationId xmlns:p14="http://schemas.microsoft.com/office/powerpoint/2010/main" val="26846850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Προειδοποίηση</a:t>
            </a:r>
            <a:endParaRPr lang="el-GR" dirty="0">
              <a:solidFill>
                <a:srgbClr val="FFFF00"/>
              </a:solidFill>
            </a:endParaRPr>
          </a:p>
        </p:txBody>
      </p:sp>
      <p:sp>
        <p:nvSpPr>
          <p:cNvPr id="3" name="Θέση περιεχομένου 2"/>
          <p:cNvSpPr>
            <a:spLocks noGrp="1"/>
          </p:cNvSpPr>
          <p:nvPr>
            <p:ph idx="1"/>
          </p:nvPr>
        </p:nvSpPr>
        <p:spPr/>
        <p:txBody>
          <a:bodyPr>
            <a:normAutofit fontScale="92500" lnSpcReduction="20000"/>
          </a:bodyPr>
          <a:lstStyle/>
          <a:p>
            <a:pPr marL="0" lvl="0" indent="0">
              <a:buNone/>
            </a:pPr>
            <a:r>
              <a:rPr lang="el-GR" sz="2800" dirty="0"/>
              <a:t>Μια προειδοποίηση προσβασιμότητας δίνεται σε περιεχόμενο, το οποίο είναι πολύ δύσκολο να γίνει αντιληπτό από άτομα με αναπηρία στις περισσότερες, αλλά όχι σε όλες τις περιπτώσεις</a:t>
            </a:r>
            <a:r>
              <a:rPr lang="el-GR" sz="2800" dirty="0" smtClean="0"/>
              <a:t>.</a:t>
            </a:r>
          </a:p>
          <a:p>
            <a:pPr marL="0" lvl="0" indent="0">
              <a:buNone/>
            </a:pPr>
            <a:endParaRPr lang="el-GR" sz="2800" dirty="0" smtClean="0"/>
          </a:p>
          <a:p>
            <a:r>
              <a:rPr lang="el-GR" sz="2800" dirty="0" smtClean="0"/>
              <a:t>Λογικό κείμενο στις υπερ-συνδέσεις.</a:t>
            </a:r>
          </a:p>
          <a:p>
            <a:r>
              <a:rPr lang="el-GR" sz="2800" dirty="0" smtClean="0"/>
              <a:t>Πίνακες με απλή δομή.</a:t>
            </a:r>
          </a:p>
          <a:p>
            <a:r>
              <a:rPr lang="el-GR" sz="2800" dirty="0" smtClean="0"/>
              <a:t>Πίνακες χωρίς κενά κελιά για μορφοποίηση. </a:t>
            </a:r>
          </a:p>
          <a:p>
            <a:r>
              <a:rPr lang="el-GR" sz="2800" dirty="0" smtClean="0"/>
              <a:t>Όχι επαναλαμβανόμενοι «κενοί» χαρακτήρες.</a:t>
            </a:r>
          </a:p>
          <a:p>
            <a:r>
              <a:rPr lang="el-GR" sz="2800" dirty="0" smtClean="0"/>
              <a:t>Σύντομες επικεφαλίδες.</a:t>
            </a:r>
          </a:p>
          <a:p>
            <a:r>
              <a:rPr lang="el-GR" sz="2800" dirty="0" smtClean="0"/>
              <a:t>Όχι κινητά αντικείμενα.</a:t>
            </a:r>
          </a:p>
          <a:p>
            <a:endParaRPr lang="el-GR" sz="2000" dirty="0"/>
          </a:p>
          <a:p>
            <a:endParaRPr lang="el-GR" dirty="0"/>
          </a:p>
        </p:txBody>
      </p:sp>
    </p:spTree>
    <p:extLst>
      <p:ext uri="{BB962C8B-B14F-4D97-AF65-F5344CB8AC3E}">
        <p14:creationId xmlns:p14="http://schemas.microsoft.com/office/powerpoint/2010/main" val="36670833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Συμβουλή</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pPr marL="0" lvl="0" indent="0">
              <a:buNone/>
            </a:pPr>
            <a:r>
              <a:rPr lang="el-GR" sz="2800" dirty="0"/>
              <a:t>Μια συμβουλή προσβασιμότητας δίνεται σε περιεχόμενο, το οποίο μπορεί να γίνει αντιληπτό από άτομα με αναπηρία, αλλά θα έπρεπε να οργανωθεί ή να παρουσιαστεί καλύτερα, έτσι ώστε να μεγιστοποιηθούν οι πληροφορίες που προσλαμβάνονται</a:t>
            </a:r>
            <a:r>
              <a:rPr lang="el-GR" sz="2800" dirty="0" smtClean="0"/>
              <a:t>.</a:t>
            </a:r>
          </a:p>
          <a:p>
            <a:pPr marL="0" lvl="0" indent="0">
              <a:buNone/>
            </a:pPr>
            <a:endParaRPr lang="el-GR" sz="2800" dirty="0" smtClean="0"/>
          </a:p>
          <a:p>
            <a:r>
              <a:rPr lang="el-GR" sz="2800" dirty="0" smtClean="0"/>
              <a:t>Επικεφαλίδες στη σωστή σειρά.</a:t>
            </a:r>
          </a:p>
          <a:p>
            <a:r>
              <a:rPr lang="el-GR" sz="2800" dirty="0" smtClean="0"/>
              <a:t>Πίνακες με δομή που διευκολύνει την περιήγηση.</a:t>
            </a:r>
          </a:p>
          <a:p>
            <a:r>
              <a:rPr lang="el-GR" sz="2800" dirty="0" smtClean="0"/>
              <a:t>Όχι </a:t>
            </a:r>
            <a:r>
              <a:rPr lang="el-GR" sz="2800" dirty="0" err="1" smtClean="0"/>
              <a:t>υδατογραφήματα</a:t>
            </a:r>
            <a:r>
              <a:rPr lang="el-GR" sz="2800" dirty="0" smtClean="0"/>
              <a:t> στις εικόνες.</a:t>
            </a:r>
          </a:p>
          <a:p>
            <a:endParaRPr lang="el-GR" sz="2400" dirty="0">
              <a:solidFill>
                <a:srgbClr val="0070C0"/>
              </a:solidFill>
            </a:endParaRPr>
          </a:p>
          <a:p>
            <a:endParaRPr lang="el-GR" dirty="0"/>
          </a:p>
        </p:txBody>
      </p:sp>
    </p:spTree>
    <p:extLst>
      <p:ext uri="{BB962C8B-B14F-4D97-AF65-F5344CB8AC3E}">
        <p14:creationId xmlns:p14="http://schemas.microsoft.com/office/powerpoint/2010/main" val="4678109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84976" cy="1143000"/>
          </a:xfrm>
        </p:spPr>
        <p:txBody>
          <a:bodyPr>
            <a:normAutofit/>
          </a:bodyPr>
          <a:lstStyle/>
          <a:p>
            <a:r>
              <a:rPr lang="el-GR" dirty="0" smtClean="0">
                <a:solidFill>
                  <a:srgbClr val="FFFF00"/>
                </a:solidFill>
              </a:rPr>
              <a:t>Ελεγκτής προσβασιμότητας (1/3)</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Καρτέλα Αρχείο&gt; Πληροφορίες&gt; Πεδίο </a:t>
            </a:r>
            <a:r>
              <a:rPr lang="el-GR" sz="2800" dirty="0"/>
              <a:t>Προετοιμασία για κοινή </a:t>
            </a:r>
            <a:r>
              <a:rPr lang="el-GR" sz="2800" dirty="0" smtClean="0"/>
              <a:t>χρήση&gt; Έλεγχος </a:t>
            </a:r>
            <a:r>
              <a:rPr lang="el-GR" sz="2800" dirty="0"/>
              <a:t>για </a:t>
            </a:r>
            <a:r>
              <a:rPr lang="el-GR" sz="2800" dirty="0" smtClean="0"/>
              <a:t>θέματα&gt; Έλεγχος πρόσβασης.</a:t>
            </a:r>
            <a:endParaRPr lang="el-GR" sz="2800" dirty="0"/>
          </a:p>
          <a:p>
            <a:pPr marL="0" indent="0">
              <a:buNone/>
            </a:pPr>
            <a:endParaRPr lang="el-GR" sz="2000" dirty="0"/>
          </a:p>
          <a:p>
            <a:endParaRPr lang="el-GR" dirty="0"/>
          </a:p>
        </p:txBody>
      </p:sp>
      <p:pic>
        <p:nvPicPr>
          <p:cNvPr id="4" name="Εικόνα 3" descr="Έλεγχος προσβασιμότητας."/>
          <p:cNvPicPr/>
          <p:nvPr/>
        </p:nvPicPr>
        <p:blipFill>
          <a:blip r:embed="rId2" cstate="print">
            <a:extLst>
              <a:ext uri="{28A0092B-C50C-407E-A947-70E740481C1C}">
                <a14:useLocalDpi xmlns:a14="http://schemas.microsoft.com/office/drawing/2010/main" val="0"/>
              </a:ext>
            </a:extLst>
          </a:blip>
          <a:stretch>
            <a:fillRect/>
          </a:stretch>
        </p:blipFill>
        <p:spPr>
          <a:xfrm>
            <a:off x="1979712" y="3212976"/>
            <a:ext cx="5052724" cy="3520698"/>
          </a:xfrm>
          <a:prstGeom prst="rect">
            <a:avLst/>
          </a:prstGeom>
        </p:spPr>
      </p:pic>
    </p:spTree>
    <p:extLst>
      <p:ext uri="{BB962C8B-B14F-4D97-AF65-F5344CB8AC3E}">
        <p14:creationId xmlns:p14="http://schemas.microsoft.com/office/powerpoint/2010/main" val="796001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Ελεγκτής προσβασιμότητας </a:t>
            </a:r>
            <a:r>
              <a:rPr lang="el-GR" dirty="0" smtClean="0">
                <a:solidFill>
                  <a:srgbClr val="FFFF00"/>
                </a:solidFill>
              </a:rPr>
              <a:t>(2/3)</a:t>
            </a:r>
            <a:endParaRPr lang="el-GR" dirty="0"/>
          </a:p>
        </p:txBody>
      </p:sp>
      <p:sp>
        <p:nvSpPr>
          <p:cNvPr id="3" name="Θέση περιεχομένου 2"/>
          <p:cNvSpPr>
            <a:spLocks noGrp="1"/>
          </p:cNvSpPr>
          <p:nvPr>
            <p:ph idx="1"/>
          </p:nvPr>
        </p:nvSpPr>
        <p:spPr>
          <a:xfrm>
            <a:off x="457200" y="1340768"/>
            <a:ext cx="8229600" cy="4525963"/>
          </a:xfrm>
        </p:spPr>
        <p:txBody>
          <a:bodyPr>
            <a:normAutofit/>
          </a:bodyPr>
          <a:lstStyle/>
          <a:p>
            <a:pPr marL="0" indent="0">
              <a:buNone/>
            </a:pPr>
            <a:r>
              <a:rPr lang="el-GR" sz="2800" dirty="0" smtClean="0"/>
              <a:t>Παράθυρο </a:t>
            </a:r>
            <a:r>
              <a:rPr lang="el-GR" sz="2800" dirty="0"/>
              <a:t>Έλεγχος ρυθμίσεων </a:t>
            </a:r>
            <a:r>
              <a:rPr lang="el-GR" sz="2800" dirty="0" smtClean="0"/>
              <a:t>πρόσβασης&gt; Αποτελέσματα </a:t>
            </a:r>
            <a:r>
              <a:rPr lang="el-GR" sz="2800" dirty="0"/>
              <a:t>επιθεώρησης&gt; Πρόσθετες </a:t>
            </a:r>
            <a:r>
              <a:rPr lang="el-GR" sz="2800" dirty="0" smtClean="0"/>
              <a:t>πληροφορίες &amp; </a:t>
            </a:r>
            <a:r>
              <a:rPr lang="el-GR" sz="2800" dirty="0"/>
              <a:t>Τρόπος </a:t>
            </a:r>
            <a:r>
              <a:rPr lang="el-GR" sz="2800" dirty="0" smtClean="0"/>
              <a:t>επιδιόρθωσης</a:t>
            </a:r>
            <a:r>
              <a:rPr lang="el-GR" sz="2400" dirty="0" smtClean="0"/>
              <a:t>.</a:t>
            </a:r>
          </a:p>
          <a:p>
            <a:pPr marL="0" indent="0">
              <a:buNone/>
            </a:pPr>
            <a:endParaRPr lang="el-GR" sz="2400" dirty="0" smtClean="0"/>
          </a:p>
        </p:txBody>
      </p:sp>
      <p:pic>
        <p:nvPicPr>
          <p:cNvPr id="4" name="Εικόνα 3" descr="Αποτελέσματα επιθεώρησης."/>
          <p:cNvPicPr/>
          <p:nvPr/>
        </p:nvPicPr>
        <p:blipFill>
          <a:blip r:embed="rId2" cstate="print">
            <a:extLst>
              <a:ext uri="{28A0092B-C50C-407E-A947-70E740481C1C}">
                <a14:useLocalDpi xmlns:a14="http://schemas.microsoft.com/office/drawing/2010/main" val="0"/>
              </a:ext>
            </a:extLst>
          </a:blip>
          <a:stretch>
            <a:fillRect/>
          </a:stretch>
        </p:blipFill>
        <p:spPr>
          <a:xfrm>
            <a:off x="3275856" y="2878816"/>
            <a:ext cx="1928877" cy="3790544"/>
          </a:xfrm>
          <a:prstGeom prst="rect">
            <a:avLst/>
          </a:prstGeom>
        </p:spPr>
      </p:pic>
    </p:spTree>
    <p:extLst>
      <p:ext uri="{BB962C8B-B14F-4D97-AF65-F5344CB8AC3E}">
        <p14:creationId xmlns:p14="http://schemas.microsoft.com/office/powerpoint/2010/main" val="7672159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FF00"/>
                </a:solidFill>
              </a:rPr>
              <a:t>Ελεγκτής προσβασιμότητας </a:t>
            </a:r>
            <a:r>
              <a:rPr lang="el-GR" dirty="0" smtClean="0">
                <a:solidFill>
                  <a:srgbClr val="FFFF00"/>
                </a:solidFill>
              </a:rPr>
              <a:t>(3/3</a:t>
            </a:r>
            <a:r>
              <a:rPr lang="el-GR" dirty="0">
                <a:solidFill>
                  <a:srgbClr val="FFFF00"/>
                </a:solidFill>
              </a:rPr>
              <a:t>)</a:t>
            </a:r>
            <a:endParaRPr lang="el-GR" dirty="0"/>
          </a:p>
        </p:txBody>
      </p:sp>
      <p:sp>
        <p:nvSpPr>
          <p:cNvPr id="3" name="Content Placeholder 2"/>
          <p:cNvSpPr>
            <a:spLocks noGrp="1"/>
          </p:cNvSpPr>
          <p:nvPr>
            <p:ph idx="1"/>
          </p:nvPr>
        </p:nvSpPr>
        <p:spPr/>
        <p:txBody>
          <a:bodyPr>
            <a:normAutofit/>
          </a:bodyPr>
          <a:lstStyle/>
          <a:p>
            <a:pPr marL="0" indent="0">
              <a:buNone/>
            </a:pPr>
            <a:r>
              <a:rPr lang="el-GR" sz="2800" dirty="0"/>
              <a:t>Όταν διορθώσετε όλα τα προβλήματα, στο παράθυρο Έλεγχος ρυθμίσεων πρόσβασης στο πεδίο Αποτελέσματα επιθεώρησης, θα εμφανιστεί ένα μήνυμα ότι δε βρέθηκαν θέματα προσβασιμότητας. </a:t>
            </a:r>
          </a:p>
        </p:txBody>
      </p:sp>
      <p:pic>
        <p:nvPicPr>
          <p:cNvPr id="4" name="Εικόνα 4" descr="Αποτελέσματα επιθεώρησης. Χωρίς προβλήματα προσβασιμότητας."/>
          <p:cNvPicPr/>
          <p:nvPr/>
        </p:nvPicPr>
        <p:blipFill>
          <a:blip r:embed="rId2" cstate="print">
            <a:extLst>
              <a:ext uri="{28A0092B-C50C-407E-A947-70E740481C1C}">
                <a14:useLocalDpi xmlns:a14="http://schemas.microsoft.com/office/drawing/2010/main" val="0"/>
              </a:ext>
            </a:extLst>
          </a:blip>
          <a:stretch>
            <a:fillRect/>
          </a:stretch>
        </p:blipFill>
        <p:spPr>
          <a:xfrm>
            <a:off x="3376920" y="3758431"/>
            <a:ext cx="1915160" cy="2267585"/>
          </a:xfrm>
          <a:prstGeom prst="rect">
            <a:avLst/>
          </a:prstGeom>
        </p:spPr>
      </p:pic>
    </p:spTree>
    <p:extLst>
      <p:ext uri="{BB962C8B-B14F-4D97-AF65-F5344CB8AC3E}">
        <p14:creationId xmlns:p14="http://schemas.microsoft.com/office/powerpoint/2010/main" val="343375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1930226"/>
          </a:xfrm>
        </p:spPr>
        <p:txBody>
          <a:bodyPr>
            <a:noAutofit/>
          </a:bodyPr>
          <a:lstStyle/>
          <a:p>
            <a:r>
              <a:rPr lang="el-GR" sz="4000" dirty="0" smtClean="0">
                <a:solidFill>
                  <a:srgbClr val="FFFF00"/>
                </a:solidFill>
              </a:rPr>
              <a:t>Σύντομες οδηγίες δημιουργίας προσβάσιμων εγγράφων με χρήση </a:t>
            </a:r>
            <a:r>
              <a:rPr lang="en-US" sz="4000" dirty="0" smtClean="0">
                <a:solidFill>
                  <a:srgbClr val="FFFF00"/>
                </a:solidFill>
              </a:rPr>
              <a:t/>
            </a:r>
            <a:br>
              <a:rPr lang="en-US" sz="4000" dirty="0" smtClean="0">
                <a:solidFill>
                  <a:srgbClr val="FFFF00"/>
                </a:solidFill>
              </a:rPr>
            </a:br>
            <a:r>
              <a:rPr lang="en-US" sz="4000" spc="200" dirty="0" smtClean="0">
                <a:solidFill>
                  <a:srgbClr val="FFFF00"/>
                </a:solidFill>
              </a:rPr>
              <a:t>MS</a:t>
            </a:r>
            <a:r>
              <a:rPr lang="el-GR" sz="4000" spc="200" dirty="0">
                <a:solidFill>
                  <a:srgbClr val="FFFF00"/>
                </a:solidFill>
              </a:rPr>
              <a:t>-</a:t>
            </a:r>
            <a:r>
              <a:rPr lang="en-US" sz="4000" spc="200" dirty="0">
                <a:solidFill>
                  <a:srgbClr val="FFFF00"/>
                </a:solidFill>
              </a:rPr>
              <a:t>Word</a:t>
            </a:r>
            <a:r>
              <a:rPr lang="el-GR" sz="4000" spc="200" dirty="0">
                <a:solidFill>
                  <a:srgbClr val="FFFF00"/>
                </a:solidFill>
              </a:rPr>
              <a:t> </a:t>
            </a:r>
            <a:r>
              <a:rPr lang="el-GR" sz="4000" spc="200" dirty="0" smtClean="0">
                <a:solidFill>
                  <a:srgbClr val="FFFF00"/>
                </a:solidFill>
              </a:rPr>
              <a:t>2010</a:t>
            </a:r>
            <a:endParaRPr lang="el-GR" sz="4000" dirty="0">
              <a:solidFill>
                <a:srgbClr val="FFFF00"/>
              </a:solidFill>
            </a:endParaRPr>
          </a:p>
        </p:txBody>
      </p:sp>
      <p:sp>
        <p:nvSpPr>
          <p:cNvPr id="3" name="Θέση περιεχομένου 2"/>
          <p:cNvSpPr>
            <a:spLocks noGrp="1"/>
          </p:cNvSpPr>
          <p:nvPr>
            <p:ph idx="1"/>
          </p:nvPr>
        </p:nvSpPr>
        <p:spPr>
          <a:xfrm>
            <a:off x="457200" y="2215405"/>
            <a:ext cx="8229600" cy="4525963"/>
          </a:xfrm>
        </p:spPr>
        <p:txBody>
          <a:bodyPr>
            <a:normAutofit/>
          </a:bodyPr>
          <a:lstStyle/>
          <a:p>
            <a:r>
              <a:rPr lang="el-GR" sz="2400" dirty="0" smtClean="0"/>
              <a:t>Χρήση ενσωματωμένων στυλ για τη δομή μεγάλων εγγράφων.</a:t>
            </a:r>
          </a:p>
          <a:p>
            <a:r>
              <a:rPr lang="el-GR" sz="2400" dirty="0" smtClean="0"/>
              <a:t>Χρήση εναλλακτικού κειμένου σε όλα τα αντικείμενα.</a:t>
            </a:r>
          </a:p>
          <a:p>
            <a:r>
              <a:rPr lang="el-GR" sz="2400" dirty="0" smtClean="0"/>
              <a:t>Χρήση πινάκων με απλή δομή και χρήση γραμμής/στήλης κεφαλίδας.</a:t>
            </a:r>
          </a:p>
          <a:p>
            <a:r>
              <a:rPr lang="el-GR" sz="2400" dirty="0" smtClean="0"/>
              <a:t>Χρήση επιστημονικών συμβόλων, πολυμέσων κ.α. ακολουθώντας τις κατάλληλες οδηγίες.</a:t>
            </a:r>
          </a:p>
          <a:p>
            <a:r>
              <a:rPr lang="el-GR" sz="2400" dirty="0" smtClean="0"/>
              <a:t>Έλεγχος του βαθμού προσβασιμότητας.</a:t>
            </a:r>
            <a:endParaRPr lang="el-GR" sz="2400" dirty="0"/>
          </a:p>
        </p:txBody>
      </p:sp>
    </p:spTree>
    <p:extLst>
      <p:ext uri="{BB962C8B-B14F-4D97-AF65-F5344CB8AC3E}">
        <p14:creationId xmlns:p14="http://schemas.microsoft.com/office/powerpoint/2010/main" val="38361416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FF00"/>
                </a:solidFill>
              </a:rPr>
              <a:t>Word2010 Template</a:t>
            </a:r>
            <a:endParaRPr lang="el-GR" dirty="0">
              <a:solidFill>
                <a:srgbClr val="FFFF00"/>
              </a:solidFill>
            </a:endParaRPr>
          </a:p>
        </p:txBody>
      </p:sp>
      <p:sp>
        <p:nvSpPr>
          <p:cNvPr id="3" name="Θέση περιεχομένου 2"/>
          <p:cNvSpPr>
            <a:spLocks noGrp="1"/>
          </p:cNvSpPr>
          <p:nvPr>
            <p:ph idx="1"/>
          </p:nvPr>
        </p:nvSpPr>
        <p:spPr>
          <a:xfrm>
            <a:off x="1166936" y="1844824"/>
            <a:ext cx="8229600" cy="4525963"/>
          </a:xfrm>
        </p:spPr>
        <p:txBody>
          <a:bodyPr>
            <a:normAutofit/>
          </a:bodyPr>
          <a:lstStyle/>
          <a:p>
            <a:r>
              <a:rPr lang="el-GR" sz="2800" dirty="0" smtClean="0"/>
              <a:t>Χρήση επικεφαλίδων διαφόρων επιπέδων.</a:t>
            </a:r>
          </a:p>
          <a:p>
            <a:r>
              <a:rPr lang="el-GR" sz="2800" dirty="0" smtClean="0"/>
              <a:t>Χρήση κουκκίδων και αρίθμησης.</a:t>
            </a:r>
          </a:p>
          <a:p>
            <a:r>
              <a:rPr lang="el-GR" sz="2800" dirty="0" smtClean="0"/>
              <a:t>Χρήση στηλών.</a:t>
            </a:r>
          </a:p>
          <a:p>
            <a:r>
              <a:rPr lang="el-GR" sz="2800" dirty="0" smtClean="0"/>
              <a:t>Χρήση πινάκων με γραμμή κεφαλίδας.</a:t>
            </a:r>
          </a:p>
          <a:p>
            <a:r>
              <a:rPr lang="el-GR" sz="2800" dirty="0" smtClean="0"/>
              <a:t>Εναλλακτικό κείμενο σε αντικείμενο.</a:t>
            </a:r>
          </a:p>
          <a:p>
            <a:r>
              <a:rPr lang="el-GR" sz="2800" dirty="0" smtClean="0"/>
              <a:t>Πίνακας περιεχομένων.</a:t>
            </a:r>
            <a:endParaRPr lang="el-GR" sz="2800" dirty="0"/>
          </a:p>
        </p:txBody>
      </p:sp>
    </p:spTree>
    <p:extLst>
      <p:ext uri="{BB962C8B-B14F-4D97-AF65-F5344CB8AC3E}">
        <p14:creationId xmlns:p14="http://schemas.microsoft.com/office/powerpoint/2010/main" val="28035195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l-GR" dirty="0" smtClean="0">
                <a:solidFill>
                  <a:srgbClr val="FFFF00"/>
                </a:solidFill>
              </a:rPr>
              <a:t>Κεντρικό Μητρώο Ελληνικών Ανοικτών Μαθημάτων </a:t>
            </a:r>
            <a:endParaRPr lang="el-GR" dirty="0">
              <a:solidFill>
                <a:srgbClr val="FFFF00"/>
              </a:solidFill>
            </a:endParaRPr>
          </a:p>
        </p:txBody>
      </p:sp>
      <p:sp>
        <p:nvSpPr>
          <p:cNvPr id="3" name="Content Placeholder 2"/>
          <p:cNvSpPr>
            <a:spLocks noGrp="1"/>
          </p:cNvSpPr>
          <p:nvPr>
            <p:ph idx="1"/>
          </p:nvPr>
        </p:nvSpPr>
        <p:spPr>
          <a:xfrm>
            <a:off x="467544" y="1196752"/>
            <a:ext cx="8229600" cy="4525963"/>
          </a:xfrm>
        </p:spPr>
        <p:txBody>
          <a:bodyPr>
            <a:normAutofit/>
          </a:bodyPr>
          <a:lstStyle/>
          <a:p>
            <a:pPr marL="0" indent="0">
              <a:buNone/>
            </a:pPr>
            <a:r>
              <a:rPr lang="el-GR" sz="2000" dirty="0"/>
              <a:t>Το έργο “</a:t>
            </a:r>
            <a:r>
              <a:rPr lang="el-GR" sz="2000" b="1" dirty="0"/>
              <a:t>Κεντρικό Μητρώο Ελληνικών Ανοικτών Μαθημάτων</a:t>
            </a:r>
            <a:r>
              <a:rPr lang="el-GR" sz="2000" dirty="0"/>
              <a:t>”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0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97</a:t>
            </a:fld>
            <a:endParaRPr lang="el-GR" dirty="0"/>
          </a:p>
        </p:txBody>
      </p:sp>
      <p:pic>
        <p:nvPicPr>
          <p:cNvPr id="7" name="Εικόνα 6" descr="Περιγραφή: Άδειες χρήσης Creative Comm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879370"/>
            <a:ext cx="1247775" cy="436245"/>
          </a:xfrm>
          <a:prstGeom prst="rect">
            <a:avLst/>
          </a:prstGeom>
          <a:noFill/>
          <a:ln>
            <a:noFill/>
          </a:ln>
        </p:spPr>
      </p:pic>
      <p:pic>
        <p:nvPicPr>
          <p:cNvPr id="8" name="Picture 12"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160" y="2989580"/>
            <a:ext cx="4936192" cy="1231508"/>
          </a:xfrm>
          <a:prstGeom prst="rect">
            <a:avLst/>
          </a:prstGeom>
          <a:noFill/>
          <a:ln>
            <a:noFill/>
          </a:ln>
        </p:spPr>
      </p:pic>
    </p:spTree>
    <p:extLst>
      <p:ext uri="{BB962C8B-B14F-4D97-AF65-F5344CB8AC3E}">
        <p14:creationId xmlns:p14="http://schemas.microsoft.com/office/powerpoint/2010/main" val="399393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4845</Words>
  <Application>Microsoft Office PowerPoint</Application>
  <PresentationFormat>Προβολή στην οθόνη (4:3)</PresentationFormat>
  <Paragraphs>529</Paragraphs>
  <Slides>97</Slides>
  <Notes>35</Notes>
  <HiddenSlides>0</HiddenSlides>
  <MMClips>0</MMClips>
  <ScaleCrop>false</ScaleCrop>
  <HeadingPairs>
    <vt:vector size="4" baseType="variant">
      <vt:variant>
        <vt:lpstr>Θέμα</vt:lpstr>
      </vt:variant>
      <vt:variant>
        <vt:i4>1</vt:i4>
      </vt:variant>
      <vt:variant>
        <vt:lpstr>Τίτλοι διαφανειών</vt:lpstr>
      </vt:variant>
      <vt:variant>
        <vt:i4>97</vt:i4>
      </vt:variant>
    </vt:vector>
  </HeadingPairs>
  <TitlesOfParts>
    <vt:vector size="98" baseType="lpstr">
      <vt:lpstr>Office Theme</vt:lpstr>
      <vt:lpstr>Κεντρικό Μητρώο Ελληνικών Ανοικτών Μαθημάτων</vt:lpstr>
      <vt:lpstr>Παρουσίαση του PowerPoint</vt:lpstr>
      <vt:lpstr>Περιεχόμενα (1/3)</vt:lpstr>
      <vt:lpstr>Περιεχόμενα (2/3)</vt:lpstr>
      <vt:lpstr>Περιεχόμενα (3/3)</vt:lpstr>
      <vt:lpstr>Εισαγωγή (1/5)</vt:lpstr>
      <vt:lpstr>Εισαγωγή (2/5)</vt:lpstr>
      <vt:lpstr>Εισαγωγή (3/5)</vt:lpstr>
      <vt:lpstr>Εισαγωγή (4/5)</vt:lpstr>
      <vt:lpstr>Εισαγωγή (5/5)</vt:lpstr>
      <vt:lpstr>Ενσωμάτωση μεταδεδομένων στο έγγραφο (1/4)</vt:lpstr>
      <vt:lpstr>Ενσωμάτωση μεταδεδομένων στο έγγραφο (2/4)</vt:lpstr>
      <vt:lpstr>Ενσωμάτωση μεταδεδομένων στο έγγραφο (3/4)</vt:lpstr>
      <vt:lpstr>Ενσωμάτωση μεταδεδομένων στο έγγραφο (4/4)</vt:lpstr>
      <vt:lpstr>Καθορισμός γλώσσας εγγράφου</vt:lpstr>
      <vt:lpstr>Αλλαγή προκαθορισμένης γλώσσας</vt:lpstr>
      <vt:lpstr>Ενεργοποίηση αυτόματης ανίχνευσης γλώσσας</vt:lpstr>
      <vt:lpstr>Εφαρμογή γλώσσας απευθείας σε επιλεγμένο κείμενο</vt:lpstr>
      <vt:lpstr>Δομή εγγράφου</vt:lpstr>
      <vt:lpstr>Στυλ εγγράφου</vt:lpstr>
      <vt:lpstr>Τίτλος και Υπότιτλος</vt:lpstr>
      <vt:lpstr>Επικεφαλίδες (1/4)</vt:lpstr>
      <vt:lpstr>Επικεφαλίδες (2/4)</vt:lpstr>
      <vt:lpstr>Επικεφαλίδες (3/4)</vt:lpstr>
      <vt:lpstr>Επικεφαλίδες (4/4)</vt:lpstr>
      <vt:lpstr>Σώμα κειμένου-Λεζάντες κ.α.</vt:lpstr>
      <vt:lpstr>Τροποποίηση Στυλ (1/3)</vt:lpstr>
      <vt:lpstr>Τροποποίηση Στυλ (2/3)</vt:lpstr>
      <vt:lpstr>Τροποποίηση Στυλ (3/3)</vt:lpstr>
      <vt:lpstr>Δημιουργία νέου στυλ (1/2)</vt:lpstr>
      <vt:lpstr>Δημιουργία νέου στυλ (2/2)</vt:lpstr>
      <vt:lpstr>Κεφαλίδες-Υποσέλιδα-Αριθμοί σελίδων</vt:lpstr>
      <vt:lpstr>Προσθήκη αριθμού σελίδας</vt:lpstr>
      <vt:lpstr>Προσθήκη Κεφαλίδας</vt:lpstr>
      <vt:lpstr>Προσθήκη Υποσέλιδου</vt:lpstr>
      <vt:lpstr>Λίστες</vt:lpstr>
      <vt:lpstr>Δημιουργία λίστας</vt:lpstr>
      <vt:lpstr>Μορφοποίηση λίστας</vt:lpstr>
      <vt:lpstr>Στήλες (1/2)</vt:lpstr>
      <vt:lpstr>Στήλες (2/2)</vt:lpstr>
      <vt:lpstr>Συνδέσεις (1/2)</vt:lpstr>
      <vt:lpstr>Συνδέσεις (2/2)</vt:lpstr>
      <vt:lpstr>Εισαγωγή υπερ-σύνδεσης (1/2)</vt:lpstr>
      <vt:lpstr>Εισαγωγή υπερ-σύνδεσης (2/2)</vt:lpstr>
      <vt:lpstr>Υπερ-σύνδεση με υπάρχον αρχείο ή ιστοσελίδα</vt:lpstr>
      <vt:lpstr>Υπερ-σύνδεση με θέση μέσα στο έγγραφο</vt:lpstr>
      <vt:lpstr>Υπερ-σύνδεση με διεύθυνση ηλεκτρονικού ταχυδρομείου</vt:lpstr>
      <vt:lpstr>Συμβουλή οθόνης</vt:lpstr>
      <vt:lpstr>Εισαγωγή παραπομπής</vt:lpstr>
      <vt:lpstr>Υποσημειώσεις ή/και Σημειώσεις τέλους</vt:lpstr>
      <vt:lpstr>Εισαγωγή υποσημειώσεων ή/και σημειώσεων τέλους (1/2)</vt:lpstr>
      <vt:lpstr>Εισαγωγή υποσημειώσεων ή/και σημειώσεων τέλους (2/2)</vt:lpstr>
      <vt:lpstr>Μετατροπή υποσημειώσεων ή/και σημειώσεων τέλους</vt:lpstr>
      <vt:lpstr>Διαγραφή Υποσημειώσεων ή/και Σημειώσεων τέλους</vt:lpstr>
      <vt:lpstr>Αναφορές-Βιβλιογραφία</vt:lpstr>
      <vt:lpstr>Εισαγωγή νέας αναφοράς και πηγής (1/2)</vt:lpstr>
      <vt:lpstr>Εισαγωγή νέας αναφοράς και πηγής (2/2)</vt:lpstr>
      <vt:lpstr>Επεξεργασία αναφοράς από κράτηση θέσης (1/2)</vt:lpstr>
      <vt:lpstr>Επεξεργασία αναφοράς από κράτηση θέσης (2/2)</vt:lpstr>
      <vt:lpstr>Εύρεση πηγής</vt:lpstr>
      <vt:lpstr>Δημιουργία Βιβλιογραφίας</vt:lpstr>
      <vt:lpstr>Αντικείμενα</vt:lpstr>
      <vt:lpstr>Εισαγωγή και μορφοποίηση αντικειμένου</vt:lpstr>
      <vt:lpstr>Εναλλακτικό κείμενο σε αντικείμενο (1/2)</vt:lpstr>
      <vt:lpstr>Εναλλακτικό κείμενο σε αντικείμενο (2/2)</vt:lpstr>
      <vt:lpstr>Εισαγωγή λεζάντας σε αντικείμενο</vt:lpstr>
      <vt:lpstr>Πίνακας εικόνων</vt:lpstr>
      <vt:lpstr>Εισαγωγή πίνακα εικόνων</vt:lpstr>
      <vt:lpstr>Τροποποίηση/Ενημέρωση  πίνακα εικόνων</vt:lpstr>
      <vt:lpstr>Πίνακες δεδομένων </vt:lpstr>
      <vt:lpstr>Δημιουργία και χρήση πινάκων δεδομένων (1/2)</vt:lpstr>
      <vt:lpstr>Δημιουργία και χρήση πινάκων δεδομένων (2/2)</vt:lpstr>
      <vt:lpstr>Εισαγωγή πίνακα δεδομένων</vt:lpstr>
      <vt:lpstr>Εισαγωγή εναλλακτικού κειμένου σε πίνακα</vt:lpstr>
      <vt:lpstr>Εισαγωγή γραμμής (ή στήλης) κεφαλίδας</vt:lpstr>
      <vt:lpstr>Πίνακας Περιεχομένων</vt:lpstr>
      <vt:lpstr>Εισαγωγή πίνακα περιεχομένων (1/4)</vt:lpstr>
      <vt:lpstr>Εισαγωγή πίνακα περιεχομένων (2/4)</vt:lpstr>
      <vt:lpstr>Εισαγωγή πίνακα περιεχομένων (3/4)</vt:lpstr>
      <vt:lpstr>Εισαγωγή πίνακα περιεχομένων (4/4)</vt:lpstr>
      <vt:lpstr>Συστάσεις για τη γραμματοσειρά (1/2)</vt:lpstr>
      <vt:lpstr>Συστάσεις για τη γραμματοσειρά (2/2)</vt:lpstr>
      <vt:lpstr>Συστάσεις για τα χρώματα (1/2)</vt:lpstr>
      <vt:lpstr>Συστάσεις για τα χρώματα (2/2)</vt:lpstr>
      <vt:lpstr>Συστάσεις για τις παραγράφους</vt:lpstr>
      <vt:lpstr>Γενικές Συστάσεις (1/2)</vt:lpstr>
      <vt:lpstr>Γενικές Συστάσεις (2/2)</vt:lpstr>
      <vt:lpstr>Έλεγχος προσβασιμότητας </vt:lpstr>
      <vt:lpstr>Σφάλμα</vt:lpstr>
      <vt:lpstr>Προειδοποίηση</vt:lpstr>
      <vt:lpstr>Συμβουλή</vt:lpstr>
      <vt:lpstr>Ελεγκτής προσβασιμότητας (1/3)</vt:lpstr>
      <vt:lpstr>Ελεγκτής προσβασιμότητας (2/3)</vt:lpstr>
      <vt:lpstr>Ελεγκτής προσβασιμότητας (3/3)</vt:lpstr>
      <vt:lpstr>Σύντομες οδηγίες δημιουργίας προσβάσιμων εγγράφων με χρήση  MS-Word 2010</vt:lpstr>
      <vt:lpstr>Word2010 Template</vt:lpstr>
      <vt:lpstr>Κεντρικό Μητρώο Ελληνικών Ανοικτών Μαθημάτων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Αναλυτικές Οδηγίες Δημιουργίας Προσβάσιμων</dc:title>
  <dc:creator>Sima</dc:creator>
  <cp:lastModifiedBy>koupe</cp:lastModifiedBy>
  <cp:revision>180</cp:revision>
  <dcterms:created xsi:type="dcterms:W3CDTF">2013-04-08T07:53:42Z</dcterms:created>
  <dcterms:modified xsi:type="dcterms:W3CDTF">2014-02-26T19:10:18Z</dcterms:modified>
</cp:coreProperties>
</file>