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11" r:id="rId2"/>
    <p:sldId id="398" r:id="rId3"/>
    <p:sldId id="396" r:id="rId4"/>
    <p:sldId id="397" r:id="rId5"/>
    <p:sldId id="258" r:id="rId6"/>
    <p:sldId id="259" r:id="rId7"/>
    <p:sldId id="354" r:id="rId8"/>
    <p:sldId id="260" r:id="rId9"/>
    <p:sldId id="296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283" r:id="rId28"/>
    <p:sldId id="284" r:id="rId29"/>
    <p:sldId id="285" r:id="rId30"/>
    <p:sldId id="355" r:id="rId31"/>
    <p:sldId id="288" r:id="rId32"/>
    <p:sldId id="290" r:id="rId33"/>
    <p:sldId id="291" r:id="rId34"/>
    <p:sldId id="388" r:id="rId35"/>
    <p:sldId id="389" r:id="rId36"/>
    <p:sldId id="390" r:id="rId37"/>
    <p:sldId id="391" r:id="rId38"/>
    <p:sldId id="392" r:id="rId39"/>
    <p:sldId id="393" r:id="rId40"/>
    <p:sldId id="292" r:id="rId41"/>
    <p:sldId id="293" r:id="rId42"/>
    <p:sldId id="299" r:id="rId43"/>
    <p:sldId id="294" r:id="rId44"/>
    <p:sldId id="300" r:id="rId45"/>
    <p:sldId id="301" r:id="rId46"/>
    <p:sldId id="356" r:id="rId47"/>
    <p:sldId id="321" r:id="rId48"/>
    <p:sldId id="322" r:id="rId49"/>
    <p:sldId id="357" r:id="rId50"/>
    <p:sldId id="358" r:id="rId51"/>
    <p:sldId id="369" r:id="rId52"/>
    <p:sldId id="370" r:id="rId53"/>
    <p:sldId id="371" r:id="rId54"/>
    <p:sldId id="372" r:id="rId55"/>
    <p:sldId id="340" r:id="rId56"/>
    <p:sldId id="362" r:id="rId57"/>
    <p:sldId id="348" r:id="rId58"/>
    <p:sldId id="363" r:id="rId59"/>
    <p:sldId id="364" r:id="rId60"/>
    <p:sldId id="367" r:id="rId61"/>
    <p:sldId id="368" r:id="rId62"/>
    <p:sldId id="395" r:id="rId63"/>
    <p:sldId id="343" r:id="rId64"/>
    <p:sldId id="344" r:id="rId65"/>
    <p:sldId id="365" r:id="rId66"/>
    <p:sldId id="366" r:id="rId67"/>
    <p:sldId id="394" r:id="rId68"/>
    <p:sldId id="382" r:id="rId69"/>
    <p:sldId id="383" r:id="rId70"/>
    <p:sldId id="384" r:id="rId71"/>
    <p:sldId id="385" r:id="rId72"/>
    <p:sldId id="386" r:id="rId73"/>
    <p:sldId id="387" r:id="rId74"/>
    <p:sldId id="349" r:id="rId75"/>
    <p:sldId id="350" r:id="rId76"/>
    <p:sldId id="399" r:id="rId7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2784" autoAdjust="0"/>
  </p:normalViewPr>
  <p:slideViewPr>
    <p:cSldViewPr>
      <p:cViewPr varScale="1">
        <p:scale>
          <a:sx n="85" d="100"/>
          <a:sy n="85" d="100"/>
        </p:scale>
        <p:origin x="-65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B1FFA-38BF-41AE-A409-852262A75F3A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B154-CB44-453B-B406-51B5837894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54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914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919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9299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6328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92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0067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740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2676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227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1540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80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9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8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48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812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551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251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607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B154-CB44-453B-B406-51B5837894CC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168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73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152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32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166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5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0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668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870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439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313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068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75FDD-85A2-4CAE-B8CE-29820D9589F2}" type="datetimeFigureOut">
              <a:rPr lang="el-GR" smtClean="0"/>
              <a:pPr/>
              <a:t>26/2/2014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6030-A3C9-426D-B586-694F92ADA60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3403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koupe@di.uoa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eclass.gunet.gr/courses/OCGU103/" TargetMode="External"/><Relationship Id="rId7" Type="http://schemas.openxmlformats.org/officeDocument/2006/relationships/hyperlink" Target="http://opendefinition.org/butt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edomdefined.org/Definition/El" TargetMode="External"/><Relationship Id="rId5" Type="http://schemas.openxmlformats.org/officeDocument/2006/relationships/hyperlink" Target="http://opendefinition.org/od/ellinika/" TargetMode="External"/><Relationship Id="rId4" Type="http://schemas.openxmlformats.org/officeDocument/2006/relationships/hyperlink" Target="http://creativecommons.org/licenses/by-sa/3.0/deed.el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el-GR" sz="2000" dirty="0" smtClean="0">
                <a:solidFill>
                  <a:schemeClr val="tx1"/>
                </a:solidFill>
              </a:rPr>
              <a:t>Κεντρικό Μητρώο Ελληνικών Ανοικτών Μαθημάτων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11" name="Εικόνα 10" descr="Λογότυπο-Κεντρικό Μητρώο Ελληνικών Ανοικτ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48680"/>
            <a:ext cx="2376263" cy="1883189"/>
          </a:xfrm>
          <a:prstGeom prst="rect">
            <a:avLst/>
          </a:prstGeom>
        </p:spPr>
      </p:pic>
      <p:sp>
        <p:nvSpPr>
          <p:cNvPr id="8" name="Τίτλος 1"/>
          <p:cNvSpPr txBox="1">
            <a:spLocks/>
          </p:cNvSpPr>
          <p:nvPr/>
        </p:nvSpPr>
        <p:spPr>
          <a:xfrm>
            <a:off x="179512" y="2780928"/>
            <a:ext cx="851763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l-GR" sz="3200" b="1" spc="200" dirty="0">
                <a:solidFill>
                  <a:srgbClr val="FFFF00"/>
                </a:solidFill>
              </a:rPr>
              <a:t>Δ</a:t>
            </a:r>
            <a:r>
              <a:rPr lang="el-GR" sz="3200" b="1" spc="200" dirty="0" smtClean="0">
                <a:solidFill>
                  <a:srgbClr val="FFFF00"/>
                </a:solidFill>
              </a:rPr>
              <a:t>ημιουργία </a:t>
            </a:r>
            <a:r>
              <a:rPr lang="el-GR" sz="3200" b="1" spc="200" dirty="0" err="1" smtClean="0">
                <a:solidFill>
                  <a:srgbClr val="FFFF00"/>
                </a:solidFill>
              </a:rPr>
              <a:t>προσβάσιμων</a:t>
            </a:r>
            <a:r>
              <a:rPr lang="el-GR" sz="3200" b="1" spc="200" dirty="0" smtClean="0">
                <a:solidFill>
                  <a:srgbClr val="FFFF00"/>
                </a:solidFill>
              </a:rPr>
              <a:t> παρουσιάσεων </a:t>
            </a:r>
            <a:r>
              <a:rPr lang="el-GR" sz="3200" b="1" spc="200" dirty="0" smtClean="0">
                <a:solidFill>
                  <a:srgbClr val="FFFF00"/>
                </a:solidFill>
              </a:rPr>
              <a:t>με χρήση </a:t>
            </a:r>
            <a:r>
              <a:rPr lang="en-US" sz="3200" b="1" spc="200" dirty="0" smtClean="0">
                <a:solidFill>
                  <a:srgbClr val="FFFF00"/>
                </a:solidFill>
              </a:rPr>
              <a:t>MS</a:t>
            </a:r>
            <a:r>
              <a:rPr lang="el-GR" sz="3200" b="1" spc="200" dirty="0" smtClean="0">
                <a:solidFill>
                  <a:srgbClr val="FFFF00"/>
                </a:solidFill>
              </a:rPr>
              <a:t>-</a:t>
            </a:r>
            <a:r>
              <a:rPr lang="en-US" sz="3200" b="1" spc="200" dirty="0" smtClean="0">
                <a:solidFill>
                  <a:srgbClr val="FFFF00"/>
                </a:solidFill>
              </a:rPr>
              <a:t>PowerPoint</a:t>
            </a:r>
            <a:r>
              <a:rPr lang="el-GR" sz="3200" b="1" spc="200" dirty="0" smtClean="0">
                <a:solidFill>
                  <a:srgbClr val="FFFF00"/>
                </a:solidFill>
              </a:rPr>
              <a:t>2010</a:t>
            </a:r>
            <a:endParaRPr lang="en-US" sz="3200" b="1" spc="2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l-GR" sz="2400" spc="200" dirty="0" smtClean="0">
                <a:solidFill>
                  <a:srgbClr val="FFFF00"/>
                </a:solidFill>
              </a:rPr>
              <a:t>Έκδοση 1.0</a:t>
            </a:r>
            <a:endParaRPr lang="el-GR" sz="3200" spc="200" dirty="0" smtClean="0">
              <a:solidFill>
                <a:srgbClr val="FFFF00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467544" y="429309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l-GR" sz="2400" b="1" dirty="0" smtClean="0"/>
              <a:t>Γεώργιος Κουρουπέτρογλου</a:t>
            </a:r>
          </a:p>
          <a:p>
            <a:pPr algn="ctr">
              <a:spcBef>
                <a:spcPts val="500"/>
              </a:spcBef>
            </a:pPr>
            <a:r>
              <a:rPr lang="en-US" sz="1600" dirty="0" smtClean="0">
                <a:hlinkClick r:id="rId4" tooltip="Γεώργιος Κουρουπέτρογλου"/>
              </a:rPr>
              <a:t>koupe@di.uoa.gr</a:t>
            </a:r>
            <a:endParaRPr lang="en-US" sz="1600" dirty="0" smtClean="0"/>
          </a:p>
        </p:txBody>
      </p:sp>
      <p:pic>
        <p:nvPicPr>
          <p:cNvPr id="6" name="Εικόνα 5" descr="Λογότυπο GUnet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64393"/>
            <a:ext cx="946773" cy="640988"/>
          </a:xfrm>
          <a:prstGeom prst="rect">
            <a:avLst/>
          </a:prstGeom>
        </p:spPr>
      </p:pic>
      <p:pic>
        <p:nvPicPr>
          <p:cNvPr id="10" name="Picture 12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48682"/>
            <a:ext cx="2854658" cy="61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Εικόνα 11" descr="Περιγραφή: Άδειες χρήσης Creative Common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9" y="6166764"/>
            <a:ext cx="1247775" cy="43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2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Ενσωμάτωση μεταδεδομένων σε παρουσίαση (1/4)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Μεταδεδομένα</a:t>
            </a:r>
            <a:r>
              <a:rPr lang="el-GR" dirty="0" smtClean="0"/>
              <a:t>: </a:t>
            </a:r>
          </a:p>
          <a:p>
            <a:pPr marL="0" indent="0">
              <a:buNone/>
            </a:pPr>
            <a:r>
              <a:rPr lang="el-GR" sz="2800" dirty="0" smtClean="0"/>
              <a:t>είναι οι </a:t>
            </a:r>
            <a:r>
              <a:rPr lang="el-GR" sz="2800" dirty="0"/>
              <a:t>πληροφορίες που παρέχονται σε </a:t>
            </a:r>
            <a:r>
              <a:rPr lang="el-GR" sz="2800" dirty="0" smtClean="0"/>
              <a:t>μια παρουσίαση, πέρα </a:t>
            </a:r>
            <a:r>
              <a:rPr lang="el-GR" sz="2800" dirty="0"/>
              <a:t>από το περιεχόμενό </a:t>
            </a:r>
            <a:r>
              <a:rPr lang="el-GR" sz="2800" dirty="0" smtClean="0"/>
              <a:t>της. Θα </a:t>
            </a:r>
            <a:r>
              <a:rPr lang="el-GR" sz="2800" dirty="0"/>
              <a:t>χρησιμοποιηθούν για τον προσδιορισμό </a:t>
            </a:r>
            <a:r>
              <a:rPr lang="el-GR" sz="2800" dirty="0" smtClean="0"/>
              <a:t>της παρουσίασης, διευκολύνοντας την </a:t>
            </a:r>
            <a:r>
              <a:rPr lang="el-GR" sz="2800" dirty="0"/>
              <a:t>ανάκτησή </a:t>
            </a:r>
            <a:r>
              <a:rPr lang="el-GR" sz="2800" dirty="0" smtClean="0"/>
              <a:t>της σε </a:t>
            </a:r>
            <a:r>
              <a:rPr lang="el-GR" sz="2800" dirty="0"/>
              <a:t>αυτοματοποιημένα περιβάλλοντα, όπως οι μηχανές αναζήτησης και τα προγράμματα αναγνώστη οθόνης για άτομα με τύφλωση.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04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Ενσωμάτωση μεταδεδομένων σε </a:t>
            </a:r>
            <a:r>
              <a:rPr lang="el-GR" dirty="0" smtClean="0">
                <a:solidFill>
                  <a:srgbClr val="FFFF00"/>
                </a:solidFill>
              </a:rPr>
              <a:t>παρουσίαση (</a:t>
            </a:r>
            <a:r>
              <a:rPr lang="el-GR" dirty="0">
                <a:solidFill>
                  <a:srgbClr val="FFFF00"/>
                </a:solidFill>
              </a:rPr>
              <a:t>2/4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Καρτέλα Αρχείο&gt; Πληροφορίες&gt; Ιδιότητες&gt; Εμφάνιση παραθύρου εγγράφου&gt; Παράθυρο Ιδιότητες εγγράφου.</a:t>
            </a:r>
          </a:p>
          <a:p>
            <a:endParaRPr lang="el-GR" dirty="0"/>
          </a:p>
        </p:txBody>
      </p:sp>
      <p:pic>
        <p:nvPicPr>
          <p:cNvPr id="7" name="Εικόνα 6" descr="Παράθυρο Πληροφορίες εγγράφου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7" y="2777602"/>
            <a:ext cx="5260197" cy="3099670"/>
          </a:xfrm>
          <a:prstGeom prst="rect">
            <a:avLst/>
          </a:prstGeom>
        </p:spPr>
      </p:pic>
      <p:pic>
        <p:nvPicPr>
          <p:cNvPr id="8" name="Εικόνα 7" descr="Παράθυρο Ιδιότητες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50488"/>
            <a:ext cx="2232248" cy="1142608"/>
          </a:xfrm>
          <a:prstGeom prst="rect">
            <a:avLst/>
          </a:prstGeom>
        </p:spPr>
      </p:pic>
      <p:pic>
        <p:nvPicPr>
          <p:cNvPr id="9" name="Εικόνα 8" descr="Παράθυρο Ιδιότητες εγγράφου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49280"/>
            <a:ext cx="54006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Ενσωμάτωση μεταδεδομένων σε </a:t>
            </a:r>
            <a:r>
              <a:rPr lang="el-GR" dirty="0" smtClean="0">
                <a:solidFill>
                  <a:srgbClr val="FFFF00"/>
                </a:solidFill>
              </a:rPr>
              <a:t>παρουσίαση (</a:t>
            </a:r>
            <a:r>
              <a:rPr lang="el-GR" dirty="0">
                <a:solidFill>
                  <a:srgbClr val="FFFF00"/>
                </a:solidFill>
              </a:rPr>
              <a:t>3/4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0323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Ιδιότητες εγγράφου&gt; Σύνθετες Ιδιότητες&gt; Σύνοψη.</a:t>
            </a:r>
            <a:endParaRPr lang="el-GR" sz="2800" dirty="0"/>
          </a:p>
        </p:txBody>
      </p:sp>
      <p:pic>
        <p:nvPicPr>
          <p:cNvPr id="4" name="Εικόνα 14" descr="Παράθυρο Ιδιότητες εγγράφου. Σύνθετες Ιδιότητες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601906" cy="781366"/>
          </a:xfrm>
          <a:prstGeom prst="rect">
            <a:avLst/>
          </a:prstGeom>
        </p:spPr>
      </p:pic>
      <p:pic>
        <p:nvPicPr>
          <p:cNvPr id="7" name="Εικόνα 6" descr="Παράθυρο Σύνθετες Ιδιότητες. Καρτέλα Σύνοψη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451"/>
            <a:ext cx="376274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Ενσωμάτωση μεταδεδομένων σε </a:t>
            </a:r>
            <a:r>
              <a:rPr lang="el-GR" dirty="0" smtClean="0">
                <a:solidFill>
                  <a:srgbClr val="FFFF00"/>
                </a:solidFill>
              </a:rPr>
              <a:t>παρουσίαση (</a:t>
            </a:r>
            <a:r>
              <a:rPr lang="el-GR" dirty="0">
                <a:solidFill>
                  <a:srgbClr val="FFFF00"/>
                </a:solidFill>
              </a:rPr>
              <a:t>4/4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99381"/>
            <a:ext cx="8507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/>
              <a:t>Σημείωση: Οι λέξεις-κλειδιά έχουν σχέση με το περιεχόμενο </a:t>
            </a:r>
            <a:r>
              <a:rPr lang="el-GR" sz="2800" dirty="0" smtClean="0"/>
              <a:t>της παρουσίασης.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Στην αναζήτηση </a:t>
            </a:r>
            <a:r>
              <a:rPr lang="el-GR" sz="2800" dirty="0"/>
              <a:t>θα βοηθήσουν στην αποτελεσματική </a:t>
            </a:r>
            <a:r>
              <a:rPr lang="el-GR" sz="2800" dirty="0" smtClean="0"/>
              <a:t>ταξινόμησή της, ως </a:t>
            </a:r>
            <a:r>
              <a:rPr lang="el-GR" sz="2800" dirty="0"/>
              <a:t>προς τη συνάφεια και στην ανάκτησή </a:t>
            </a:r>
            <a:r>
              <a:rPr lang="el-GR" sz="2800" dirty="0" smtClean="0"/>
              <a:t>της. 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/>
              <a:t>Υψηλή βαθμολόγηση </a:t>
            </a:r>
            <a:r>
              <a:rPr lang="el-GR" sz="2800" dirty="0" smtClean="0"/>
              <a:t>της παρουσίασης στην </a:t>
            </a:r>
            <a:r>
              <a:rPr lang="el-GR" sz="2800" dirty="0"/>
              <a:t>αναζήτηση για λέξεις-κλειδιά σχετικές με λέξεις αναζήτησης του χρήστη.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746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07288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Καθορισμός γλώσσας παρουσίασης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0219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dirty="0"/>
              <a:t>Προκειμένου οι </a:t>
            </a:r>
            <a:r>
              <a:rPr lang="el-GR" sz="2800" b="1" dirty="0" smtClean="0"/>
              <a:t>υποστηρικτικές τεχνολογίες </a:t>
            </a:r>
            <a:r>
              <a:rPr lang="el-GR" sz="2800" dirty="0"/>
              <a:t>(π.χ. τα προγράμματα αναγνώστη οθόνης) να </a:t>
            </a:r>
            <a:r>
              <a:rPr lang="el-GR" sz="2800" dirty="0" smtClean="0"/>
              <a:t>παρουσιάσουν την παρουσίασή σας με </a:t>
            </a:r>
            <a:r>
              <a:rPr lang="el-GR" sz="2800" dirty="0"/>
              <a:t>ακρίβεια, είναι σημαντικό να έχετε ορίσει ποια είναι η φυσική γλώσσα </a:t>
            </a:r>
            <a:r>
              <a:rPr lang="el-GR" sz="2800" dirty="0" smtClean="0"/>
              <a:t>της παρουσίασης.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Αν </a:t>
            </a:r>
            <a:r>
              <a:rPr lang="el-GR" sz="2800" dirty="0"/>
              <a:t>σε μια </a:t>
            </a:r>
            <a:r>
              <a:rPr lang="el-GR" sz="2800" dirty="0" smtClean="0"/>
              <a:t>διαφάνεια ή </a:t>
            </a:r>
            <a:r>
              <a:rPr lang="el-GR" sz="2800" dirty="0"/>
              <a:t>σε ένα επιλεγμένο </a:t>
            </a:r>
            <a:r>
              <a:rPr lang="el-GR" sz="2800" dirty="0" smtClean="0"/>
              <a:t>μέρος της παρουσίασης έχετε </a:t>
            </a:r>
            <a:r>
              <a:rPr lang="el-GR" sz="2800" dirty="0"/>
              <a:t>χρησιμοποιήσει διαφορετική φυσική γλώσσα, αυτό θα πρέπει να αναφέρεται </a:t>
            </a:r>
            <a:r>
              <a:rPr lang="el-GR" sz="2800" dirty="0" smtClean="0"/>
              <a:t>με σαφήνεια.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68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44624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Αλλαγή προκαθορισμένης γλώσσας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936104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Καρτέλα Αρχείο&gt; Επιλογές&gt; Παράθυρο επιλογές του </a:t>
            </a:r>
            <a:r>
              <a:rPr lang="en-US" sz="2400" dirty="0" smtClean="0"/>
              <a:t>PowerPoint</a:t>
            </a:r>
            <a:r>
              <a:rPr lang="el-GR" sz="2400" dirty="0" smtClean="0"/>
              <a:t>&gt; Γλώσσα&gt; ΟΚ.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l-GR" sz="2400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6530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ΠΡΟΣΟΧΗ: Κλείσιμο όλων των προγραμμάτων </a:t>
            </a:r>
            <a:r>
              <a:rPr lang="en-US" sz="2400" dirty="0" smtClean="0"/>
              <a:t>MS-Office</a:t>
            </a:r>
            <a:r>
              <a:rPr lang="el-GR" sz="2400" dirty="0" smtClean="0"/>
              <a:t> 2010.</a:t>
            </a:r>
            <a:endParaRPr lang="el-GR" sz="2400" dirty="0"/>
          </a:p>
        </p:txBody>
      </p:sp>
      <p:pic>
        <p:nvPicPr>
          <p:cNvPr id="6" name="Εικόνα 5" descr="Παράθυρο Επιλογές του PowerPoint. Επιλογή Γλώσσα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264696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Εφαρμογή γλώσσας απευθείας σε επιλεγμένο κείμενο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/>
              <a:t>Επιλέξτε κείμενο&gt; Καρτέλα Αναθεώρηση&gt; Ομάδα Γλώσσα&gt; Γλώσσα &gt; Ορισμός γλώσσας ελέγχου&gt; Παράθυρο Γλώσσα&gt; Μαρκάρισμα επιλεγμένου κειμένου ως&gt; ΟΚ.</a:t>
            </a:r>
          </a:p>
          <a:p>
            <a:pPr marL="0" indent="0">
              <a:buNone/>
            </a:pPr>
            <a:endParaRPr lang="el-GR" sz="2400" dirty="0">
              <a:solidFill>
                <a:srgbClr val="FFFF00"/>
              </a:solidFill>
            </a:endParaRPr>
          </a:p>
          <a:p>
            <a:endParaRPr lang="el-GR" dirty="0"/>
          </a:p>
        </p:txBody>
      </p:sp>
      <p:pic>
        <p:nvPicPr>
          <p:cNvPr id="1026" name="Picture 2" descr="Παράθυρο Γλώσσ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58" y="4437111"/>
            <a:ext cx="3470148" cy="208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Καρτέλα Αναθεώρηση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64"/>
            <a:ext cx="7898130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Δομή παρουσίασης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Η δομή </a:t>
            </a:r>
            <a:r>
              <a:rPr lang="el-GR" b="1" dirty="0" smtClean="0"/>
              <a:t>μιας παρουσίασης έχει </a:t>
            </a:r>
            <a:r>
              <a:rPr lang="el-GR" b="1" dirty="0"/>
              <a:t>εξαιρετικά μεγάλη σημασία για την προσβασιμότητά </a:t>
            </a:r>
            <a:r>
              <a:rPr lang="el-GR" b="1" dirty="0" smtClean="0"/>
              <a:t>της.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2800" dirty="0" smtClean="0"/>
              <a:t>Το </a:t>
            </a:r>
            <a:r>
              <a:rPr lang="en-US" sz="2800" dirty="0" smtClean="0"/>
              <a:t>MS-PowerPoint</a:t>
            </a:r>
            <a:r>
              <a:rPr lang="el-GR" sz="2800" dirty="0" smtClean="0"/>
              <a:t>2010 δεν παρέχει στο χρήστη Επικεφαλίδες και Γρήγορα στυλ, όπως το </a:t>
            </a:r>
            <a:r>
              <a:rPr lang="en-US" sz="2800" dirty="0" smtClean="0"/>
              <a:t>MS-Word2010</a:t>
            </a:r>
            <a:r>
              <a:rPr lang="el-GR" sz="2800" dirty="0" smtClean="0"/>
              <a:t>, για να διευκολύνει τη δόμηση μιας παρουσίασης.</a:t>
            </a:r>
          </a:p>
        </p:txBody>
      </p:sp>
    </p:spTree>
    <p:extLst>
      <p:ext uri="{BB962C8B-B14F-4D97-AF65-F5344CB8AC3E}">
        <p14:creationId xmlns:p14="http://schemas.microsoft.com/office/powerpoint/2010/main" val="28661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Διατάξεις διαφάνειας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3184" y="1600200"/>
            <a:ext cx="8651304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Σωστή </a:t>
            </a:r>
            <a:r>
              <a:rPr lang="el-GR" dirty="0"/>
              <a:t>χρήση των διατάξεων </a:t>
            </a:r>
            <a:r>
              <a:rPr lang="el-GR" dirty="0" smtClean="0"/>
              <a:t>διαφανειών:</a:t>
            </a:r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πιο σημαντικό στοιχείο που θα εξασφαλίσει την προσβασιμότητα στο περιεχόμενό τους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Ενσωματωμένες διατάξεις διαφάνειας</a:t>
            </a:r>
            <a:r>
              <a:rPr lang="en-US" dirty="0" smtClean="0"/>
              <a:t> </a:t>
            </a:r>
            <a:r>
              <a:rPr lang="en-US" b="1" dirty="0" err="1" smtClean="0"/>
              <a:t>Vs</a:t>
            </a:r>
            <a:r>
              <a:rPr lang="el-GR" b="1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Κενές διαφάνειες.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655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Ενσωματωμένες διαφάνειες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Κεντρική καρτέλα&gt; Ομάδα διαφάνειες&gt; Δημιουργία διαφάνειας&gt; Επιλογή από μενού.</a:t>
            </a:r>
            <a:endParaRPr lang="el-GR" sz="2400" dirty="0"/>
          </a:p>
        </p:txBody>
      </p:sp>
      <p:pic>
        <p:nvPicPr>
          <p:cNvPr id="5" name="Εικόνα 4" descr="Παράθυρο Δημιουργία διαφάνειας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77" y="2564904"/>
            <a:ext cx="2680943" cy="42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6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1142" y="296993"/>
            <a:ext cx="8977362" cy="644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b="1" dirty="0">
                <a:solidFill>
                  <a:srgbClr val="FFFF00"/>
                </a:solidFill>
              </a:rPr>
              <a:t>Σημείωμα Αναφοράς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err="1"/>
              <a:t>Copyright</a:t>
            </a:r>
            <a:r>
              <a:rPr lang="el-GR" sz="1600" dirty="0"/>
              <a:t> Ακαδημαϊκό Διαδίκτυο – </a:t>
            </a:r>
            <a:r>
              <a:rPr lang="en-US" sz="1600" dirty="0" err="1"/>
              <a:t>GUnet</a:t>
            </a:r>
            <a:r>
              <a:rPr lang="el-GR" sz="1600" dirty="0"/>
              <a:t>, Γεώργιος </a:t>
            </a:r>
            <a:r>
              <a:rPr lang="el-GR" sz="1600" dirty="0" err="1"/>
              <a:t>Κουρουπέτρογλου</a:t>
            </a:r>
            <a:r>
              <a:rPr lang="el-GR" sz="1600" dirty="0"/>
              <a:t> 2013. Γεώργιος </a:t>
            </a:r>
            <a:r>
              <a:rPr lang="el-GR" sz="1600" dirty="0" err="1"/>
              <a:t>Κουρουπέτρογλου</a:t>
            </a:r>
            <a:r>
              <a:rPr lang="el-GR" sz="1600" dirty="0"/>
              <a:t>. </a:t>
            </a:r>
            <a:r>
              <a:rPr lang="el-GR" sz="1600" dirty="0"/>
              <a:t>«</a:t>
            </a:r>
            <a:r>
              <a:rPr lang="el-GR" sz="1600" dirty="0"/>
              <a:t>Δημιουργία </a:t>
            </a:r>
            <a:r>
              <a:rPr lang="el-GR" sz="1600" dirty="0" err="1"/>
              <a:t>προσβάσιμων</a:t>
            </a:r>
            <a:r>
              <a:rPr lang="el-GR" sz="1600" dirty="0"/>
              <a:t> παρουσιάσεων με χρήση </a:t>
            </a:r>
            <a:r>
              <a:rPr lang="en-US" sz="1600" dirty="0"/>
              <a:t>MS</a:t>
            </a:r>
            <a:r>
              <a:rPr lang="el-GR" sz="1600" dirty="0"/>
              <a:t>-</a:t>
            </a:r>
            <a:r>
              <a:rPr lang="en-US" sz="1600" dirty="0"/>
              <a:t>PowerPoint</a:t>
            </a:r>
            <a:r>
              <a:rPr lang="el-GR" sz="1600" dirty="0" smtClean="0"/>
              <a:t>2010</a:t>
            </a:r>
            <a:r>
              <a:rPr lang="el-GR" sz="1600" dirty="0" smtClean="0"/>
              <a:t>». </a:t>
            </a:r>
            <a:r>
              <a:rPr lang="el-GR" sz="1600" dirty="0"/>
              <a:t>Έκδοση: </a:t>
            </a:r>
            <a:r>
              <a:rPr lang="el-GR" sz="1600" dirty="0" smtClean="0"/>
              <a:t>1.0. </a:t>
            </a:r>
            <a:r>
              <a:rPr lang="el-GR" sz="1600" dirty="0"/>
              <a:t>Αθήνα 2013. Διαθέσιμο από τη δικτυακή διεύθυνση </a:t>
            </a:r>
            <a:r>
              <a:rPr lang="el-GR" sz="1600" u="sng" dirty="0">
                <a:hlinkClick r:id="rId3" tooltip="Open eClass"/>
              </a:rPr>
              <a:t>http://eclass.gunet.gr/courses/OCGU103/</a:t>
            </a:r>
            <a:r>
              <a:rPr lang="el-GR" sz="1600" dirty="0"/>
              <a:t> 23/12/2013.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600" b="1" dirty="0" smtClean="0">
                <a:solidFill>
                  <a:srgbClr val="FFFF00"/>
                </a:solidFill>
              </a:rPr>
              <a:t>Σημείωμα </a:t>
            </a:r>
            <a:r>
              <a:rPr lang="el-GR" sz="1600" b="1" dirty="0" err="1">
                <a:solidFill>
                  <a:srgbClr val="FFFF00"/>
                </a:solidFill>
              </a:rPr>
              <a:t>Αδειοδότησης</a:t>
            </a:r>
            <a:endParaRPr lang="el-GR" sz="16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/>
              <a:t>Το </a:t>
            </a:r>
            <a:r>
              <a:rPr lang="el-GR" sz="1600" dirty="0"/>
              <a:t>παρόν υλικό διατίθεται με τους όρους της άδειας χρήσης </a:t>
            </a:r>
            <a:r>
              <a:rPr lang="el-GR" sz="1600" dirty="0" err="1"/>
              <a:t>Creative</a:t>
            </a:r>
            <a:r>
              <a:rPr lang="el-GR" sz="1600" dirty="0"/>
              <a:t> </a:t>
            </a:r>
            <a:r>
              <a:rPr lang="el-GR" sz="1600" dirty="0" err="1"/>
              <a:t>Commons</a:t>
            </a:r>
            <a:r>
              <a:rPr lang="el-GR" sz="1600" dirty="0"/>
              <a:t> Αναφορά Παρόμοια Διανομή 4.0 [1] ή μεταγενέστερη, Διεθνής Έκδοση</a:t>
            </a:r>
            <a:r>
              <a:rPr lang="el-GR" sz="16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 smtClean="0"/>
              <a:t>Η </a:t>
            </a:r>
            <a:r>
              <a:rPr lang="el-GR" sz="1600" dirty="0"/>
              <a:t>άδεια αυτή ανήκει στις άδειες που ακολουθούν τις προδιαγραφές του </a:t>
            </a:r>
            <a:r>
              <a:rPr lang="el-GR" sz="1600" dirty="0" err="1"/>
              <a:t>Oρισμού</a:t>
            </a:r>
            <a:r>
              <a:rPr lang="el-GR" sz="1600" dirty="0"/>
              <a:t> Ανοικτής Γνώσης [2], είναι ανοικτό πολιτιστικό έργο [3] και για το λόγο αυτό αποτελεί ανοικτό περιεχόμενο [4]. </a:t>
            </a:r>
            <a:endParaRPr lang="el-GR" sz="16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05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/>
              <a:t>[1]</a:t>
            </a:r>
            <a:r>
              <a:rPr lang="en-US" sz="1600" dirty="0"/>
              <a:t> </a:t>
            </a:r>
            <a:r>
              <a:rPr lang="en-US" sz="1600" u="sng" dirty="0">
                <a:hlinkClick r:id="rId4" tooltip="Creative commons"/>
              </a:rPr>
              <a:t>http</a:t>
            </a:r>
            <a:r>
              <a:rPr lang="el-GR" sz="1600" u="sng" dirty="0">
                <a:hlinkClick r:id="rId4" tooltip="Creative commons"/>
              </a:rPr>
              <a:t>://</a:t>
            </a:r>
            <a:r>
              <a:rPr lang="en-US" sz="1600" u="sng" dirty="0" err="1">
                <a:hlinkClick r:id="rId4" tooltip="Creative commons"/>
              </a:rPr>
              <a:t>creativecommons</a:t>
            </a:r>
            <a:r>
              <a:rPr lang="el-GR" sz="1600" u="sng" dirty="0">
                <a:hlinkClick r:id="rId4" tooltip="Creative commons"/>
              </a:rPr>
              <a:t>.</a:t>
            </a:r>
            <a:r>
              <a:rPr lang="en-US" sz="1600" u="sng" dirty="0">
                <a:hlinkClick r:id="rId4" tooltip="Creative commons"/>
              </a:rPr>
              <a:t>org</a:t>
            </a:r>
            <a:r>
              <a:rPr lang="el-GR" sz="1600" u="sng" dirty="0">
                <a:hlinkClick r:id="rId4" tooltip="Creative commons"/>
              </a:rPr>
              <a:t>/</a:t>
            </a:r>
            <a:r>
              <a:rPr lang="en-US" sz="1600" u="sng" dirty="0">
                <a:hlinkClick r:id="rId4" tooltip="Creative commons"/>
              </a:rPr>
              <a:t>licenses</a:t>
            </a:r>
            <a:r>
              <a:rPr lang="el-GR" sz="1600" u="sng" dirty="0">
                <a:hlinkClick r:id="rId4" tooltip="Creative commons"/>
              </a:rPr>
              <a:t>/</a:t>
            </a:r>
            <a:r>
              <a:rPr lang="en-US" sz="1600" u="sng" dirty="0">
                <a:hlinkClick r:id="rId4" tooltip="Creative commons"/>
              </a:rPr>
              <a:t>by</a:t>
            </a:r>
            <a:r>
              <a:rPr lang="el-GR" sz="1600" u="sng" dirty="0">
                <a:hlinkClick r:id="rId4" tooltip="Creative commons"/>
              </a:rPr>
              <a:t>-</a:t>
            </a:r>
            <a:r>
              <a:rPr lang="en-US" sz="1600" u="sng" dirty="0" err="1">
                <a:hlinkClick r:id="rId4" tooltip="Creative commons"/>
              </a:rPr>
              <a:t>sa</a:t>
            </a:r>
            <a:r>
              <a:rPr lang="el-GR" sz="1600" u="sng" dirty="0">
                <a:hlinkClick r:id="rId4" tooltip="Creative commons"/>
              </a:rPr>
              <a:t>/3.0/</a:t>
            </a:r>
            <a:r>
              <a:rPr lang="en-US" sz="1600" u="sng" dirty="0">
                <a:hlinkClick r:id="rId4" tooltip="Creative commons"/>
              </a:rPr>
              <a:t>deed</a:t>
            </a:r>
            <a:r>
              <a:rPr lang="el-GR" sz="1600" u="sng" dirty="0">
                <a:hlinkClick r:id="rId4" tooltip="Creative commons"/>
              </a:rPr>
              <a:t>.</a:t>
            </a:r>
            <a:r>
              <a:rPr lang="en-US" sz="1600" u="sng" dirty="0">
                <a:hlinkClick r:id="rId4" tooltip="Creative commons"/>
              </a:rPr>
              <a:t>el</a:t>
            </a:r>
            <a:endParaRPr lang="el-GR" sz="1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/>
              <a:t>[2]</a:t>
            </a:r>
            <a:r>
              <a:rPr lang="en-US" sz="1600" dirty="0"/>
              <a:t> </a:t>
            </a:r>
            <a:r>
              <a:rPr lang="en-US" sz="1600" u="sng" dirty="0">
                <a:hlinkClick r:id="rId5" tooltip="open definition-ellinika"/>
              </a:rPr>
              <a:t>http</a:t>
            </a:r>
            <a:r>
              <a:rPr lang="el-GR" sz="1600" u="sng" dirty="0">
                <a:hlinkClick r:id="rId5" tooltip="open definition-ellinika"/>
              </a:rPr>
              <a:t>://</a:t>
            </a:r>
            <a:r>
              <a:rPr lang="en-US" sz="1600" u="sng" dirty="0" err="1">
                <a:hlinkClick r:id="rId5" tooltip="open definition-ellinika"/>
              </a:rPr>
              <a:t>opendefinition</a:t>
            </a:r>
            <a:r>
              <a:rPr lang="el-GR" sz="1600" u="sng" dirty="0">
                <a:hlinkClick r:id="rId5" tooltip="open definition-ellinika"/>
              </a:rPr>
              <a:t>.</a:t>
            </a:r>
            <a:r>
              <a:rPr lang="en-US" sz="1600" u="sng" dirty="0">
                <a:hlinkClick r:id="rId5" tooltip="open definition-ellinika"/>
              </a:rPr>
              <a:t>org</a:t>
            </a:r>
            <a:r>
              <a:rPr lang="el-GR" sz="1600" u="sng" dirty="0">
                <a:hlinkClick r:id="rId5" tooltip="open definition-ellinika"/>
              </a:rPr>
              <a:t>/</a:t>
            </a:r>
            <a:r>
              <a:rPr lang="en-US" sz="1600" u="sng" dirty="0">
                <a:hlinkClick r:id="rId5" tooltip="open definition-ellinika"/>
              </a:rPr>
              <a:t>od</a:t>
            </a:r>
            <a:r>
              <a:rPr lang="el-GR" sz="1600" u="sng" dirty="0">
                <a:hlinkClick r:id="rId5" tooltip="open definition-ellinika"/>
              </a:rPr>
              <a:t>/</a:t>
            </a:r>
            <a:r>
              <a:rPr lang="en-US" sz="1600" u="sng" dirty="0" err="1">
                <a:hlinkClick r:id="rId5" tooltip="open definition-ellinika"/>
              </a:rPr>
              <a:t>ellinika</a:t>
            </a:r>
            <a:r>
              <a:rPr lang="el-GR" sz="1600" u="sng" dirty="0">
                <a:hlinkClick r:id="rId5" tooltip="open definition-ellinika"/>
              </a:rPr>
              <a:t>/</a:t>
            </a:r>
            <a:endParaRPr lang="el-GR" sz="1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u="sng" dirty="0"/>
              <a:t>[3] </a:t>
            </a:r>
            <a:r>
              <a:rPr lang="en-US" sz="1600" u="sng" dirty="0">
                <a:hlinkClick r:id="rId6" tooltip="freedom defined"/>
              </a:rPr>
              <a:t>http</a:t>
            </a:r>
            <a:r>
              <a:rPr lang="el-GR" sz="1600" u="sng" dirty="0">
                <a:hlinkClick r:id="rId6" tooltip="freedom defined"/>
              </a:rPr>
              <a:t>://</a:t>
            </a:r>
            <a:r>
              <a:rPr lang="en-US" sz="1600" u="sng" dirty="0" err="1">
                <a:hlinkClick r:id="rId6" tooltip="freedom defined"/>
              </a:rPr>
              <a:t>freedomdefined</a:t>
            </a:r>
            <a:r>
              <a:rPr lang="el-GR" sz="1600" u="sng" dirty="0">
                <a:hlinkClick r:id="rId6" tooltip="freedom defined"/>
              </a:rPr>
              <a:t>.</a:t>
            </a:r>
            <a:r>
              <a:rPr lang="en-US" sz="1600" u="sng" dirty="0">
                <a:hlinkClick r:id="rId6" tooltip="freedom defined"/>
              </a:rPr>
              <a:t>org</a:t>
            </a:r>
            <a:r>
              <a:rPr lang="el-GR" sz="1600" u="sng" dirty="0">
                <a:hlinkClick r:id="rId6" tooltip="freedom defined"/>
              </a:rPr>
              <a:t>/</a:t>
            </a:r>
            <a:r>
              <a:rPr lang="en-US" sz="1600" u="sng" dirty="0">
                <a:hlinkClick r:id="rId6" tooltip="freedom defined"/>
              </a:rPr>
              <a:t>Definition</a:t>
            </a:r>
            <a:r>
              <a:rPr lang="el-GR" sz="1600" u="sng" dirty="0">
                <a:hlinkClick r:id="rId6" tooltip="freedom defined"/>
              </a:rPr>
              <a:t>/</a:t>
            </a:r>
            <a:r>
              <a:rPr lang="en-US" sz="1600" u="sng" dirty="0">
                <a:hlinkClick r:id="rId6" tooltip="freedom defined"/>
              </a:rPr>
              <a:t>El</a:t>
            </a:r>
            <a:endParaRPr lang="el-GR" sz="1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600" dirty="0"/>
              <a:t>[4] </a:t>
            </a:r>
            <a:r>
              <a:rPr lang="en-US" sz="1600" u="sng" dirty="0" smtClean="0">
                <a:hlinkClick r:id="rId7" tooltip="open definition-buttons"/>
              </a:rPr>
              <a:t>http</a:t>
            </a:r>
            <a:r>
              <a:rPr lang="el-GR" sz="1600" u="sng" dirty="0">
                <a:hlinkClick r:id="rId7" tooltip="open definition-buttons"/>
              </a:rPr>
              <a:t>://</a:t>
            </a:r>
            <a:r>
              <a:rPr lang="en-US" sz="1600" u="sng" dirty="0" err="1">
                <a:hlinkClick r:id="rId7" tooltip="open definition-buttons"/>
              </a:rPr>
              <a:t>opendefinition</a:t>
            </a:r>
            <a:r>
              <a:rPr lang="el-GR" sz="1600" u="sng" dirty="0">
                <a:hlinkClick r:id="rId7" tooltip="open definition-buttons"/>
              </a:rPr>
              <a:t>.</a:t>
            </a:r>
            <a:r>
              <a:rPr lang="en-US" sz="1600" u="sng" dirty="0">
                <a:hlinkClick r:id="rId7" tooltip="open definition-buttons"/>
              </a:rPr>
              <a:t>org</a:t>
            </a:r>
            <a:r>
              <a:rPr lang="el-GR" sz="1600" u="sng" dirty="0">
                <a:hlinkClick r:id="rId7" tooltip="open definition-buttons"/>
              </a:rPr>
              <a:t>/</a:t>
            </a:r>
            <a:r>
              <a:rPr lang="en-US" sz="1600" u="sng" dirty="0">
                <a:hlinkClick r:id="rId7" tooltip="open definition-buttons"/>
              </a:rPr>
              <a:t>buttons</a:t>
            </a:r>
            <a:r>
              <a:rPr lang="el-GR" sz="1600" u="sng" dirty="0" smtClean="0">
                <a:hlinkClick r:id="rId7" tooltip="open definition-buttons"/>
              </a:rPr>
              <a:t>/</a:t>
            </a:r>
            <a:endParaRPr lang="el-GR" sz="1600" u="sng" dirty="0" smtClean="0"/>
          </a:p>
          <a:p>
            <a:pPr marL="0" indent="0">
              <a:buNone/>
            </a:pPr>
            <a:endParaRPr lang="el-GR" sz="1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l-GR" sz="1600" b="1" dirty="0" smtClean="0">
                <a:solidFill>
                  <a:srgbClr val="FFFF00"/>
                </a:solidFill>
              </a:rPr>
              <a:t>Διατήρηση </a:t>
            </a:r>
            <a:r>
              <a:rPr lang="el-GR" sz="1600" b="1" dirty="0">
                <a:solidFill>
                  <a:srgbClr val="FFFF00"/>
                </a:solidFill>
              </a:rPr>
              <a:t>Σημειωμάτων</a:t>
            </a:r>
            <a:endParaRPr lang="el-GR" sz="16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l-GR" sz="1600" dirty="0"/>
              <a:t>Οποιαδήποτε αναπαραγωγή ή διασκευή του υλικού θα πρέπει να συμπεριλαμβάνει:</a:t>
            </a:r>
          </a:p>
          <a:p>
            <a:pPr lvl="0">
              <a:spcBef>
                <a:spcPts val="0"/>
              </a:spcBef>
            </a:pPr>
            <a:r>
              <a:rPr lang="el-GR" sz="1600" dirty="0"/>
              <a:t>Το Σημείωμα Αναφοράς</a:t>
            </a:r>
          </a:p>
          <a:p>
            <a:pPr lvl="0">
              <a:spcBef>
                <a:spcPts val="0"/>
              </a:spcBef>
            </a:pPr>
            <a:r>
              <a:rPr lang="el-GR" sz="1600" dirty="0"/>
              <a:t>Το Σημείωμα </a:t>
            </a:r>
            <a:r>
              <a:rPr lang="el-GR" sz="1600" dirty="0" smtClean="0"/>
              <a:t> </a:t>
            </a:r>
            <a:r>
              <a:rPr lang="el-GR" sz="1600" dirty="0" err="1" smtClean="0"/>
              <a:t>Αδειοδότησης</a:t>
            </a:r>
            <a:endParaRPr lang="el-GR" sz="1600" dirty="0"/>
          </a:p>
          <a:p>
            <a:pPr lvl="0">
              <a:spcBef>
                <a:spcPts val="0"/>
              </a:spcBef>
            </a:pPr>
            <a:r>
              <a:rPr lang="el-GR" sz="1600" dirty="0"/>
              <a:t>Τη δήλωση διατήρησης Σημειωμάτων</a:t>
            </a:r>
          </a:p>
          <a:p>
            <a:pPr lvl="0">
              <a:spcBef>
                <a:spcPts val="0"/>
              </a:spcBef>
            </a:pPr>
            <a:r>
              <a:rPr lang="el-GR" sz="1600" dirty="0"/>
              <a:t>Το σημείωμα χρήσης έργων τρίτων (εφόσον υπάρχει)</a:t>
            </a:r>
          </a:p>
          <a:p>
            <a:pPr>
              <a:spcBef>
                <a:spcPts val="0"/>
              </a:spcBef>
            </a:pPr>
            <a:r>
              <a:rPr lang="el-GR" sz="1600" dirty="0"/>
              <a:t>μαζί με τους συνοδευόμενους </a:t>
            </a:r>
            <a:r>
              <a:rPr lang="el-GR" sz="1600" dirty="0" err="1"/>
              <a:t>υπερσυνδέσμους</a:t>
            </a:r>
            <a:r>
              <a:rPr lang="el-GR" sz="1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l-GR" sz="1600" dirty="0"/>
          </a:p>
        </p:txBody>
      </p:sp>
      <p:pic>
        <p:nvPicPr>
          <p:cNvPr id="7" name="Εικόνα 6" descr="Περιγραφή: Άδειες χρήσης Creative Common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58" y="2344683"/>
            <a:ext cx="124777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This material is Open Content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5829"/>
            <a:ext cx="762000" cy="21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9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Κενές διαφάνειες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Κεντρική καρτέλα&gt; Ομάδα διαφάνειες&gt; Δημιουργία διαφάνειας&gt; </a:t>
            </a:r>
            <a:r>
              <a:rPr lang="el-GR" sz="2400" dirty="0" smtClean="0"/>
              <a:t>Επιλογή κενής διαφάνειας </a:t>
            </a:r>
            <a:r>
              <a:rPr lang="el-GR" sz="2400" dirty="0"/>
              <a:t>από μενού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Διαμόρφωση κενής διαφάνειας:</a:t>
            </a:r>
          </a:p>
          <a:p>
            <a:pPr marL="0" indent="0">
              <a:buNone/>
            </a:pPr>
            <a:r>
              <a:rPr lang="el-GR" sz="2400" dirty="0" smtClean="0"/>
              <a:t>Πίνακας, </a:t>
            </a:r>
            <a:r>
              <a:rPr lang="el-GR" sz="2400" dirty="0"/>
              <a:t>Εικόνα ή Εικόνα </a:t>
            </a:r>
            <a:r>
              <a:rPr lang="en-US" sz="2400" dirty="0"/>
              <a:t>Clip </a:t>
            </a:r>
            <a:r>
              <a:rPr lang="en-US" sz="2400" dirty="0" smtClean="0"/>
              <a:t>Art</a:t>
            </a:r>
            <a:r>
              <a:rPr lang="el-GR" sz="2400" dirty="0" smtClean="0"/>
              <a:t>, </a:t>
            </a:r>
            <a:r>
              <a:rPr lang="el-GR" sz="2400" dirty="0"/>
              <a:t>Σχήματα, </a:t>
            </a:r>
            <a:r>
              <a:rPr lang="en-US" sz="2400" dirty="0"/>
              <a:t>SmartArt</a:t>
            </a:r>
            <a:r>
              <a:rPr lang="el-GR" sz="2400" dirty="0"/>
              <a:t> ή </a:t>
            </a:r>
            <a:r>
              <a:rPr lang="el-GR" sz="2400" dirty="0" smtClean="0"/>
              <a:t>Γραφήματα, </a:t>
            </a:r>
            <a:r>
              <a:rPr lang="el-GR" sz="2400" dirty="0"/>
              <a:t>Πλαίσιο </a:t>
            </a:r>
            <a:r>
              <a:rPr lang="el-GR" sz="2400" dirty="0" smtClean="0"/>
              <a:t>κειμένου.</a:t>
            </a:r>
            <a:endParaRPr lang="el-GR" dirty="0"/>
          </a:p>
        </p:txBody>
      </p:sp>
      <p:pic>
        <p:nvPicPr>
          <p:cNvPr id="4" name="Εικόνα 3" descr="Καρτέλα Εισαγωγή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8162160" cy="10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36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Υπόδειγμα διαφανειών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υπόδειγμα διαφανειών καθορίζει το στυλ μορφοποίησης και τη θέση των διαφόρων στοιχείων που υπάρχουν στη </a:t>
            </a:r>
            <a:r>
              <a:rPr lang="el-GR" sz="2400" dirty="0" smtClean="0"/>
              <a:t>διαφάνεια.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Τίτλος</a:t>
            </a:r>
            <a:r>
              <a:rPr lang="el-GR" sz="2400" dirty="0"/>
              <a:t>, </a:t>
            </a:r>
            <a:r>
              <a:rPr lang="el-GR" sz="2400" dirty="0" smtClean="0"/>
              <a:t>υπότιτλος</a:t>
            </a:r>
            <a:r>
              <a:rPr lang="el-GR" sz="2400" dirty="0"/>
              <a:t>, </a:t>
            </a:r>
            <a:r>
              <a:rPr lang="el-GR" sz="2400" dirty="0" smtClean="0"/>
              <a:t>υπόδειγμα </a:t>
            </a:r>
            <a:r>
              <a:rPr lang="el-GR" sz="2400" dirty="0"/>
              <a:t>κειμένου διαφόρων επιπέδων, </a:t>
            </a:r>
            <a:r>
              <a:rPr lang="el-GR" sz="2400" dirty="0" smtClean="0"/>
              <a:t>αντικείμενα</a:t>
            </a:r>
            <a:r>
              <a:rPr lang="el-GR" sz="2400" dirty="0"/>
              <a:t>, </a:t>
            </a:r>
            <a:r>
              <a:rPr lang="el-GR" sz="2400" dirty="0" smtClean="0"/>
              <a:t>υποσέλιδα</a:t>
            </a:r>
            <a:r>
              <a:rPr lang="el-GR" sz="2400" dirty="0"/>
              <a:t>, </a:t>
            </a:r>
            <a:r>
              <a:rPr lang="el-GR" sz="2400" dirty="0" smtClean="0"/>
              <a:t>είδος </a:t>
            </a:r>
            <a:r>
              <a:rPr lang="el-GR" sz="2400" dirty="0"/>
              <a:t>και μέγεθος των γραμματοσειρών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Ουσιαστικά</a:t>
            </a:r>
            <a:r>
              <a:rPr lang="el-GR" sz="2400" dirty="0"/>
              <a:t>, κάθε υπόδειγμα διαφάνειας λειτουργεί ως εκμαγείο για το σχεδιασμό της διάταξης μιας διαφάνειας. </a:t>
            </a:r>
          </a:p>
        </p:txBody>
      </p:sp>
    </p:spTree>
    <p:extLst>
      <p:ext uri="{BB962C8B-B14F-4D97-AF65-F5344CB8AC3E}">
        <p14:creationId xmlns:p14="http://schemas.microsoft.com/office/powerpoint/2010/main" val="10611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Δημιουργία/προσαρμογή υποδείγματος διαφανειών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0848"/>
            <a:ext cx="8795320" cy="4248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Δημιουργία/Προσαρμογή υποδείγματος διαφανειών:</a:t>
            </a:r>
          </a:p>
          <a:p>
            <a:pPr marL="0" indent="0">
              <a:buNone/>
            </a:pPr>
            <a:r>
              <a:rPr lang="el-GR" sz="2400" dirty="0" smtClean="0"/>
              <a:t>Καρτέλα Προβολή&gt; Ομάδα κύριες προβολές&gt; Υπόδειγμα διαφανειών.</a:t>
            </a:r>
          </a:p>
          <a:p>
            <a:pPr marL="0" indent="0">
              <a:buNone/>
            </a:pPr>
            <a:endParaRPr lang="el-GR" sz="2400" b="1" dirty="0" smtClean="0"/>
          </a:p>
          <a:p>
            <a:pPr marL="0" indent="0">
              <a:buNone/>
            </a:pPr>
            <a:endParaRPr lang="el-GR" sz="2400" b="1" dirty="0" smtClean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l-GR" sz="2400" b="1" dirty="0" smtClean="0"/>
              <a:t>Αποθήκευση υποδείγματος διαφανειών:</a:t>
            </a:r>
          </a:p>
          <a:p>
            <a:pPr marL="0" indent="0">
              <a:buNone/>
            </a:pPr>
            <a:r>
              <a:rPr lang="el-GR" sz="2400" dirty="0" smtClean="0"/>
              <a:t>Καρτέλα αρχείο&gt; Αποθήκευση ως&gt; Παράθυρο Αποθήκευση ως&gt; Αποθήκευση.</a:t>
            </a:r>
          </a:p>
        </p:txBody>
      </p:sp>
      <p:pic>
        <p:nvPicPr>
          <p:cNvPr id="4" name="Εικόνα 3" descr="Καρτέλα Προβολή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66014"/>
            <a:ext cx="8496534" cy="9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Δημιουργία/προσαρμογή υποδείγματος </a:t>
            </a:r>
            <a:r>
              <a:rPr lang="el-GR" dirty="0" smtClean="0">
                <a:solidFill>
                  <a:srgbClr val="FFFF00"/>
                </a:solidFill>
              </a:rPr>
              <a:t>διαφανειών (2/2)</a:t>
            </a:r>
            <a:endParaRPr lang="el-GR" dirty="0"/>
          </a:p>
        </p:txBody>
      </p:sp>
      <p:pic>
        <p:nvPicPr>
          <p:cNvPr id="4" name="Θέση περιεχομένου 3" descr="Καρτέλα Υπόδειγμα διαφανειώ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7016714" cy="39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Πλαίσιο διαφανειών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Slides Panel)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324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Στο πλαίσιο διαφανειών, οι διαφάνειες που έχετε στην παρουσίασή σας θα φαίνονται σαν μικρογραφίες.</a:t>
            </a:r>
          </a:p>
          <a:p>
            <a:pPr marL="0" indent="0">
              <a:buNone/>
            </a:pPr>
            <a:r>
              <a:rPr lang="el-GR" sz="2000" b="1" dirty="0" smtClean="0"/>
              <a:t>Κανονική προβολή</a:t>
            </a:r>
            <a:r>
              <a:rPr lang="el-GR" sz="2000" dirty="0"/>
              <a:t>:</a:t>
            </a:r>
            <a:r>
              <a:rPr lang="el-GR" sz="2000" dirty="0" smtClean="0"/>
              <a:t> το </a:t>
            </a:r>
            <a:r>
              <a:rPr lang="el-GR" sz="2000" b="1" dirty="0"/>
              <a:t>πλαίσιο διαφανειών</a:t>
            </a:r>
            <a:r>
              <a:rPr lang="el-GR" sz="2000" dirty="0"/>
              <a:t> βρίσκεται στα αριστερά της οθόνης του </a:t>
            </a:r>
            <a:r>
              <a:rPr lang="en-US" sz="2000" dirty="0"/>
              <a:t>MS</a:t>
            </a:r>
            <a:r>
              <a:rPr lang="el-GR" sz="2000" dirty="0"/>
              <a:t>-</a:t>
            </a:r>
            <a:r>
              <a:rPr lang="en-US" sz="2000" dirty="0"/>
              <a:t>PowerPoint</a:t>
            </a:r>
            <a:r>
              <a:rPr lang="el-GR" sz="2000" dirty="0"/>
              <a:t>2010 και είναι η προεπιλεγμένη ρύθμιση. </a:t>
            </a:r>
          </a:p>
        </p:txBody>
      </p:sp>
      <p:pic>
        <p:nvPicPr>
          <p:cNvPr id="4" name="Εικόνα 3" descr="Πλαίσιο διαφανειών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1508971" cy="42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Πλαίσιο διάρθρωσης </a:t>
            </a:r>
            <a:r>
              <a:rPr lang="el-GR" dirty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Outline Panel</a:t>
            </a:r>
            <a:r>
              <a:rPr lang="el-GR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836713"/>
            <a:ext cx="8363272" cy="237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Πλαίσιο διάρθρωσης: συνοπτική </a:t>
            </a:r>
            <a:r>
              <a:rPr lang="el-GR" sz="2000" dirty="0"/>
              <a:t>παρουσίαση </a:t>
            </a:r>
            <a:r>
              <a:rPr lang="el-GR" sz="2000" dirty="0" smtClean="0"/>
              <a:t>του </a:t>
            </a:r>
            <a:r>
              <a:rPr lang="el-GR" sz="2000" dirty="0"/>
              <a:t>περιεχομένου των διαφανειών σας. </a:t>
            </a:r>
          </a:p>
          <a:p>
            <a:pPr marL="0" indent="0">
              <a:buNone/>
            </a:pPr>
            <a:r>
              <a:rPr lang="el-GR" sz="2000" dirty="0" smtClean="0"/>
              <a:t>Τα πλαίσια </a:t>
            </a:r>
            <a:r>
              <a:rPr lang="el-GR" sz="2000" dirty="0"/>
              <a:t>κειμένου που δεν ανήκουν στην ενσωματωμένη διαφάνεια και έχουν εισαχθεί εκ των υστέρων δεν </a:t>
            </a:r>
            <a:r>
              <a:rPr lang="el-GR" sz="2000" dirty="0" smtClean="0"/>
              <a:t>εμφανίζονται στο </a:t>
            </a:r>
            <a:r>
              <a:rPr lang="el-GR" sz="2000" dirty="0"/>
              <a:t>πλαίσιο διάρθρωσης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Κανονική προβολή</a:t>
            </a:r>
            <a:r>
              <a:rPr lang="el-GR" sz="2000" dirty="0" smtClean="0"/>
              <a:t>: το </a:t>
            </a:r>
            <a:r>
              <a:rPr lang="el-GR" sz="2000" b="1" dirty="0"/>
              <a:t>πλαίσιο </a:t>
            </a:r>
            <a:r>
              <a:rPr lang="el-GR" sz="2000" b="1" dirty="0" smtClean="0"/>
              <a:t>διάρθρωσης</a:t>
            </a:r>
            <a:r>
              <a:rPr lang="el-GR" sz="2000" dirty="0" smtClean="0"/>
              <a:t> </a:t>
            </a:r>
            <a:r>
              <a:rPr lang="el-GR" sz="2000" dirty="0"/>
              <a:t>βρίσκεται στα αριστερά της οθόνης του </a:t>
            </a:r>
            <a:r>
              <a:rPr lang="en-US" sz="2000" dirty="0"/>
              <a:t>MS</a:t>
            </a:r>
            <a:r>
              <a:rPr lang="el-GR" sz="2000" dirty="0"/>
              <a:t>-</a:t>
            </a:r>
            <a:r>
              <a:rPr lang="en-US" sz="2000" dirty="0"/>
              <a:t>PowerPoint</a:t>
            </a:r>
            <a:r>
              <a:rPr lang="el-GR" sz="2000" dirty="0"/>
              <a:t>2010 και είναι η καρτέλα δίπλα στο πλαίσιο διαφανειών.</a:t>
            </a:r>
          </a:p>
          <a:p>
            <a:endParaRPr lang="el-GR" sz="2000" dirty="0"/>
          </a:p>
        </p:txBody>
      </p:sp>
      <p:pic>
        <p:nvPicPr>
          <p:cNvPr id="4" name="Εικόνα 3" descr="Πλαίσιο διάρθρωσης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105319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Πλαίσιο σημειώσεων </a:t>
            </a:r>
            <a:r>
              <a:rPr lang="el-GR" dirty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Notes Panel</a:t>
            </a:r>
            <a:r>
              <a:rPr lang="el-GR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Πλαίσιο σημειώσεων: προσθήκη σημειώσεων </a:t>
            </a:r>
            <a:r>
              <a:rPr lang="el-GR" sz="2000" dirty="0"/>
              <a:t>και πληροφορίες οι οποίες δεν εμφανίζονται στη διαφάνεια.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Προσθήκη πληροφοριών που </a:t>
            </a:r>
            <a:r>
              <a:rPr lang="el-GR" sz="2000" dirty="0"/>
              <a:t>θα περιέχονται σε σημειώσεις ακροατηρίου </a:t>
            </a:r>
            <a:r>
              <a:rPr lang="el-GR" sz="2000" dirty="0" smtClean="0"/>
              <a:t>για εκτύπωση. </a:t>
            </a:r>
          </a:p>
          <a:p>
            <a:pPr marL="0" indent="0">
              <a:buNone/>
            </a:pPr>
            <a:r>
              <a:rPr lang="el-GR" sz="2000" b="1" dirty="0" smtClean="0"/>
              <a:t>Κανονική προβολή:</a:t>
            </a:r>
            <a:r>
              <a:rPr lang="el-GR" sz="2000" dirty="0" smtClean="0"/>
              <a:t> </a:t>
            </a:r>
            <a:r>
              <a:rPr lang="el-GR" sz="2000" dirty="0"/>
              <a:t>το </a:t>
            </a:r>
            <a:r>
              <a:rPr lang="el-GR" sz="2000" b="1" dirty="0"/>
              <a:t>πλαίσιο  σημειώσεων</a:t>
            </a:r>
            <a:r>
              <a:rPr lang="el-GR" sz="2000" dirty="0"/>
              <a:t> βρίσκεται στο κάτω μέρος της οθόνης του </a:t>
            </a:r>
            <a:r>
              <a:rPr lang="en-US" sz="2000" dirty="0"/>
              <a:t>MS</a:t>
            </a:r>
            <a:r>
              <a:rPr lang="el-GR" sz="2000" dirty="0"/>
              <a:t>-</a:t>
            </a:r>
            <a:r>
              <a:rPr lang="en-US" sz="2000" dirty="0"/>
              <a:t>PowerPoint</a:t>
            </a:r>
            <a:r>
              <a:rPr lang="el-GR" sz="2000" dirty="0"/>
              <a:t>2010 και κάτω από τη διαφάνεια.</a:t>
            </a:r>
          </a:p>
        </p:txBody>
      </p:sp>
      <p:pic>
        <p:nvPicPr>
          <p:cNvPr id="5" name="Εικόνα 4" descr="Πλαίσιο σημειώσεων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64734"/>
            <a:ext cx="4162530" cy="34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Κεφαλίδες-Υποσέλιδα-Αριθμοί διαφανειών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Οι κεφαλίδες και τα υποσέλιδα είναι περιοχές </a:t>
            </a:r>
            <a:r>
              <a:rPr lang="el-GR" sz="2800" dirty="0" smtClean="0"/>
              <a:t>στο πάνω και κάτω περιθώριο </a:t>
            </a:r>
            <a:r>
              <a:rPr lang="el-GR" sz="2800" dirty="0"/>
              <a:t>κάθε </a:t>
            </a:r>
            <a:r>
              <a:rPr lang="el-GR" sz="2800" dirty="0" smtClean="0"/>
              <a:t>διαφάνειας. 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Εισαγωγή κειμένου ή γραφικών </a:t>
            </a:r>
            <a:r>
              <a:rPr lang="el-GR" sz="2800" dirty="0"/>
              <a:t>σε κεφαλίδες και </a:t>
            </a:r>
            <a:r>
              <a:rPr lang="el-GR" sz="2800" dirty="0" smtClean="0"/>
              <a:t>υποσέλιδα, καθώς και εισαγωγή αριθμού διαφάνειας, ημερομηνία και ώρα. 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Αποφασίστε </a:t>
            </a:r>
            <a:r>
              <a:rPr lang="el-GR" sz="2800" dirty="0"/>
              <a:t>εκ των προτέρων εάν θέλετε μόνο έναν αριθμό </a:t>
            </a:r>
            <a:r>
              <a:rPr lang="el-GR" sz="2800" dirty="0" smtClean="0"/>
              <a:t>διαφάνειας ή </a:t>
            </a:r>
            <a:r>
              <a:rPr lang="el-GR" sz="2800" dirty="0"/>
              <a:t>εάν θέλετε κάποιες επιπλέον πληροφορίες μαζί με τον αριθμό </a:t>
            </a:r>
            <a:r>
              <a:rPr lang="el-GR" sz="2800" dirty="0" smtClean="0"/>
              <a:t>διαφάνειας στην </a:t>
            </a:r>
            <a:r>
              <a:rPr lang="el-GR" sz="2800" dirty="0"/>
              <a:t>κεφαλίδα ή στο υποσέλιδο.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937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Προσθήκη υποσέλιδου-αριθμού διαφάνειας-ημερομηνία/ώρα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1069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Καρτέλα Εισαγωγή&gt; Ομάδα Κείμενο&gt; Κεφαλίδες &amp; Υποσέλιδα&gt; Παράθυρο Κεφαλίδα και υποσέλιδο&gt; Καρτέλα Διαφάνεια.</a:t>
            </a:r>
          </a:p>
          <a:p>
            <a:pPr marL="0" indent="0">
              <a:buNone/>
            </a:pPr>
            <a:endParaRPr lang="el-GR" sz="2400" dirty="0" smtClean="0"/>
          </a:p>
        </p:txBody>
      </p:sp>
      <p:pic>
        <p:nvPicPr>
          <p:cNvPr id="6" name="Εικόνα 5" descr="Παράθυρο Κεφαλίδα και Υποσέλιδο. Καρτέλα Διαφάνεια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90" y="2924944"/>
            <a:ext cx="45148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Προσθήκη κεφαλίδας-υποσέλιδου-αριθμού σελίδας-ημερομηνία/ώρα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1213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Καρτέλα </a:t>
            </a:r>
            <a:r>
              <a:rPr lang="el-GR" sz="2400" dirty="0"/>
              <a:t>Εισαγωγή&gt; Ομάδα </a:t>
            </a:r>
            <a:r>
              <a:rPr lang="el-GR" sz="2400" dirty="0" smtClean="0"/>
              <a:t>Κείμενο&gt; Κεφαλίδες &amp; Υποσέλιδα&gt; Παράθυρο Κεφαλίδα και υποσέλιδο&gt; Καρτέλα Σημειώσεις και σημειώσεις ακροατηρίου.</a:t>
            </a:r>
            <a:endParaRPr lang="el-GR" sz="2400" dirty="0"/>
          </a:p>
          <a:p>
            <a:pPr marL="0" indent="0">
              <a:buNone/>
            </a:pPr>
            <a:endParaRPr lang="el-GR" sz="2800" dirty="0">
              <a:solidFill>
                <a:srgbClr val="FFFF00"/>
              </a:solidFill>
            </a:endParaRPr>
          </a:p>
          <a:p>
            <a:endParaRPr lang="el-GR" sz="3600" dirty="0"/>
          </a:p>
        </p:txBody>
      </p:sp>
      <p:pic>
        <p:nvPicPr>
          <p:cNvPr id="2050" name="Picture 2" descr="Παράθυρο Κεφαλίδα και Υποσέλιδο. Καρτέλα σημειώσεις και σημειώσεις ακροατηρίου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5180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Περιεχόμενα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Εισαγωγή.</a:t>
            </a:r>
          </a:p>
          <a:p>
            <a:r>
              <a:rPr lang="el-GR" dirty="0" smtClean="0"/>
              <a:t>Μεταδεδομένα.</a:t>
            </a:r>
          </a:p>
          <a:p>
            <a:r>
              <a:rPr lang="el-GR" dirty="0" smtClean="0"/>
              <a:t>Γλώσσα παρουσίασης.</a:t>
            </a:r>
          </a:p>
          <a:p>
            <a:r>
              <a:rPr lang="el-GR" dirty="0" smtClean="0"/>
              <a:t>Διαφάνειες.</a:t>
            </a:r>
          </a:p>
          <a:p>
            <a:r>
              <a:rPr lang="el-GR" dirty="0" smtClean="0"/>
              <a:t>Κεφαλίδες-Υποσέλιδα-Αριθμός διαφάνειας.</a:t>
            </a:r>
          </a:p>
          <a:p>
            <a:r>
              <a:rPr lang="el-GR" dirty="0" smtClean="0"/>
              <a:t>Λίστες.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909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Λίστες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07901"/>
            <a:ext cx="8686800" cy="4785395"/>
          </a:xfrm>
        </p:spPr>
        <p:txBody>
          <a:bodyPr>
            <a:noAutofit/>
          </a:bodyPr>
          <a:lstStyle/>
          <a:p>
            <a:r>
              <a:rPr lang="el-GR" sz="2800" dirty="0"/>
              <a:t>Οι λίστες είναι </a:t>
            </a:r>
            <a:r>
              <a:rPr lang="el-GR" sz="2800" dirty="0" smtClean="0"/>
              <a:t>σημαντικό </a:t>
            </a:r>
            <a:r>
              <a:rPr lang="el-GR" sz="2800" dirty="0"/>
              <a:t>εργαλείο </a:t>
            </a:r>
            <a:r>
              <a:rPr lang="el-GR" sz="2800" dirty="0" smtClean="0"/>
              <a:t>οργάνωσης της παρουσίασης.</a:t>
            </a:r>
          </a:p>
          <a:p>
            <a:r>
              <a:rPr lang="el-GR" sz="2800" dirty="0" smtClean="0"/>
              <a:t>Διαμόρφωση λίστας </a:t>
            </a:r>
            <a:r>
              <a:rPr lang="el-GR" sz="2800" dirty="0"/>
              <a:t>χρησιμοποιώντας την αυτόματη εισαγωγή κουκκίδων και στυλ αρίθμησης του </a:t>
            </a:r>
            <a:r>
              <a:rPr lang="en-US" sz="2800" dirty="0"/>
              <a:t>MS</a:t>
            </a:r>
            <a:r>
              <a:rPr lang="el-GR" sz="2800" dirty="0" smtClean="0"/>
              <a:t>-</a:t>
            </a:r>
            <a:r>
              <a:rPr lang="en-US" sz="2800" dirty="0" smtClean="0"/>
              <a:t>PowerPoint</a:t>
            </a:r>
            <a:r>
              <a:rPr lang="el-GR" sz="2800" dirty="0" smtClean="0"/>
              <a:t>. (Αλλιώς, οι Υ.Τ. δεν θα αναγνωρίσουν τη συνεκτικότητα των στοιχείων.)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b="1" dirty="0" smtClean="0"/>
              <a:t>Σημείωση</a:t>
            </a:r>
            <a:r>
              <a:rPr lang="el-GR" sz="2800" dirty="0"/>
              <a:t>: όταν χρησιμοποιείτε κουκκίδες ή/και αρίθμηση καλό είναι η κάθε πρόταση να τελειώνει με τελεία, για να διαβάζεται σωστά από τα προγράμματα αναγνώστη οθόνης.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075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Δημιουργία λίστας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440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dirty="0" smtClean="0"/>
              <a:t>Κεντρική Καρτέλα&gt; Ομάδα Παράγραφος&gt; Κουκκίδες ή Αρίθμηση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Με κλικ στο βέλος ανοίγουν παράθυρα με περισσότερες μορφές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pic>
        <p:nvPicPr>
          <p:cNvPr id="6" name="Εικόνα 5" descr="Παράθυρο κουκκίδες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3284984"/>
            <a:ext cx="2695575" cy="2867025"/>
          </a:xfrm>
          <a:prstGeom prst="rect">
            <a:avLst/>
          </a:prstGeom>
        </p:spPr>
      </p:pic>
      <p:pic>
        <p:nvPicPr>
          <p:cNvPr id="7" name="Εικόνα 6" descr="Παράθυρο Αρίθμηση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84984"/>
            <a:ext cx="26955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25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Στήλες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Εάν θέλετε να δομήσετε </a:t>
            </a:r>
            <a:r>
              <a:rPr lang="el-GR" sz="2400" dirty="0" smtClean="0"/>
              <a:t>ένα μέρος της παρουσίασης σας σε στήλες πρέπει να χρησιμοποιήσετε τις στήλες του </a:t>
            </a:r>
            <a:r>
              <a:rPr lang="en-US" sz="2400" dirty="0" smtClean="0"/>
              <a:t>MS-PowerPoint.</a:t>
            </a:r>
            <a:r>
              <a:rPr lang="el-GR" sz="2400" dirty="0" smtClean="0"/>
              <a:t> </a:t>
            </a:r>
          </a:p>
          <a:p>
            <a:pPr marL="0" indent="0">
              <a:buNone/>
            </a:pPr>
            <a:r>
              <a:rPr lang="el-GR" sz="2400" dirty="0" smtClean="0"/>
              <a:t>Μη χρησιμοποιείτε </a:t>
            </a:r>
            <a:r>
              <a:rPr lang="el-GR" sz="2400" dirty="0"/>
              <a:t>το πλήκτρο </a:t>
            </a:r>
            <a:r>
              <a:rPr lang="en-US" sz="2400" dirty="0"/>
              <a:t>Tab</a:t>
            </a:r>
            <a:r>
              <a:rPr lang="el-GR" sz="2400" dirty="0"/>
              <a:t> για να δημιουργήσετε στήλες, γιατί τα προγράμματα αναγνώστη οθόνης δε διαβάζουν σωστά τέτοιου είδους στήλες.</a:t>
            </a:r>
          </a:p>
          <a:p>
            <a:pPr marL="0" indent="0">
              <a:buNone/>
            </a:pPr>
            <a:r>
              <a:rPr lang="el-GR" sz="2400" dirty="0" smtClean="0"/>
              <a:t>Διαχωρίζετε τις στήλες με </a:t>
            </a:r>
            <a:r>
              <a:rPr lang="el-GR" sz="2400" dirty="0"/>
              <a:t>αρκετό περιθώριο, </a:t>
            </a:r>
            <a:r>
              <a:rPr lang="el-GR" sz="2400" dirty="0" smtClean="0"/>
              <a:t>για να </a:t>
            </a:r>
            <a:r>
              <a:rPr lang="el-GR" sz="2400" dirty="0"/>
              <a:t>γίνονται αντιληπτές από χρήστες με μειωμένη όραση. </a:t>
            </a:r>
          </a:p>
          <a:p>
            <a:pPr marL="0" indent="0">
              <a:buNone/>
            </a:pPr>
            <a:r>
              <a:rPr lang="el-GR" sz="2400" b="1" dirty="0"/>
              <a:t>Σημείωση</a:t>
            </a:r>
            <a:r>
              <a:rPr lang="el-GR" sz="2400" dirty="0"/>
              <a:t>: Επειδή οι στήλες μπορεί να είναι </a:t>
            </a:r>
            <a:r>
              <a:rPr lang="el-GR" sz="2400" dirty="0" smtClean="0"/>
              <a:t>πρόκληση </a:t>
            </a:r>
            <a:r>
              <a:rPr lang="el-GR" sz="2400" dirty="0"/>
              <a:t>για τους χρήστες ορισμένων βοηθητικών τεχνολογιών, </a:t>
            </a:r>
            <a:r>
              <a:rPr lang="el-GR" sz="2400" dirty="0" smtClean="0"/>
              <a:t>εξετάστε </a:t>
            </a:r>
            <a:r>
              <a:rPr lang="el-GR" sz="2400" dirty="0"/>
              <a:t>αν η χρήση τους στο έγγραφό σας είναι πραγματικά απαραίτητη.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8712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Στήλες </a:t>
            </a:r>
            <a:r>
              <a:rPr lang="el-GR" dirty="0" smtClean="0">
                <a:solidFill>
                  <a:srgbClr val="FFFF00"/>
                </a:solidFill>
              </a:rPr>
              <a:t>(2/2</a:t>
            </a:r>
            <a:r>
              <a:rPr lang="el-GR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Επιλέξτε κείμενο ή τοποθετήστε τον κέρσορα στο σημείο που θέλετε να ξεκινήσουν οι στήλες&gt; Κεντρική καρτέλα &gt; Ομάδα Παράγραφος&gt; Στήλες&gt; Περισσότερες στήλες&gt; Παράθυρο στήλες κειμένου.</a:t>
            </a:r>
          </a:p>
          <a:p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6" name="Εικόνα 5" descr="Παράθυρο Στήλες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97742"/>
            <a:ext cx="1666875" cy="1504950"/>
          </a:xfrm>
          <a:prstGeom prst="rect">
            <a:avLst/>
          </a:prstGeom>
        </p:spPr>
      </p:pic>
      <p:pic>
        <p:nvPicPr>
          <p:cNvPr id="7" name="Εικόνα 6" descr="Παράθυρο Περισσότερες Στήλες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73954"/>
            <a:ext cx="18669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5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Πίνακες δεδομένων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dirty="0" smtClean="0"/>
              <a:t>Πίνακας δεδομένων: χρησιμοποιείται για εμφάνιση δεδομένων σε συνοπτική μορφή.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Οι απλοί και σωστά δομημένοι πίνακες βοηθούν όλους τους χρήστες να αντιληφθούν καλύτερα τις πληροφορίες.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Τα άτομα με αναπηρία που χρησιμοποιούν προγράμματα αναγνώστη οθόνης μπορούν να περιηγηθούν και να αντιληφθούν το περιεχόμενο του πίνακα.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92179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800"/>
            <a:ext cx="86868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Δημιουργία και χρήση πινάκων δεδομένων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434908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Πίνακες με απλή</a:t>
            </a:r>
            <a:r>
              <a:rPr lang="el-GR" sz="2800" dirty="0"/>
              <a:t>, δισδιάστατη </a:t>
            </a:r>
            <a:r>
              <a:rPr lang="el-GR" sz="2800" dirty="0" smtClean="0"/>
              <a:t>δομή, χωρίς </a:t>
            </a:r>
            <a:r>
              <a:rPr lang="el-GR" sz="2800" dirty="0"/>
              <a:t>διαιρεμένα ή/και συγχωνευμένα κελιά. </a:t>
            </a:r>
            <a:endParaRPr lang="el-GR" sz="2800" dirty="0" smtClean="0"/>
          </a:p>
          <a:p>
            <a:pPr lvl="0"/>
            <a:r>
              <a:rPr lang="el-GR" sz="2800" dirty="0"/>
              <a:t>Μη χρησιμοποιείτε το πλήκτρο </a:t>
            </a:r>
            <a:r>
              <a:rPr lang="en-US" sz="2800" dirty="0"/>
              <a:t>TAB</a:t>
            </a:r>
            <a:r>
              <a:rPr lang="el-GR" sz="2800" dirty="0"/>
              <a:t> ή το κενό διάστημα για να δημιουργήσετε δομές που να μοιάζουν με πίνακες. </a:t>
            </a:r>
            <a:r>
              <a:rPr lang="el-GR" sz="2800" b="1" dirty="0"/>
              <a:t>Δεν αναγνωρίζονται σωστά από τα προγράμματα αναγνώστη οθόνης.</a:t>
            </a:r>
          </a:p>
          <a:p>
            <a:pPr lvl="0"/>
            <a:r>
              <a:rPr lang="el-GR" sz="2800" dirty="0"/>
              <a:t>Μη χρησιμοποιείτε κενά κελιά για να μορφοποιήσετε τους πίνακές σας</a:t>
            </a:r>
            <a:r>
              <a:rPr lang="el-GR" sz="28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101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Δημιουργία και χρήση πινάκων δεδομένων </a:t>
            </a:r>
            <a:r>
              <a:rPr lang="el-GR" dirty="0" smtClean="0">
                <a:solidFill>
                  <a:srgbClr val="FFFF00"/>
                </a:solidFill>
              </a:rPr>
              <a:t>(2/2</a:t>
            </a:r>
            <a:r>
              <a:rPr lang="el-GR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3445843"/>
          </a:xfrm>
        </p:spPr>
        <p:txBody>
          <a:bodyPr>
            <a:normAutofit/>
          </a:bodyPr>
          <a:lstStyle/>
          <a:p>
            <a:r>
              <a:rPr lang="el-GR" sz="2800" dirty="0"/>
              <a:t>Μη χρησιμοποιείτε πίνακες για να διατάξετε κείμενο ή άλλα αντικείμενα.</a:t>
            </a:r>
          </a:p>
          <a:p>
            <a:pPr lvl="0"/>
            <a:r>
              <a:rPr lang="el-GR" sz="2800" dirty="0"/>
              <a:t>Οι πίνακες να διαβάζονται λογικά.</a:t>
            </a:r>
          </a:p>
          <a:p>
            <a:pPr lvl="0"/>
            <a:r>
              <a:rPr lang="el-GR" sz="2800" dirty="0" smtClean="0"/>
              <a:t>Εισάγετε γραμμή </a:t>
            </a:r>
            <a:r>
              <a:rPr lang="el-GR" sz="2800" dirty="0"/>
              <a:t>(ή στήλη) κεφαλίδας.</a:t>
            </a:r>
          </a:p>
          <a:p>
            <a:pPr lvl="0"/>
            <a:r>
              <a:rPr lang="el-GR" sz="2800" dirty="0"/>
              <a:t>Εισάγετε περιγραφή ή επεξήγηση, υπό μορφή εναλλακτικού κειμένου, για διευκόλυνση των χρηστών υποστηρικτικών τεχνολογιών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5962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πίνακα δεδομένων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Καρτέλα Εισαγωγή&gt; Ομάδα Πίνακες&gt; Πίνακας&gt; Μενού </a:t>
            </a:r>
            <a:r>
              <a:rPr lang="el-GR" sz="2400" dirty="0"/>
              <a:t>Εισαγωγή </a:t>
            </a:r>
            <a:r>
              <a:rPr lang="el-GR" sz="2400" dirty="0" smtClean="0"/>
              <a:t>πίνακα&gt; Εισαγωγή πίνακα.</a:t>
            </a:r>
          </a:p>
          <a:p>
            <a:pPr marL="0" indent="0">
              <a:buNone/>
            </a:pPr>
            <a:r>
              <a:rPr lang="el-GR" sz="2400" b="1" dirty="0" smtClean="0"/>
              <a:t>Διάταξη διαφάνειας με ενσωματωμένο πίνακα:</a:t>
            </a:r>
          </a:p>
          <a:p>
            <a:pPr marL="0" indent="0">
              <a:buNone/>
            </a:pPr>
            <a:r>
              <a:rPr lang="el-GR" sz="2400" dirty="0" smtClean="0"/>
              <a:t>Κλικ στο εικονίδιο του πίνακα.</a:t>
            </a:r>
            <a:endParaRPr lang="el-GR" sz="2400" dirty="0"/>
          </a:p>
          <a:p>
            <a:pPr marL="0" indent="0">
              <a:buNone/>
            </a:pPr>
            <a:endParaRPr lang="el-G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6" name="Εικόνα 5" descr="Παράθυρο Εισαγωγή πίνακα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17032"/>
            <a:ext cx="2019300" cy="2333625"/>
          </a:xfrm>
          <a:prstGeom prst="rect">
            <a:avLst/>
          </a:prstGeom>
        </p:spPr>
      </p:pic>
      <p:pic>
        <p:nvPicPr>
          <p:cNvPr id="7" name="Εικόνα 6" descr="Εισαγωγή πίνακα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02819"/>
            <a:ext cx="21050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856984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εναλλακτικού κειμένου σε πίνακα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1501627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 smtClean="0"/>
              <a:t>Δεξί κλικ </a:t>
            </a:r>
            <a:r>
              <a:rPr lang="el-GR" sz="2000" dirty="0"/>
              <a:t>στον </a:t>
            </a:r>
            <a:r>
              <a:rPr lang="el-GR" sz="2000" dirty="0" smtClean="0"/>
              <a:t>πίνακα&gt; Μενού επιλογών πίνακα&gt; Μορφοποίηση σχήματος</a:t>
            </a:r>
            <a:r>
              <a:rPr lang="el-GR" sz="2000" dirty="0"/>
              <a:t>&gt; Παράθυρο Μορφοποίηση σχήματος &gt; </a:t>
            </a:r>
            <a:r>
              <a:rPr lang="el-GR" sz="2000" dirty="0" smtClean="0"/>
              <a:t>Εναλλακτικό κείμενο&gt; Περιγραφή&gt; ΟΚ.</a:t>
            </a:r>
            <a:endParaRPr lang="el-GR" sz="2000" dirty="0"/>
          </a:p>
          <a:p>
            <a:pPr marL="0" indent="0">
              <a:buNone/>
            </a:pPr>
            <a:endParaRPr lang="el-GR" sz="2400" dirty="0">
              <a:solidFill>
                <a:srgbClr val="0070C0"/>
              </a:solidFill>
            </a:endParaRPr>
          </a:p>
          <a:p>
            <a:endParaRPr lang="el-GR" dirty="0"/>
          </a:p>
        </p:txBody>
      </p:sp>
      <p:pic>
        <p:nvPicPr>
          <p:cNvPr id="6" name="Εικόνα 5" descr="Μενού επιλογών πίνακα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24746"/>
            <a:ext cx="1914525" cy="3924300"/>
          </a:xfrm>
          <a:prstGeom prst="rect">
            <a:avLst/>
          </a:prstGeom>
        </p:spPr>
      </p:pic>
      <p:pic>
        <p:nvPicPr>
          <p:cNvPr id="7" name="Εικόνα 6" descr="Μενού μορφοποίηση σχεδίου. Εναλλακτικό κείμενο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980590"/>
            <a:ext cx="4127267" cy="34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γραμμής κεφαλίδας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04257"/>
            <a:ext cx="8712968" cy="1324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Κλικ στον πίνακα&gt; Καρτέλα Εργαλεία πίνακα&gt; Σχεδίαση&gt; Ομάδα Επιλογές στυλ πίνακα&gt; Γραμμή κεφαλίδας.</a:t>
            </a:r>
            <a:endParaRPr lang="el-GR" sz="2800" dirty="0"/>
          </a:p>
          <a:p>
            <a:pPr marL="0" indent="0">
              <a:buNone/>
            </a:pPr>
            <a:endParaRPr lang="el-GR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6" name="Εικόνα 5" descr="Καρτέλα Εργαλεία Πίνακα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5297"/>
            <a:ext cx="8536354" cy="11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Περιεχόμενα </a:t>
            </a:r>
            <a:r>
              <a:rPr lang="el-GR" dirty="0" smtClean="0">
                <a:solidFill>
                  <a:srgbClr val="FFFF00"/>
                </a:solidFill>
              </a:rPr>
              <a:t>(2/2</a:t>
            </a:r>
            <a:r>
              <a:rPr lang="el-GR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Στήλες.</a:t>
            </a:r>
          </a:p>
          <a:p>
            <a:r>
              <a:rPr lang="el-GR" dirty="0"/>
              <a:t>Πίνακες δεδομένων.</a:t>
            </a:r>
          </a:p>
          <a:p>
            <a:r>
              <a:rPr lang="el-GR" dirty="0"/>
              <a:t>Υπερ-συνδέσεις.</a:t>
            </a:r>
          </a:p>
          <a:p>
            <a:r>
              <a:rPr lang="el-GR" dirty="0"/>
              <a:t>Αντικείμενα.</a:t>
            </a:r>
          </a:p>
          <a:p>
            <a:r>
              <a:rPr lang="el-GR" dirty="0"/>
              <a:t>Συστάσεις.</a:t>
            </a:r>
          </a:p>
          <a:p>
            <a:r>
              <a:rPr lang="el-GR" dirty="0"/>
              <a:t>Έλεγχος προσβασιμότητας.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272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Υπερ-συνδέσεις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υπερ-σύνδεση βοηθάει στην εύκολη και γρήγορη πλοήγηση μέσα σε μια παρουσίαση, επιτρέποντας πρόσβαση στο περιεχόμενο που σας ενδιαφέρει χωρίς να χρειάζεται να διαβάσετε ολόκληρη την παρουσίαση. 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dirty="0"/>
              <a:t>υπερ-συνδέσεις παρέχουν μεγάλη βοήθεια στην προσβασιμότητα και στην πλοήγηση.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Στο </a:t>
            </a:r>
            <a:r>
              <a:rPr lang="en-US" sz="2400" dirty="0"/>
              <a:t>MS</a:t>
            </a:r>
            <a:r>
              <a:rPr lang="el-GR" sz="2400" dirty="0"/>
              <a:t>-</a:t>
            </a:r>
            <a:r>
              <a:rPr lang="en-US" sz="2400" dirty="0"/>
              <a:t>PowerPoint </a:t>
            </a:r>
            <a:r>
              <a:rPr lang="el-GR" sz="2400" dirty="0" smtClean="0"/>
              <a:t>μια </a:t>
            </a:r>
            <a:r>
              <a:rPr lang="el-GR" sz="2400" dirty="0"/>
              <a:t>υπερ-σύνδεση μπορεί να είναι:</a:t>
            </a:r>
          </a:p>
          <a:p>
            <a:r>
              <a:rPr lang="el-GR" sz="2400" dirty="0"/>
              <a:t>Εσωτερική: δηλαδή να συνδέει </a:t>
            </a:r>
            <a:r>
              <a:rPr lang="el-GR" sz="2400" dirty="0" smtClean="0"/>
              <a:t>μεταξύ τους διαφάνειες.</a:t>
            </a:r>
            <a:endParaRPr lang="el-GR" sz="2400" dirty="0"/>
          </a:p>
          <a:p>
            <a:r>
              <a:rPr lang="el-GR" sz="2400" dirty="0"/>
              <a:t>Εξωτερική: δηλαδή να συνδέει </a:t>
            </a:r>
            <a:r>
              <a:rPr lang="el-GR" sz="2400" dirty="0" smtClean="0"/>
              <a:t>μια διαφάνεια με ένα αρχείο, μια ιστοσελίδα κ.α.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86121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υπερ-σύνδεσης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</a:t>
            </a:r>
            <a:r>
              <a:rPr lang="el-GR" sz="2800" dirty="0" err="1" smtClean="0"/>
              <a:t>προσβάσιμες</a:t>
            </a:r>
            <a:r>
              <a:rPr lang="el-GR" sz="2800" dirty="0" smtClean="0"/>
              <a:t> </a:t>
            </a:r>
            <a:r>
              <a:rPr lang="el-GR" sz="2800" dirty="0"/>
              <a:t>υπερ-συνδέσεις </a:t>
            </a:r>
            <a:r>
              <a:rPr lang="el-GR" sz="2800" dirty="0" smtClean="0"/>
              <a:t>πρέπει να </a:t>
            </a:r>
            <a:r>
              <a:rPr lang="el-GR" sz="2800" dirty="0"/>
              <a:t>χρησιμοποιείτε περιγραφικό κείμενο μαζί με την πλήρη ηλεκτρονική διεύθυνση. </a:t>
            </a:r>
            <a:r>
              <a:rPr lang="el-GR" sz="2800" dirty="0" smtClean="0"/>
              <a:t>Έτσι, οι </a:t>
            </a:r>
            <a:r>
              <a:rPr lang="el-GR" sz="2800" dirty="0"/>
              <a:t>σύνδεσμοι  θα διαβάζονται σωστά με βάση το περιεχόμενο του κειμένου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Όταν </a:t>
            </a:r>
            <a:r>
              <a:rPr lang="el-GR" sz="2800" dirty="0"/>
              <a:t>χρησιμοποιείτε εικόνες για υπερ-συνδέσεις βεβαιωθείτε ότι το εναλλακτικό τους κείμενο είναι κατάλληλο, δηλαδή αφορά τις ίδιες τις </a:t>
            </a:r>
            <a:r>
              <a:rPr lang="el-GR" sz="2800" dirty="0" smtClean="0"/>
              <a:t>συνδέσεις, </a:t>
            </a:r>
            <a:r>
              <a:rPr lang="el-GR" sz="2800" dirty="0"/>
              <a:t>για να μπορεί το πρόγραμμα αναγνώστη οθόνης να τις εντοπίσει. </a:t>
            </a:r>
            <a:endParaRPr lang="el-GR" sz="2800" dirty="0" smtClean="0"/>
          </a:p>
          <a:p>
            <a:pPr marL="0" indent="0">
              <a:buNone/>
            </a:pPr>
            <a:endParaRPr lang="el-GR" sz="4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8656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Εισαγωγή </a:t>
            </a:r>
            <a:r>
              <a:rPr lang="el-GR" dirty="0" smtClean="0">
                <a:solidFill>
                  <a:srgbClr val="FFFF00"/>
                </a:solidFill>
              </a:rPr>
              <a:t>υπερ-σύνδεσης (2/2)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Βασικές </a:t>
            </a:r>
            <a:r>
              <a:rPr lang="el-GR" dirty="0"/>
              <a:t>οδηγίες για </a:t>
            </a:r>
            <a:r>
              <a:rPr lang="el-GR" dirty="0" smtClean="0"/>
              <a:t>υπερ-συνδέσεις</a:t>
            </a:r>
            <a:r>
              <a:rPr lang="el-GR" dirty="0"/>
              <a:t>:</a:t>
            </a:r>
          </a:p>
          <a:p>
            <a:pPr lvl="0"/>
            <a:r>
              <a:rPr lang="el-GR" sz="2400" dirty="0"/>
              <a:t>Όλες οι υπερ-συνδέσεις πρέπει να ελέγχονται, για να βεβαιωθεί ο ακριβής προορισμός του συνδέσμου.</a:t>
            </a:r>
          </a:p>
          <a:p>
            <a:pPr lvl="0"/>
            <a:r>
              <a:rPr lang="el-GR" sz="2400" dirty="0"/>
              <a:t>Μην εισάγετε κενά στο τέλος μιας σύνδεσης, γιατί δε θα φορτώνεται η ιστοσελίδα.</a:t>
            </a:r>
          </a:p>
          <a:p>
            <a:pPr lvl="0"/>
            <a:r>
              <a:rPr lang="el-GR" sz="2400" dirty="0"/>
              <a:t>Να χρησιμοποιείτε ορθό κείμενο σύνδεσης, δηλαδή να είναι περιγραφικό σε σχέση με το περιεχόμενο της υπερ-σύνδεσης. </a:t>
            </a:r>
          </a:p>
          <a:p>
            <a:pPr lvl="0"/>
            <a:r>
              <a:rPr lang="el-GR" sz="2400" dirty="0"/>
              <a:t>Μη χρησιμοποιείτε ως κείμενο υπερ-σύνδεσης το «κάντε κλικ εδώ», γιατί προκαλεί σύγχυση στα άτομα που χρησιμοποιούν πρόγραμμα αναγνώστη οθόνης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/>
              <a:t>Εάν χρησιμοποιείτε αντικείμενο ως υπερ-σύνδεση να εισάγετε πάντα το κατάλληλο εναλλακτικό κείμενο.</a:t>
            </a:r>
          </a:p>
          <a:p>
            <a:pPr lvl="0"/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77130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Υπερ-σύνδεση </a:t>
            </a:r>
            <a:r>
              <a:rPr lang="el-GR" dirty="0">
                <a:solidFill>
                  <a:srgbClr val="FFFF00"/>
                </a:solidFill>
              </a:rPr>
              <a:t>με υπάρχον αρχείο ή </a:t>
            </a:r>
            <a:r>
              <a:rPr lang="el-GR" dirty="0" smtClean="0">
                <a:solidFill>
                  <a:srgbClr val="FFFF00"/>
                </a:solidFill>
              </a:rPr>
              <a:t>ιστοσελίδα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smtClean="0"/>
              <a:t>Καρτέλα Εισαγωγή&gt; Ομάδα Συνδέσεις&gt; Υπερ-σύνδεση&gt; Παράθυρο Εισαγωγή υπερ-σύνδεσης&gt; Σύνδεση με: Υπάρχον αρχείο ή ιστοσελίδα&gt; Διερεύνηση σε:&gt; ΟΚ.</a:t>
            </a:r>
          </a:p>
          <a:p>
            <a:pPr marL="0" indent="0">
              <a:buNone/>
            </a:pPr>
            <a:r>
              <a:rPr lang="el-GR" sz="2000" dirty="0" smtClean="0"/>
              <a:t>Να εμφανίζεται το κείμενο: και Διεύθυνση: συμπληρώνονται αυτόματα. Μπορούν να αλλαχτούν με κείμενο της επιλογής σας.</a:t>
            </a:r>
            <a:endParaRPr lang="el-GR" sz="2000" dirty="0"/>
          </a:p>
          <a:p>
            <a:endParaRPr lang="el-GR" dirty="0"/>
          </a:p>
        </p:txBody>
      </p:sp>
      <p:pic>
        <p:nvPicPr>
          <p:cNvPr id="5" name="Εικόνα 4" descr="Παράθυρο Εισαγωγή υπερ-σύνδεσης. Υπάρχον αρχείο ή ιστοσελίδα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5" y="3586182"/>
            <a:ext cx="6120130" cy="30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7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Υπερ-σύνδεση </a:t>
            </a:r>
            <a:r>
              <a:rPr lang="el-GR" dirty="0">
                <a:solidFill>
                  <a:srgbClr val="FFFF00"/>
                </a:solidFill>
              </a:rPr>
              <a:t>με θέση μέσα στο έγγραφο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Καρτέλα </a:t>
            </a:r>
            <a:r>
              <a:rPr lang="el-GR" sz="2000" dirty="0"/>
              <a:t>Εισαγωγή&gt; Ομάδα Συνδέσεις&gt; Υπερ-σύνδεση&gt; Παράθυρο Εισαγωγή υπερ-σύνδεσης&gt; Σύνδεση με: </a:t>
            </a:r>
            <a:r>
              <a:rPr lang="el-GR" sz="2000" dirty="0" smtClean="0"/>
              <a:t>Θέση μέσα στο έγγραφο&gt; ΟΚ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Να εμφανίζεται το κείμενο: </a:t>
            </a:r>
            <a:r>
              <a:rPr lang="el-GR" sz="2000" dirty="0" smtClean="0"/>
              <a:t>συμπληρώνεται </a:t>
            </a:r>
            <a:r>
              <a:rPr lang="el-GR" sz="2000" dirty="0"/>
              <a:t>αυτόματα. </a:t>
            </a:r>
            <a:r>
              <a:rPr lang="el-GR" sz="2000" dirty="0" smtClean="0"/>
              <a:t>Μπορεί </a:t>
            </a:r>
            <a:r>
              <a:rPr lang="el-GR" sz="2000" dirty="0"/>
              <a:t>να </a:t>
            </a:r>
            <a:r>
              <a:rPr lang="el-GR" sz="2000" dirty="0" smtClean="0"/>
              <a:t>αλλαχτεί </a:t>
            </a:r>
            <a:r>
              <a:rPr lang="el-GR" sz="2000" dirty="0"/>
              <a:t>με κείμενο της επιλογής σας.</a:t>
            </a:r>
          </a:p>
          <a:p>
            <a:endParaRPr lang="el-GR" sz="2000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 descr="Παράθυρο Εισαγωγή υπερ-σύνδεσης. Θέση μέσα στο έγγραφο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22461"/>
            <a:ext cx="6613023" cy="32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0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Υπερ-σύνδεση </a:t>
            </a:r>
            <a:r>
              <a:rPr lang="el-GR" dirty="0">
                <a:solidFill>
                  <a:srgbClr val="FFFF00"/>
                </a:solidFill>
              </a:rPr>
              <a:t>με </a:t>
            </a:r>
            <a:r>
              <a:rPr lang="el-GR" dirty="0" smtClean="0">
                <a:solidFill>
                  <a:srgbClr val="FFFF00"/>
                </a:solidFill>
              </a:rPr>
              <a:t>διεύθυνση </a:t>
            </a:r>
            <a:r>
              <a:rPr lang="el-GR" dirty="0">
                <a:solidFill>
                  <a:srgbClr val="FFFF00"/>
                </a:solidFill>
              </a:rPr>
              <a:t>ηλεκτρονικού ταχυδρομείου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Καρτέλα </a:t>
            </a:r>
            <a:r>
              <a:rPr lang="el-GR" sz="2000" dirty="0"/>
              <a:t>Εισαγωγή&gt; Ομάδα Συνδέσεις&gt; Υπερ-σύνδεση&gt; Παράθυρο Εισαγωγή υπερ-σύνδεσης&gt; Σύνδεση </a:t>
            </a:r>
            <a:r>
              <a:rPr lang="el-GR" sz="2000" dirty="0" smtClean="0"/>
              <a:t>με: Διεύθυνση ηλεκτρονικού ταχυδρομείου&gt; </a:t>
            </a:r>
            <a:r>
              <a:rPr lang="el-GR" sz="2000" dirty="0"/>
              <a:t>ΟΚ.</a:t>
            </a:r>
          </a:p>
          <a:p>
            <a:pPr marL="0" indent="0">
              <a:buNone/>
            </a:pPr>
            <a:r>
              <a:rPr lang="el-GR" sz="2000" dirty="0"/>
              <a:t>Να εμφανίζεται το κείμενο: </a:t>
            </a:r>
            <a:r>
              <a:rPr lang="el-GR" sz="2000" dirty="0" smtClean="0"/>
              <a:t>ίδιο με το πεδίο διεύθυνση ηλεκτρονικού ταχυδρομείου. </a:t>
            </a:r>
            <a:r>
              <a:rPr lang="el-GR" sz="2000" dirty="0"/>
              <a:t>Μπορεί να αλλαχτεί με κείμενο της επιλογής σας.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 descr="Παράθυρο Εισαγωγή υπερ-σύνδεσης. Διεύθυνση ηλεκτρονικού ταχυδρομείου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34759"/>
            <a:ext cx="6677386" cy="32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65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Συμβουλή οθόνης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800" dirty="0" smtClean="0"/>
              <a:t>Κέρσορας </a:t>
            </a:r>
            <a:r>
              <a:rPr lang="el-GR" sz="2800" dirty="0"/>
              <a:t>στην </a:t>
            </a:r>
            <a:r>
              <a:rPr lang="el-GR" sz="2800" dirty="0" smtClean="0"/>
              <a:t>υπερ-σύνδεση&gt; Καρτέλα Εισαγωγή&gt; Ομάδα Συνδέσεις&gt; Υπερ-σύνδεση&gt; Συμβουλή οθόνης&gt; Παράθυρο Ορισμός οθόνης για υπερσύνδεση&gt; Πληκτρολογήστε κείμενο&gt; ΟΚ</a:t>
            </a:r>
            <a:r>
              <a:rPr lang="el-GR" sz="2800" dirty="0"/>
              <a:t>.</a:t>
            </a:r>
          </a:p>
        </p:txBody>
      </p:sp>
      <p:pic>
        <p:nvPicPr>
          <p:cNvPr id="5" name="Εικόνα 4" descr="Συμβουλή οθόνης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1440"/>
            <a:ext cx="33813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0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Αντικείμενα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Αντικείμενα: </a:t>
            </a:r>
            <a:r>
              <a:rPr lang="el-GR" sz="2800" dirty="0"/>
              <a:t>εικόνες, </a:t>
            </a:r>
            <a:r>
              <a:rPr lang="el-GR" sz="2800" dirty="0" smtClean="0"/>
              <a:t>εικόνες </a:t>
            </a:r>
            <a:r>
              <a:rPr lang="en-US" sz="2800" dirty="0"/>
              <a:t>Clip Art</a:t>
            </a:r>
            <a:r>
              <a:rPr lang="el-GR" sz="2800" dirty="0"/>
              <a:t> και </a:t>
            </a:r>
            <a:r>
              <a:rPr lang="el-GR" sz="2800" dirty="0" smtClean="0"/>
              <a:t>φωτογραφίες.</a:t>
            </a:r>
          </a:p>
          <a:p>
            <a:pPr marL="0" indent="0">
              <a:buNone/>
            </a:pPr>
            <a:r>
              <a:rPr lang="el-GR" sz="2400" dirty="0" smtClean="0"/>
              <a:t>Σημαντικός ρόλος: παρέχουν πληθώρα πληροφοριών.</a:t>
            </a:r>
          </a:p>
          <a:p>
            <a:pPr marL="0" indent="0">
              <a:buNone/>
            </a:pPr>
            <a:r>
              <a:rPr lang="el-GR" sz="2400" dirty="0" smtClean="0"/>
              <a:t>Διακοσμητικός ρόλος: δεν παρέχουν πληροφορίες.</a:t>
            </a:r>
          </a:p>
          <a:p>
            <a:pPr marL="0" indent="0">
              <a:buNone/>
            </a:pPr>
            <a:r>
              <a:rPr lang="el-GR" sz="2400" dirty="0" smtClean="0"/>
              <a:t>  </a:t>
            </a:r>
          </a:p>
          <a:p>
            <a:pPr marL="0" indent="0">
              <a:buNone/>
            </a:pPr>
            <a:r>
              <a:rPr lang="el-GR" sz="2400" dirty="0" smtClean="0"/>
              <a:t>Οι πληροφορίες πρέπει να γίνονται </a:t>
            </a:r>
            <a:r>
              <a:rPr lang="el-GR" sz="2400" b="1" dirty="0" smtClean="0"/>
              <a:t>αντιληπτές</a:t>
            </a:r>
            <a:r>
              <a:rPr lang="el-GR" sz="2400" dirty="0" smtClean="0"/>
              <a:t> από όλους τους χρήστες.</a:t>
            </a:r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ΠΡΟΣΟΧΗ: Εναλλακτικό κείμενο σε όλα τα αντικείμενα!!!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40445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και μορφοποίηση αντικειμένου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25858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 smtClean="0"/>
              <a:t>Εισαγωγή εικόνας:</a:t>
            </a:r>
            <a:endParaRPr lang="el-GR" sz="2400" b="1" dirty="0"/>
          </a:p>
          <a:p>
            <a:pPr marL="0" indent="0">
              <a:buNone/>
            </a:pPr>
            <a:r>
              <a:rPr lang="el-GR" sz="2000" dirty="0" smtClean="0"/>
              <a:t>Καρτέλα Εισαγωγή&gt; Ομάδα Εικόνες&gt; Εικόνα&gt; Παράθυρο </a:t>
            </a:r>
            <a:r>
              <a:rPr lang="el-GR" sz="2000" dirty="0"/>
              <a:t>Εισαγωγή </a:t>
            </a:r>
            <a:r>
              <a:rPr lang="el-GR" sz="2000" dirty="0" smtClean="0"/>
              <a:t>εικόνας&gt; Εισαγωγή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indent="0">
              <a:buNone/>
            </a:pPr>
            <a:r>
              <a:rPr lang="el-GR" sz="2400" b="1" dirty="0" smtClean="0"/>
              <a:t>Μορφοποίηση εικόνας:</a:t>
            </a:r>
            <a:endParaRPr lang="el-GR" sz="2400" b="1" dirty="0"/>
          </a:p>
          <a:p>
            <a:pPr marL="0" lvl="0" indent="0">
              <a:buNone/>
            </a:pPr>
            <a:r>
              <a:rPr lang="el-GR" sz="2000" dirty="0" smtClean="0"/>
              <a:t>Δεξί κλικ πάνω στην εικόνα&gt; Μέγεθος &amp; Θέση&gt; ΟΚ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0" lvl="0" indent="0">
              <a:buNone/>
            </a:pPr>
            <a:r>
              <a:rPr lang="el-GR" sz="2400" b="1" dirty="0" smtClean="0"/>
              <a:t>Διάταξη διαφάνειας με ενσωματωμένη εικόνα: </a:t>
            </a:r>
          </a:p>
          <a:p>
            <a:pPr marL="0" lvl="0" indent="0">
              <a:buNone/>
            </a:pPr>
            <a:r>
              <a:rPr lang="el-GR" sz="2000" dirty="0" smtClean="0"/>
              <a:t>Κλικ στο εικονίδιο της εικόνας&gt; Εισαγωγή εικόνας.</a:t>
            </a:r>
            <a:endParaRPr lang="el-GR" sz="2000" dirty="0"/>
          </a:p>
          <a:p>
            <a:pPr marL="0" indent="0">
              <a:buNone/>
            </a:pPr>
            <a:endParaRPr lang="el-GR" sz="2400" dirty="0">
              <a:solidFill>
                <a:srgbClr val="FFFF00"/>
              </a:solidFill>
            </a:endParaRPr>
          </a:p>
        </p:txBody>
      </p:sp>
      <p:pic>
        <p:nvPicPr>
          <p:cNvPr id="6" name="Εικόνα 5" descr="Μενού επιλογών εικόνας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50543"/>
            <a:ext cx="2009775" cy="2790825"/>
          </a:xfrm>
          <a:prstGeom prst="rect">
            <a:avLst/>
          </a:prstGeom>
        </p:spPr>
      </p:pic>
      <p:pic>
        <p:nvPicPr>
          <p:cNvPr id="7" name="Εικόνα 6" descr="Παράθυρο μορφοποίηση εικόνας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82625"/>
            <a:ext cx="4824536" cy="30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3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Εναλλακτικό κείμενο σε αντικείμενο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6732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Βασικοί κανόνες:</a:t>
            </a:r>
          </a:p>
          <a:p>
            <a:pPr lvl="0"/>
            <a:r>
              <a:rPr lang="el-GR" sz="2400" dirty="0"/>
              <a:t>Προσπαθήστε να απαντήσετε στην ερώτηση: «</a:t>
            </a:r>
            <a:r>
              <a:rPr lang="el-GR" sz="2400" b="1" dirty="0"/>
              <a:t>Τι πληροφορίες μεταφέρει το αντικείμενο;</a:t>
            </a:r>
            <a:r>
              <a:rPr lang="el-GR" sz="2400" dirty="0"/>
              <a:t>»</a:t>
            </a:r>
          </a:p>
          <a:p>
            <a:pPr lvl="0"/>
            <a:r>
              <a:rPr lang="el-GR" sz="2400" dirty="0"/>
              <a:t>Το εναλλακτικό κείμενο θα πρέπει να είναι </a:t>
            </a:r>
            <a:r>
              <a:rPr lang="el-GR" sz="2400" b="1" dirty="0"/>
              <a:t>σύντομο</a:t>
            </a:r>
            <a:r>
              <a:rPr lang="el-GR" sz="2400" dirty="0"/>
              <a:t>, δηλαδή μερικές λέξεις ή μια φράση. Καλό είναι να μην ξεπερνάει τις δύο προτάσεις.</a:t>
            </a:r>
          </a:p>
          <a:p>
            <a:pPr lvl="0"/>
            <a:r>
              <a:rPr lang="el-GR" sz="2400" dirty="0"/>
              <a:t>Το εναλλακτικό κείμενο πρέπει να παρουσιάζει το περιεχόμενο και τη λειτουργία του αντικειμένου.</a:t>
            </a:r>
          </a:p>
          <a:p>
            <a:pPr lvl="0"/>
            <a:r>
              <a:rPr lang="el-GR" sz="2400" dirty="0"/>
              <a:t>Το εναλλακτικό κείμενο δεν πρέπει να είναι περιττό, δηλαδή να περιέχει πληροφορίες που υπάρχουν ήδη στο σώμα του κειμένου.</a:t>
            </a:r>
          </a:p>
          <a:p>
            <a:pPr lvl="0"/>
            <a:r>
              <a:rPr lang="el-GR" sz="2400" dirty="0"/>
              <a:t>Αν το αντικείμενο δε μεταφέρει χρήσιμες πληροφορίες, αφήστε κενό το πεδίο </a:t>
            </a:r>
            <a:r>
              <a:rPr lang="el-GR" sz="2400" b="1" dirty="0"/>
              <a:t>Περιγραφή</a:t>
            </a:r>
            <a:r>
              <a:rPr 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143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(1/5)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544616"/>
          </a:xfrm>
        </p:spPr>
        <p:txBody>
          <a:bodyPr>
            <a:normAutofit lnSpcReduction="10000"/>
          </a:bodyPr>
          <a:lstStyle/>
          <a:p>
            <a:r>
              <a:rPr lang="el-GR" sz="2800" dirty="0" smtClean="0"/>
              <a:t>Οι </a:t>
            </a:r>
            <a:r>
              <a:rPr lang="el-GR" sz="2800" dirty="0" err="1" smtClean="0"/>
              <a:t>προσβάσιμες</a:t>
            </a:r>
            <a:r>
              <a:rPr lang="el-GR" sz="2800" dirty="0" smtClean="0"/>
              <a:t> παρουσιάσεις βοηθούν τα άτομα με αναπηρία να έχουν πρόσβαση στο περιεχόμενο των παρουσιάσεων.</a:t>
            </a:r>
          </a:p>
          <a:p>
            <a:endParaRPr lang="en-US" sz="2800" dirty="0" smtClean="0"/>
          </a:p>
          <a:p>
            <a:r>
              <a:rPr lang="el-GR" sz="2800" dirty="0"/>
              <a:t>Αναλυτικός οδηγός για τη δημιουργία προσβάσιμων </a:t>
            </a:r>
            <a:r>
              <a:rPr lang="el-GR" sz="2800" dirty="0" smtClean="0"/>
              <a:t>παρουσιάσεων με </a:t>
            </a:r>
            <a:r>
              <a:rPr lang="el-GR" sz="2800" dirty="0"/>
              <a:t>τη χρήση </a:t>
            </a:r>
            <a:r>
              <a:rPr lang="en-US" sz="2800" dirty="0" smtClean="0"/>
              <a:t>MS</a:t>
            </a:r>
            <a:r>
              <a:rPr lang="el-GR" sz="2800" dirty="0" smtClean="0"/>
              <a:t>-</a:t>
            </a:r>
            <a:r>
              <a:rPr lang="en-US" sz="2800" dirty="0" smtClean="0"/>
              <a:t>PowerPoint</a:t>
            </a:r>
            <a:r>
              <a:rPr lang="el-GR" sz="2800" dirty="0" smtClean="0"/>
              <a:t>2010. </a:t>
            </a:r>
          </a:p>
          <a:p>
            <a:endParaRPr lang="el-GR" sz="2800" dirty="0" smtClean="0"/>
          </a:p>
          <a:p>
            <a:r>
              <a:rPr lang="el-GR" sz="2800" dirty="0" smtClean="0"/>
              <a:t>Θα </a:t>
            </a:r>
            <a:r>
              <a:rPr lang="el-GR" sz="2800" dirty="0"/>
              <a:t>ακολουθήσουν </a:t>
            </a:r>
            <a:r>
              <a:rPr lang="el-GR" sz="2800" dirty="0" smtClean="0"/>
              <a:t>πιο </a:t>
            </a:r>
            <a:r>
              <a:rPr lang="el-GR" sz="2800" dirty="0"/>
              <a:t>ειδικές οδηγίες οι οποίες θα αφορούν τη χρήση επιστημονικών συμβόλων, όπως μαθηματικούς </a:t>
            </a:r>
            <a:r>
              <a:rPr lang="el-GR" sz="2800" dirty="0" smtClean="0"/>
              <a:t>τύπους, </a:t>
            </a:r>
            <a:r>
              <a:rPr lang="el-GR" sz="2800" dirty="0"/>
              <a:t>σύμβολα χημείας, σύνθετους πίνακες δεδομένων, συνδυασμό κειμένων σε πολλαπλές γλώσσες, αρχεία ήχου ή </a:t>
            </a:r>
            <a:r>
              <a:rPr lang="en-US" sz="2800" dirty="0"/>
              <a:t>video</a:t>
            </a:r>
            <a:r>
              <a:rPr lang="el-GR" sz="2800" dirty="0"/>
              <a:t> κ.α.</a:t>
            </a:r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2098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Εναλλακτικό κείμενο σε αντικείμενο </a:t>
            </a:r>
            <a:r>
              <a:rPr lang="el-GR" sz="4000" dirty="0" smtClean="0">
                <a:solidFill>
                  <a:srgbClr val="FFFF00"/>
                </a:solidFill>
              </a:rPr>
              <a:t>(2/2)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Δεξί </a:t>
            </a:r>
            <a:r>
              <a:rPr lang="el-GR" sz="2400" dirty="0"/>
              <a:t>κλικ στο </a:t>
            </a:r>
            <a:r>
              <a:rPr lang="el-GR" sz="2400" dirty="0" smtClean="0"/>
              <a:t>αντικείμενο&gt; Μενού επιλογών εικόνας ή Μενού επιλογών σχήματος&gt; Μορφοποίηση εικόνας ή Μορφοποίηση σχήματος&gt; Παράθυρο Μορφοποίηση εικόνας ή Μορφοποίηση σχεδίου&gt; Εναλλακτικό κείμενο.</a:t>
            </a:r>
          </a:p>
          <a:p>
            <a:pPr marL="0" indent="0">
              <a:buNone/>
            </a:pPr>
            <a:r>
              <a:rPr lang="el-GR" sz="2400" dirty="0" smtClean="0"/>
              <a:t>Περιγραφή αντικειμένου στο πεδίο Περιγραφή&gt; Κλείσιμο.</a:t>
            </a:r>
          </a:p>
          <a:p>
            <a:endParaRPr lang="el-GR" sz="1800" dirty="0"/>
          </a:p>
        </p:txBody>
      </p:sp>
      <p:pic>
        <p:nvPicPr>
          <p:cNvPr id="5" name="Εικόνα 4" descr="Μενού επιλογών σχήματος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3501008"/>
            <a:ext cx="2495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8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Μοναδικοί τίτλοι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3301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Οι τίτλοι χρησιμοποιούνται για περιήγηση και επιλογή από όσους δεν μπορούν να δουν τις διαφάνειες.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400" dirty="0" smtClean="0"/>
              <a:t>Εάν δεν έχετε τίτλο σε κάποια διαφάνεια, προσθέστε ορατό τίτλο :</a:t>
            </a:r>
          </a:p>
          <a:p>
            <a:pPr marL="0" lvl="0" indent="0">
              <a:buNone/>
            </a:pPr>
            <a:r>
              <a:rPr lang="el-GR" sz="2400" dirty="0" smtClean="0"/>
              <a:t>Κεντρική καρτέλα&gt; Ομάδα Διαφάνειες&gt; Επαναφορά&gt; Πληκτρολογήστε όνομα στο πλαίσιο κειμένου Τίτλος.</a:t>
            </a:r>
          </a:p>
          <a:p>
            <a:pPr marL="0" indent="0">
              <a:buNone/>
            </a:pPr>
            <a:endParaRPr lang="el-GR" sz="2800" dirty="0" smtClean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2916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Λογική σειρά ανάγνωσης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620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b="1" dirty="0" smtClean="0"/>
              <a:t>Έλεγχος σειράς ανάγνωσης:</a:t>
            </a:r>
          </a:p>
          <a:p>
            <a:pPr marL="0" indent="0">
              <a:buNone/>
            </a:pPr>
            <a:r>
              <a:rPr lang="el-GR" sz="2000" dirty="0" smtClean="0"/>
              <a:t>Κεντρική Καρτέλα&gt; Ομάδα Σχεδίαση&gt; Τακτοποίηση&gt; Μενού τακτοποίηση αντικειμένων στη διαφάνεια&gt; Παρ</a:t>
            </a:r>
            <a:r>
              <a:rPr lang="el-GR" sz="2000" dirty="0"/>
              <a:t>ά</a:t>
            </a:r>
            <a:r>
              <a:rPr lang="el-GR" sz="2000" dirty="0" smtClean="0"/>
              <a:t>θυρο επιλογής&gt; Επιλογή και αναγνωσιμότητα.</a:t>
            </a:r>
          </a:p>
          <a:p>
            <a:pPr marL="0" indent="0">
              <a:buNone/>
            </a:pPr>
            <a:r>
              <a:rPr lang="el-GR" sz="2000" b="1" dirty="0" smtClean="0"/>
              <a:t>Τροποποίηση σειράς ανάγνωσης :</a:t>
            </a:r>
          </a:p>
          <a:p>
            <a:pPr marL="0" indent="0">
              <a:buNone/>
            </a:pPr>
            <a:r>
              <a:rPr lang="el-GR" sz="2000" dirty="0" smtClean="0"/>
              <a:t>Βέλη αναδιάταξης. </a:t>
            </a:r>
          </a:p>
          <a:p>
            <a:pPr marL="0" indent="0">
              <a:buNone/>
            </a:pPr>
            <a:r>
              <a:rPr lang="el-GR" sz="2000" b="1" dirty="0" smtClean="0"/>
              <a:t>Απόκρυψη/εμφάνιση:</a:t>
            </a:r>
          </a:p>
          <a:p>
            <a:pPr marL="0" indent="0">
              <a:buNone/>
            </a:pPr>
            <a:r>
              <a:rPr lang="el-GR" sz="2000" dirty="0" smtClean="0"/>
              <a:t>Με το εικονίδιο ματιού.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4" name="Εικόνα 3" descr="Μενού τακτοποίηση αντικειμένων στη διαφάνεια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40856"/>
            <a:ext cx="1981477" cy="2743583"/>
          </a:xfrm>
          <a:prstGeom prst="rect">
            <a:avLst/>
          </a:prstGeom>
        </p:spPr>
      </p:pic>
      <p:pic>
        <p:nvPicPr>
          <p:cNvPr id="5" name="Εικόνα 4" descr="Παράθυρο επιλογή και αναγνωσιμότητα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61" y="3140968"/>
            <a:ext cx="1581371" cy="34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4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Κίνηση – Μεταβάσεις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Κινούμενες </a:t>
            </a:r>
            <a:r>
              <a:rPr lang="el-GR" sz="2800" dirty="0"/>
              <a:t>εικόνες και </a:t>
            </a:r>
            <a:r>
              <a:rPr lang="el-GR" sz="2800" dirty="0" smtClean="0"/>
              <a:t>μεταβάσεις: διασπούν </a:t>
            </a:r>
            <a:r>
              <a:rPr lang="el-GR" sz="2800" dirty="0"/>
              <a:t>την προσοχή των χρηστών</a:t>
            </a:r>
            <a:r>
              <a:rPr lang="el-GR" sz="2800" dirty="0" smtClean="0"/>
              <a:t>.</a:t>
            </a:r>
          </a:p>
          <a:p>
            <a:endParaRPr lang="el-GR" sz="2800" dirty="0" smtClean="0"/>
          </a:p>
          <a:p>
            <a:r>
              <a:rPr lang="el-GR" sz="2800" dirty="0" smtClean="0"/>
              <a:t>Δε γίνονται </a:t>
            </a:r>
            <a:r>
              <a:rPr lang="el-GR" sz="2800" dirty="0"/>
              <a:t>αντιληπτές από τις </a:t>
            </a:r>
            <a:r>
              <a:rPr lang="el-GR" sz="2800" dirty="0" smtClean="0"/>
              <a:t>υποστηρικτικές τεχνολογίες και μπορεί η </a:t>
            </a:r>
            <a:r>
              <a:rPr lang="el-GR" sz="2800" dirty="0"/>
              <a:t>διαφάνεια να διαβαστεί λανθασμένα ή να διαβάζεται επαναλαμβανόμενα</a:t>
            </a:r>
            <a:r>
              <a:rPr lang="el-GR" sz="2800" dirty="0" smtClean="0"/>
              <a:t>.</a:t>
            </a:r>
          </a:p>
          <a:p>
            <a:endParaRPr lang="el-GR" sz="2800" dirty="0"/>
          </a:p>
          <a:p>
            <a:pPr lvl="0"/>
            <a:r>
              <a:rPr lang="el-GR" sz="2800" dirty="0"/>
              <a:t>Περιορίσετε τη χρήση κινούμενων εικόνων.</a:t>
            </a:r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15466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Κίνηση </a:t>
            </a:r>
            <a:r>
              <a:rPr lang="el-GR" dirty="0" smtClean="0">
                <a:solidFill>
                  <a:srgbClr val="FFFF00"/>
                </a:solidFill>
              </a:rPr>
              <a:t>– Μεταβάσεις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 smtClean="0"/>
              <a:t>Αποφεύγετε </a:t>
            </a:r>
            <a:r>
              <a:rPr lang="el-GR" sz="2800" dirty="0"/>
              <a:t>την αυτόματη εναλλαγή διαφανειών.</a:t>
            </a:r>
          </a:p>
          <a:p>
            <a:pPr lvl="0"/>
            <a:r>
              <a:rPr lang="el-GR" sz="2800" dirty="0"/>
              <a:t>Χρησιμοποιείτε απλές εναλλαγές μεταξύ διαφανειών, π.χ. όπως το σβήσιμο.</a:t>
            </a:r>
          </a:p>
          <a:p>
            <a:pPr lvl="0"/>
            <a:r>
              <a:rPr lang="el-GR" sz="2800" dirty="0" smtClean="0"/>
              <a:t>Όχι χρονικοί περιορισμοί </a:t>
            </a:r>
            <a:r>
              <a:rPr lang="el-GR" sz="2800" dirty="0"/>
              <a:t>στη μετάβαση μεταξύ </a:t>
            </a:r>
            <a:r>
              <a:rPr lang="el-GR" sz="2800" dirty="0" smtClean="0"/>
              <a:t>διαφανειών.</a:t>
            </a:r>
            <a:endParaRPr lang="el-GR" sz="2800" dirty="0"/>
          </a:p>
          <a:p>
            <a:pPr lvl="0"/>
            <a:r>
              <a:rPr lang="el-GR" sz="2800" dirty="0" smtClean="0"/>
              <a:t>Προτεινόμενοι </a:t>
            </a:r>
            <a:r>
              <a:rPr lang="el-GR" sz="2800" dirty="0"/>
              <a:t>τρόποι μετάβασης μεταξύ </a:t>
            </a:r>
            <a:r>
              <a:rPr lang="el-GR" sz="2800" dirty="0" smtClean="0"/>
              <a:t>διαφανειών: </a:t>
            </a:r>
            <a:r>
              <a:rPr lang="el-GR" sz="2800" dirty="0"/>
              <a:t>με κλικ του ποντικιού, με το πλήκτρο </a:t>
            </a:r>
            <a:r>
              <a:rPr lang="en-US" sz="2800" dirty="0"/>
              <a:t>Enter</a:t>
            </a:r>
            <a:r>
              <a:rPr lang="el-GR" sz="2800" dirty="0"/>
              <a:t> ή με τα βελάκια.  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28827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Συστάσεις για τη γραμματοσειρά</a:t>
            </a:r>
            <a:r>
              <a:rPr lang="en-US" dirty="0" smtClean="0">
                <a:solidFill>
                  <a:srgbClr val="FFFF00"/>
                </a:solidFill>
              </a:rPr>
              <a:t> (1/</a:t>
            </a:r>
            <a:r>
              <a:rPr lang="el-GR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pPr lvl="0"/>
            <a:r>
              <a:rPr lang="el-GR" sz="2800" dirty="0"/>
              <a:t>Επιλέξτε γραμματοσειρές </a:t>
            </a:r>
            <a:r>
              <a:rPr lang="el-GR" sz="2800" dirty="0" smtClean="0"/>
              <a:t>τύπου </a:t>
            </a:r>
            <a:r>
              <a:rPr lang="en-US" sz="2800" dirty="0"/>
              <a:t>Sans </a:t>
            </a:r>
            <a:r>
              <a:rPr lang="en-US" sz="2800" dirty="0" smtClean="0"/>
              <a:t>Serif</a:t>
            </a:r>
            <a:r>
              <a:rPr lang="el-GR" sz="2800" dirty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Arial</a:t>
            </a:r>
            <a:r>
              <a:rPr lang="el-GR" sz="2800" dirty="0"/>
              <a:t>, </a:t>
            </a:r>
            <a:r>
              <a:rPr lang="en-US" sz="2800" dirty="0"/>
              <a:t>Verdana</a:t>
            </a:r>
            <a:r>
              <a:rPr lang="el-GR" sz="2800" dirty="0"/>
              <a:t>, </a:t>
            </a:r>
            <a:r>
              <a:rPr lang="en-US" sz="2800" dirty="0"/>
              <a:t>Tahoma</a:t>
            </a:r>
            <a:r>
              <a:rPr lang="el-GR" sz="2800" dirty="0"/>
              <a:t>, </a:t>
            </a:r>
            <a:r>
              <a:rPr lang="en-US" sz="2800" dirty="0" smtClean="0"/>
              <a:t>Calibri</a:t>
            </a:r>
            <a:r>
              <a:rPr lang="el-GR" sz="2800" dirty="0" smtClean="0"/>
              <a:t>)</a:t>
            </a:r>
            <a:r>
              <a:rPr lang="en-US" sz="2800" dirty="0" smtClean="0"/>
              <a:t> </a:t>
            </a:r>
            <a:r>
              <a:rPr lang="el-GR" sz="2800" dirty="0" smtClean="0"/>
              <a:t>έναντι γραμματοσειρών τύπου </a:t>
            </a:r>
            <a:r>
              <a:rPr lang="en-US" sz="2800" dirty="0" smtClean="0"/>
              <a:t>Serif</a:t>
            </a:r>
            <a:r>
              <a:rPr lang="el-GR" sz="2800" dirty="0" smtClean="0"/>
              <a:t> (</a:t>
            </a:r>
            <a:r>
              <a:rPr lang="en-US" sz="2800" dirty="0" smtClean="0"/>
              <a:t>Times New Roman</a:t>
            </a:r>
            <a:r>
              <a:rPr lang="el-GR" sz="2800" dirty="0" smtClean="0"/>
              <a:t>)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4" name="Picture 2" descr="Arial Vs Times New Roma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6022"/>
            <a:ext cx="4457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Συστάσεις για τη γραμματοσειρά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l-GR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l-GR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Αποφύγετε να χρησιμοποιείτε υπογράμμιση σε λέξεις, τίτλους, επικεφαλίδες ή κείμενο. </a:t>
            </a:r>
            <a:endParaRPr lang="el-GR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Μη </a:t>
            </a:r>
            <a:r>
              <a:rPr lang="el-GR" dirty="0"/>
              <a:t>χρησιμοποιείται αλλαγή χρώματος για επισήμανση λέξεων. Για επισήμανση συνίσταται η χρήση έντονης γραφής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Μην </a:t>
            </a:r>
            <a:r>
              <a:rPr lang="el-GR" dirty="0"/>
              <a:t>χρησιμοποιείτε σκιά στα γράμματα.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585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Συστάσεις για τη </a:t>
            </a:r>
            <a:r>
              <a:rPr lang="el-GR" dirty="0" smtClean="0">
                <a:solidFill>
                  <a:srgbClr val="FFFF00"/>
                </a:solidFill>
              </a:rPr>
              <a:t>γραμματοσειρά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l-GR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l-GR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0"/>
            <a:r>
              <a:rPr lang="el-GR" sz="2400" dirty="0" smtClean="0"/>
              <a:t>Τίτλος σε </a:t>
            </a:r>
            <a:r>
              <a:rPr lang="el-GR" sz="2400" dirty="0"/>
              <a:t>έντονη γραφή, </a:t>
            </a:r>
            <a:r>
              <a:rPr lang="el-GR" sz="2400" dirty="0" smtClean="0"/>
              <a:t>44</a:t>
            </a:r>
            <a:r>
              <a:rPr lang="en-US" sz="2400" dirty="0" err="1" smtClean="0"/>
              <a:t>pt</a:t>
            </a:r>
            <a:r>
              <a:rPr lang="el-GR" sz="2400" dirty="0" smtClean="0"/>
              <a:t>, όχι περισσότερες από </a:t>
            </a:r>
            <a:r>
              <a:rPr lang="el-GR" sz="2400" dirty="0"/>
              <a:t>2 </a:t>
            </a:r>
            <a:r>
              <a:rPr lang="el-GR" sz="2400" dirty="0" smtClean="0"/>
              <a:t>γραμμές.</a:t>
            </a:r>
          </a:p>
          <a:p>
            <a:pPr lvl="0"/>
            <a:endParaRPr lang="el-GR" sz="2400" dirty="0" smtClean="0"/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επίπεδο ενότητας: </a:t>
            </a:r>
            <a:r>
              <a:rPr lang="el-GR" dirty="0"/>
              <a:t>γραμματοσειρά </a:t>
            </a:r>
            <a:r>
              <a:rPr lang="el-GR" dirty="0" smtClean="0"/>
              <a:t>32</a:t>
            </a:r>
            <a:r>
              <a:rPr lang="en-US" dirty="0" err="1" smtClean="0"/>
              <a:t>pt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sz="2800" dirty="0" smtClean="0"/>
              <a:t>	2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επίπεδο </a:t>
            </a:r>
            <a:r>
              <a:rPr lang="el-GR" sz="2800" dirty="0"/>
              <a:t>ενότητας γραμματοσειρά </a:t>
            </a:r>
            <a:r>
              <a:rPr lang="el-GR" sz="2800" dirty="0" smtClean="0"/>
              <a:t>28</a:t>
            </a:r>
            <a:r>
              <a:rPr lang="en-US" sz="2800" dirty="0" err="1" smtClean="0"/>
              <a:t>pt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		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επίπεδο </a:t>
            </a:r>
            <a:r>
              <a:rPr lang="el-GR" sz="2400" dirty="0"/>
              <a:t>ενότητας γραμματοσειρά </a:t>
            </a:r>
            <a:r>
              <a:rPr lang="el-GR" sz="2400" dirty="0" smtClean="0"/>
              <a:t>24</a:t>
            </a:r>
            <a:r>
              <a:rPr lang="en-US" sz="2400" dirty="0" err="1" smtClean="0"/>
              <a:t>pt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200" dirty="0" smtClean="0"/>
              <a:t>			4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επίπεδο </a:t>
            </a:r>
            <a:r>
              <a:rPr lang="el-GR" sz="2200" dirty="0"/>
              <a:t>ενότητας γραμματοσειρά </a:t>
            </a:r>
            <a:r>
              <a:rPr lang="el-GR" sz="2200" dirty="0" smtClean="0"/>
              <a:t>22</a:t>
            </a:r>
            <a:r>
              <a:rPr lang="en-US" sz="2200" dirty="0" err="1" smtClean="0"/>
              <a:t>pt</a:t>
            </a:r>
            <a:r>
              <a:rPr lang="el-GR" sz="22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				5</a:t>
            </a:r>
            <a:r>
              <a:rPr lang="el-GR" sz="2000" baseline="30000" dirty="0" smtClean="0"/>
              <a:t>ο</a:t>
            </a:r>
            <a:r>
              <a:rPr lang="el-GR" sz="2000" dirty="0" smtClean="0"/>
              <a:t> επίπεδο </a:t>
            </a:r>
            <a:r>
              <a:rPr lang="el-GR" sz="2000" dirty="0"/>
              <a:t>ενότητας γραμματοσειρά </a:t>
            </a:r>
            <a:r>
              <a:rPr lang="el-GR" sz="2000" dirty="0" smtClean="0"/>
              <a:t>20</a:t>
            </a:r>
            <a:r>
              <a:rPr lang="en-US" sz="2000" dirty="0" err="1"/>
              <a:t>pt</a:t>
            </a:r>
            <a:r>
              <a:rPr lang="el-GR" sz="2000" dirty="0" smtClean="0"/>
              <a:t>.</a:t>
            </a:r>
          </a:p>
          <a:p>
            <a:endParaRPr lang="el-GR" sz="2400" dirty="0"/>
          </a:p>
          <a:p>
            <a:r>
              <a:rPr lang="el-GR" sz="2400" dirty="0"/>
              <a:t>Μη χρησιμοποιείτε μέγεθος γραμματοσειράς μικρότερο του μεγέθους 20</a:t>
            </a:r>
            <a:r>
              <a:rPr lang="en-US" sz="2400" dirty="0" err="1"/>
              <a:t>pt</a:t>
            </a:r>
            <a:r>
              <a:rPr lang="el-GR" sz="2400" dirty="0"/>
              <a:t>.</a:t>
            </a:r>
          </a:p>
          <a:p>
            <a:pPr lvl="0"/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460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Συστάσεις για τα χρώματα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l-GR" sz="2800" dirty="0"/>
              <a:t>Αποφύγετε να </a:t>
            </a:r>
            <a:r>
              <a:rPr lang="el-GR" sz="2800" dirty="0" smtClean="0"/>
              <a:t>χρησιμοποιείται </a:t>
            </a:r>
            <a:r>
              <a:rPr lang="el-GR" sz="2800" dirty="0"/>
              <a:t>το χρώμα ως τη μόνη μέθοδο μετάδοσης </a:t>
            </a:r>
            <a:r>
              <a:rPr lang="el-GR" sz="2800" dirty="0" smtClean="0"/>
              <a:t>πληροφοριών. Οι </a:t>
            </a:r>
            <a:r>
              <a:rPr lang="el-GR" sz="2800" dirty="0"/>
              <a:t>χρήστες με χαμηλή όραση ή </a:t>
            </a:r>
            <a:r>
              <a:rPr lang="el-GR" sz="2800" dirty="0" smtClean="0"/>
              <a:t>αχρωματοψία </a:t>
            </a:r>
            <a:r>
              <a:rPr lang="el-GR" sz="2800" dirty="0"/>
              <a:t>δε θα μπορούν να τις αντιληφθούν</a:t>
            </a:r>
            <a:r>
              <a:rPr lang="el-GR" sz="2800" dirty="0" smtClean="0"/>
              <a:t>.</a:t>
            </a:r>
          </a:p>
          <a:p>
            <a:pPr lvl="0"/>
            <a:endParaRPr lang="el-GR" sz="2800" dirty="0"/>
          </a:p>
          <a:p>
            <a:pPr lvl="0"/>
            <a:r>
              <a:rPr lang="el-GR" sz="2800" dirty="0"/>
              <a:t>Καλό είναι να </a:t>
            </a:r>
            <a:r>
              <a:rPr lang="el-GR" sz="2800" dirty="0" smtClean="0"/>
              <a:t>χρησιμοποιείται </a:t>
            </a:r>
            <a:r>
              <a:rPr lang="el-GR" sz="2800" dirty="0"/>
              <a:t>στο υπόβαθρο μόνο ένα χρώμα, αντί για κάποιο σχέδιο</a:t>
            </a:r>
            <a:r>
              <a:rPr lang="el-GR" sz="2800" dirty="0" smtClean="0"/>
              <a:t>.</a:t>
            </a:r>
          </a:p>
          <a:p>
            <a:pPr lvl="0"/>
            <a:endParaRPr lang="el-GR" sz="2800" dirty="0"/>
          </a:p>
          <a:p>
            <a:pPr lvl="0"/>
            <a:r>
              <a:rPr lang="el-GR" sz="2800" dirty="0"/>
              <a:t>Πρέπει να υπάρχει επαρκής χρωματική αντίθεση στα γραφήματα και στις εικόνες, για να διευκολύνεται η αντίληψη από χρήστες χαμηλής όρασης και χρήστες με αχρωματοψία.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507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Συστάσεις για τα </a:t>
            </a:r>
            <a:r>
              <a:rPr lang="el-GR" dirty="0" smtClean="0">
                <a:solidFill>
                  <a:srgbClr val="FFFF00"/>
                </a:solidFill>
              </a:rPr>
              <a:t>χρώματα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9021688" cy="119743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l-GR" sz="2800" dirty="0"/>
              <a:t>Ο χρωματικός συνδυασμός γραμματοσειράς και υποβάθρου πρέπει </a:t>
            </a:r>
            <a:r>
              <a:rPr lang="el-GR" sz="2800" dirty="0" smtClean="0"/>
              <a:t>να διατηρεί υψηλή </a:t>
            </a:r>
            <a:r>
              <a:rPr lang="el-GR" sz="2800" dirty="0"/>
              <a:t>χρωματική αντίθεση στο έγγραφο. </a:t>
            </a:r>
            <a:endParaRPr lang="el-GR" sz="3600" dirty="0"/>
          </a:p>
          <a:p>
            <a:endParaRPr lang="el-GR" dirty="0"/>
          </a:p>
        </p:txBody>
      </p:sp>
      <p:sp>
        <p:nvSpPr>
          <p:cNvPr id="5" name="TextBox 5"/>
          <p:cNvSpPr txBox="1"/>
          <p:nvPr/>
        </p:nvSpPr>
        <p:spPr>
          <a:xfrm>
            <a:off x="1619672" y="2797635"/>
            <a:ext cx="54726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rgbClr val="FFFF00"/>
                </a:solidFill>
                <a:cs typeface="Times New Roman" pitchFamily="18" charset="0"/>
              </a:rPr>
              <a:t>Κείμενο Χαμηλής Χρωματικής Αντίθεσης</a:t>
            </a:r>
            <a:endParaRPr lang="el-GR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619672" y="3653469"/>
            <a:ext cx="541839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chemeClr val="bg1"/>
                </a:solidFill>
                <a:cs typeface="Times New Roman" pitchFamily="18" charset="0"/>
              </a:rPr>
              <a:t>Κείμενο Υψηλής Χρωματικής Αντίθεσης</a:t>
            </a:r>
            <a:endParaRPr lang="el-GR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619672" y="4669842"/>
            <a:ext cx="547260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rgbClr val="7030A0"/>
                </a:solidFill>
                <a:cs typeface="Times New Roman" pitchFamily="18" charset="0"/>
              </a:rPr>
              <a:t>Κείμενο Χαμηλής Χρωματικής Αντίθεσης</a:t>
            </a:r>
            <a:endParaRPr lang="el-GR" sz="24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1619672" y="5408263"/>
            <a:ext cx="54726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>
                <a:solidFill>
                  <a:srgbClr val="002060"/>
                </a:solidFill>
                <a:cs typeface="Times New Roman" pitchFamily="18" charset="0"/>
              </a:rPr>
              <a:t>Κείμενο Υψηλής Χρωματικής Αντίθεσης</a:t>
            </a:r>
            <a:endParaRPr lang="el-GR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534638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Κείμενο Υψηλής  Χρωματικής Αντίθεσης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133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(2/5)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856984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/>
              <a:t>Η δημιουργία προσβάσιμων </a:t>
            </a:r>
            <a:r>
              <a:rPr lang="el-GR" sz="3600" dirty="0" smtClean="0"/>
              <a:t>παρουσιάσεων στοχεύει </a:t>
            </a:r>
            <a:r>
              <a:rPr lang="el-GR" sz="3600" dirty="0"/>
              <a:t>στο να μπορούν να </a:t>
            </a:r>
            <a:r>
              <a:rPr lang="el-GR" sz="3600" dirty="0" smtClean="0"/>
              <a:t>τις χρησιμοποιήσουν </a:t>
            </a:r>
            <a:r>
              <a:rPr lang="el-GR" sz="3600" dirty="0"/>
              <a:t>αποτελεσματικά περισσότεροι άνθρωποι σε περισσότερες περιστάσεις ή πλαίσια χρήσης</a:t>
            </a:r>
            <a:r>
              <a:rPr lang="el-GR" sz="3600" dirty="0" smtClean="0"/>
              <a:t>.</a:t>
            </a:r>
          </a:p>
          <a:p>
            <a:pPr marL="0" indent="0">
              <a:buNone/>
            </a:pPr>
            <a:endParaRPr lang="el-G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Αύξηση/Βελτίωση ορατότητας για χρήστες με αχρωματοψία (1/2)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3000" dirty="0"/>
              <a:t>Οι χρήστες με αχρωματοψία, </a:t>
            </a:r>
            <a:r>
              <a:rPr lang="el-GR" sz="3000" dirty="0" smtClean="0"/>
              <a:t>δεν διακρίνουν </a:t>
            </a:r>
            <a:r>
              <a:rPr lang="el-GR" sz="3000" dirty="0"/>
              <a:t>τη διαφορά μεταξύ </a:t>
            </a:r>
            <a:r>
              <a:rPr lang="el-GR" sz="3000" dirty="0" smtClean="0"/>
              <a:t>το </a:t>
            </a:r>
            <a:r>
              <a:rPr lang="el-GR" sz="3000" dirty="0"/>
              <a:t>κόκκινου και </a:t>
            </a:r>
            <a:r>
              <a:rPr lang="el-GR" sz="3000" dirty="0" smtClean="0"/>
              <a:t>πράσινου. </a:t>
            </a:r>
          </a:p>
          <a:p>
            <a:pPr marL="0" indent="0">
              <a:buNone/>
            </a:pPr>
            <a:endParaRPr lang="el-GR" sz="2400" dirty="0" smtClean="0"/>
          </a:p>
          <a:p>
            <a:pPr lvl="0"/>
            <a:r>
              <a:rPr lang="el-GR" sz="2600" dirty="0" smtClean="0"/>
              <a:t>Αποφύγετε </a:t>
            </a:r>
            <a:r>
              <a:rPr lang="el-GR" sz="2600" dirty="0"/>
              <a:t>να χρησιμοποιείτε τα χρώματα κόκκινο, πράσινο και πορτοκαλί στις διαφάνειες και στο κείμενο.</a:t>
            </a:r>
          </a:p>
          <a:p>
            <a:pPr lvl="0"/>
            <a:r>
              <a:rPr lang="el-GR" sz="2600" dirty="0"/>
              <a:t>Χρησιμοποιείτε διαφορετικές υφές (</a:t>
            </a:r>
            <a:r>
              <a:rPr lang="en-US" sz="2600" dirty="0"/>
              <a:t>textures</a:t>
            </a:r>
            <a:r>
              <a:rPr lang="el-GR" sz="2600" dirty="0"/>
              <a:t>) στα γραφικά, αντί για διαφορετικά χρώματα, στα σημεία που θέλετε να τονίσετε.</a:t>
            </a:r>
          </a:p>
          <a:p>
            <a:pPr lvl="0"/>
            <a:r>
              <a:rPr lang="el-GR" sz="2600" dirty="0"/>
              <a:t>Κυκλώστε την πληροφορία που θέλετε να τονίσετε, αντί να χρησιμοποιήσετε χρώμα ή δείκτη </a:t>
            </a:r>
            <a:r>
              <a:rPr lang="en-US" sz="2600" dirty="0"/>
              <a:t>laser</a:t>
            </a:r>
            <a:r>
              <a:rPr lang="el-GR" sz="2600" dirty="0"/>
              <a:t> κατά την παρουσίαση.</a:t>
            </a:r>
          </a:p>
          <a:p>
            <a:pPr lvl="0"/>
            <a:r>
              <a:rPr lang="el-GR" sz="2600" dirty="0"/>
              <a:t>Διατηρείστε υψηλή χρωματική αντίθεση σε όλη την παρουσίαση.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1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Αύξηση/Βελτίωση ορατότητας για χρήστες με αχρωματοψία </a:t>
            </a:r>
            <a:r>
              <a:rPr lang="el-GR" dirty="0" smtClean="0">
                <a:solidFill>
                  <a:srgbClr val="FFFF00"/>
                </a:solidFill>
              </a:rPr>
              <a:t>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Πως αντιλαμβάνεται ένας χρήστης με αχρωματοψία την παρουσίαση;</a:t>
            </a:r>
          </a:p>
          <a:p>
            <a:pPr marL="0" indent="0">
              <a:buNone/>
            </a:pPr>
            <a:r>
              <a:rPr lang="el-GR" sz="2000" dirty="0" smtClean="0"/>
              <a:t>Καρτέλα Προβολή&gt; Ομάδα Έγχρωμη/Διαβαθμίσεις του γκρι&gt; Μενού </a:t>
            </a:r>
            <a:r>
              <a:rPr lang="el-GR" sz="2000" dirty="0"/>
              <a:t>Έγχρωμη/Διαβαθμίσεις του </a:t>
            </a:r>
            <a:r>
              <a:rPr lang="el-GR" sz="2000" dirty="0" smtClean="0"/>
              <a:t>γκρι&gt; Διαβαθμίσεις </a:t>
            </a:r>
            <a:r>
              <a:rPr lang="el-GR" sz="2000" dirty="0"/>
              <a:t>του γκρι</a:t>
            </a:r>
            <a:r>
              <a:rPr lang="el-GR" sz="2000" dirty="0" smtClean="0"/>
              <a:t> ή Ασπρόμαυρο&gt; Καρτέλα </a:t>
            </a:r>
            <a:r>
              <a:rPr lang="el-GR" sz="2000" dirty="0"/>
              <a:t>Διαβαθμίσεις του γκρι ή </a:t>
            </a:r>
            <a:r>
              <a:rPr lang="el-GR" sz="2000" dirty="0" smtClean="0"/>
              <a:t>Ασπρόμαυρο&gt; Επιστροφή στην έγχρωμη προβολή.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Μενού Έγχρωμη/Διαβαθμίσεις του γκρι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59" y="3933056"/>
            <a:ext cx="1703308" cy="971686"/>
          </a:xfrm>
          <a:prstGeom prst="rect">
            <a:avLst/>
          </a:prstGeom>
        </p:spPr>
      </p:pic>
      <p:pic>
        <p:nvPicPr>
          <p:cNvPr id="5" name="Εικόνα 4" descr="Καρτέλα Διαβαθμίσεις του γκρι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4" y="5517232"/>
            <a:ext cx="8508918" cy="9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Προβολή σε διαβαθμίσεις του γκρι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Θέση περιεχομένου 3" descr="Προβολή σε διαβαθμίσεις του γκρι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02035" cy="5361584"/>
          </a:xfrm>
        </p:spPr>
      </p:pic>
    </p:spTree>
    <p:extLst>
      <p:ext uri="{BB962C8B-B14F-4D97-AF65-F5344CB8AC3E}">
        <p14:creationId xmlns:p14="http://schemas.microsoft.com/office/powerpoint/2010/main" val="23361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Γενικές Συστάσεις (1/4)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328592"/>
          </a:xfrm>
        </p:spPr>
        <p:txBody>
          <a:bodyPr>
            <a:noAutofit/>
          </a:bodyPr>
          <a:lstStyle/>
          <a:p>
            <a:pPr lvl="0"/>
            <a:r>
              <a:rPr lang="el-GR" sz="2800" dirty="0"/>
              <a:t>Την πρώτη φορά που χρησιμοποιείτε συντομογραφίες θα πρέπει να τις αναγράφετε στην πλήρη τους μορφή</a:t>
            </a:r>
            <a:r>
              <a:rPr lang="el-GR" sz="2800" dirty="0" smtClean="0"/>
              <a:t>.</a:t>
            </a:r>
          </a:p>
          <a:p>
            <a:pPr lvl="0"/>
            <a:endParaRPr lang="el-GR" sz="2800" dirty="0"/>
          </a:p>
          <a:p>
            <a:pPr lvl="0"/>
            <a:r>
              <a:rPr lang="el-GR" sz="2800" dirty="0" smtClean="0"/>
              <a:t>Χρησιμοποιείτε </a:t>
            </a:r>
            <a:r>
              <a:rPr lang="el-GR" sz="2800" dirty="0"/>
              <a:t>απλή γλώσσα και μικρές προτάσεις, όποτε αυτό είναι εφικτό</a:t>
            </a:r>
            <a:r>
              <a:rPr lang="el-GR" sz="2800" dirty="0" smtClean="0"/>
              <a:t>.</a:t>
            </a:r>
          </a:p>
          <a:p>
            <a:pPr lvl="0"/>
            <a:endParaRPr lang="el-GR" sz="2800" dirty="0"/>
          </a:p>
          <a:p>
            <a:r>
              <a:rPr lang="el-GR" sz="2800" dirty="0"/>
              <a:t>Αποφύγετε να διακρίνετε μεταξύ τους τις εικόνες με βάση αισθητηριακά χαρακτηριστικά, όπως είναι το σχήμα, το μέγεθος και το χρώμα. 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0022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Γενικές Συστάσεις </a:t>
            </a:r>
            <a:r>
              <a:rPr lang="el-GR" dirty="0" smtClean="0">
                <a:solidFill>
                  <a:srgbClr val="FFFF00"/>
                </a:solidFill>
              </a:rPr>
              <a:t>(2/4)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el-GR" sz="2800" dirty="0"/>
              <a:t>Αποφύγετε να χρησιμοποιείτε εικόνες κειμένου, για παράδειγμα τη φωτογραφία ενός ποιήματος.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/>
              <a:t>Μη χρησιμοποιείτε επαναλαμβανόμενους κενούς χαρακτήρες. 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Μέχρι 6 </a:t>
            </a:r>
            <a:r>
              <a:rPr lang="en-US" sz="2800" dirty="0" smtClean="0"/>
              <a:t>bullets</a:t>
            </a:r>
            <a:r>
              <a:rPr lang="el-GR" sz="2800" dirty="0" smtClean="0"/>
              <a:t> ανά διαφάνεια.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373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Γενικές Συστάσεις </a:t>
            </a:r>
            <a:r>
              <a:rPr lang="el-GR" dirty="0" smtClean="0">
                <a:solidFill>
                  <a:srgbClr val="FFFF00"/>
                </a:solidFill>
              </a:rPr>
              <a:t>(3/4)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sz="2800" dirty="0" smtClean="0"/>
              <a:t>Στοίχιση </a:t>
            </a:r>
            <a:r>
              <a:rPr lang="el-GR" sz="2800" dirty="0"/>
              <a:t>κειμένου αριστερά για το </a:t>
            </a:r>
            <a:r>
              <a:rPr lang="el-GR" sz="2800" dirty="0" smtClean="0"/>
              <a:t>κείμενό, </a:t>
            </a:r>
            <a:r>
              <a:rPr lang="el-GR" sz="2800" dirty="0"/>
              <a:t>εκτός από τον </a:t>
            </a:r>
            <a:r>
              <a:rPr lang="el-GR" sz="2800" dirty="0" smtClean="0"/>
              <a:t>Τίτλο (είναι </a:t>
            </a:r>
            <a:r>
              <a:rPr lang="el-GR" sz="2800" dirty="0"/>
              <a:t>πιο εύκολο να </a:t>
            </a:r>
            <a:r>
              <a:rPr lang="el-GR" sz="2800" dirty="0" smtClean="0"/>
              <a:t>διαβαστεί). </a:t>
            </a:r>
          </a:p>
          <a:p>
            <a:pPr marL="0" lvl="0" indent="0">
              <a:buNone/>
            </a:pPr>
            <a:endParaRPr lang="el-GR" sz="2800" dirty="0" smtClean="0"/>
          </a:p>
          <a:p>
            <a:pPr lvl="0"/>
            <a:r>
              <a:rPr lang="el-GR" sz="2800" dirty="0" smtClean="0"/>
              <a:t>Όταν </a:t>
            </a:r>
            <a:r>
              <a:rPr lang="el-GR" sz="2800" dirty="0"/>
              <a:t>το κείμενο είναι στοιχισμένο στο κέντρο, υπάρχουν κενά μεταξύ των λέξεων, γεγονός που καθιστά δύσκολη την ανάγνωση</a:t>
            </a:r>
            <a:r>
              <a:rPr lang="el-GR" sz="2800" dirty="0" smtClean="0"/>
              <a:t>.</a:t>
            </a:r>
          </a:p>
          <a:p>
            <a:pPr lvl="0"/>
            <a:endParaRPr lang="el-GR" sz="2800" dirty="0"/>
          </a:p>
          <a:p>
            <a:pPr lvl="0"/>
            <a:r>
              <a:rPr lang="el-GR" sz="2800" dirty="0"/>
              <a:t>Μορφοποιείστε το έγγραφό σας, ώστε να μην υπάρχουν εσοχές εκτός από εκείνες που δημιουργούν οι κουκκίδες και η αρίθμηση.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250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Γενικές Συστάσεις </a:t>
            </a:r>
            <a:r>
              <a:rPr lang="el-GR" dirty="0" smtClean="0">
                <a:solidFill>
                  <a:srgbClr val="FFFF00"/>
                </a:solidFill>
              </a:rPr>
              <a:t>(4/4)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σχήμα, γράφημα, εικόνα ανά διαφάνεια.</a:t>
            </a:r>
          </a:p>
          <a:p>
            <a:endParaRPr lang="el-GR" dirty="0" smtClean="0"/>
          </a:p>
          <a:p>
            <a:r>
              <a:rPr lang="el-GR" dirty="0" smtClean="0"/>
              <a:t>Σχήματα για απόδοση πληροφορίας και όχι για διακόσμηση.</a:t>
            </a:r>
          </a:p>
          <a:p>
            <a:endParaRPr lang="el-GR" dirty="0" smtClean="0"/>
          </a:p>
          <a:p>
            <a:r>
              <a:rPr lang="el-GR" dirty="0" smtClean="0"/>
              <a:t>Όχι εικόνες πίσω από γράμματα ωε φόντο.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99150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Έλεγχος προσβασιμότητας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Η έκδοση 2010 του </a:t>
            </a:r>
            <a:r>
              <a:rPr lang="en-US" dirty="0"/>
              <a:t>MS</a:t>
            </a:r>
            <a:r>
              <a:rPr lang="el-GR" dirty="0" smtClean="0"/>
              <a:t>-</a:t>
            </a:r>
            <a:r>
              <a:rPr lang="en-US" dirty="0" smtClean="0"/>
              <a:t>PowerPoint </a:t>
            </a:r>
            <a:r>
              <a:rPr lang="el-GR" dirty="0" smtClean="0"/>
              <a:t>περιλαμβάνει </a:t>
            </a:r>
            <a:r>
              <a:rPr lang="el-GR" dirty="0"/>
              <a:t>ένα εργαλείο </a:t>
            </a:r>
            <a:r>
              <a:rPr lang="el-GR" dirty="0" smtClean="0"/>
              <a:t>Ελέγχου Προσβασιμότητας </a:t>
            </a:r>
            <a:r>
              <a:rPr lang="el-GR" dirty="0"/>
              <a:t>που εξετάζει </a:t>
            </a:r>
            <a:r>
              <a:rPr lang="el-GR" dirty="0" smtClean="0"/>
              <a:t>την παρουσίασή σας </a:t>
            </a:r>
            <a:r>
              <a:rPr lang="el-GR" dirty="0"/>
              <a:t>για ένα σύνολο πιθανών προβλημάτων, που ενδέχεται να αντιμετωπίσουν τα άτομα με αναπηρία. </a:t>
            </a:r>
            <a:endParaRPr lang="el-GR" dirty="0" smtClean="0"/>
          </a:p>
          <a:p>
            <a:pPr marL="0" indent="0">
              <a:buNone/>
            </a:pPr>
            <a:endParaRPr lang="el-G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Κάθε</a:t>
            </a:r>
            <a:r>
              <a:rPr lang="en-US" dirty="0" smtClean="0"/>
              <a:t> </a:t>
            </a:r>
            <a:r>
              <a:rPr lang="en-US" dirty="0"/>
              <a:t>π</a:t>
            </a:r>
            <a:r>
              <a:rPr lang="en-US" dirty="0" err="1"/>
              <a:t>ρό</a:t>
            </a:r>
            <a:r>
              <a:rPr lang="en-US" dirty="0"/>
              <a:t>βλημα ταξινομείται σε μία από τις εξής κατηγορίες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Σφάλμα.</a:t>
            </a:r>
          </a:p>
          <a:p>
            <a:r>
              <a:rPr lang="el-GR" dirty="0" smtClean="0"/>
              <a:t>Προειδοποίηση.</a:t>
            </a:r>
          </a:p>
          <a:p>
            <a:r>
              <a:rPr lang="el-GR" dirty="0" smtClean="0"/>
              <a:t>Συμβουλή.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Όταν εντοπιστεί </a:t>
            </a:r>
            <a:r>
              <a:rPr lang="el-GR" dirty="0"/>
              <a:t>ένα πρόβλημα, το παράθυρο εργασιών εμφανίζει </a:t>
            </a:r>
            <a:r>
              <a:rPr lang="el-GR" dirty="0" smtClean="0"/>
              <a:t>το </a:t>
            </a:r>
            <a:r>
              <a:rPr lang="el-GR" dirty="0"/>
              <a:t>λόγο για τον οποίο το περιεχόμενο </a:t>
            </a:r>
            <a:r>
              <a:rPr lang="el-GR" dirty="0" smtClean="0"/>
              <a:t>μπορεί να </a:t>
            </a:r>
            <a:r>
              <a:rPr lang="el-GR" dirty="0"/>
              <a:t>μην είναι </a:t>
            </a:r>
            <a:r>
              <a:rPr lang="el-GR" dirty="0" err="1"/>
              <a:t>προσβάσιμο</a:t>
            </a:r>
            <a:r>
              <a:rPr lang="el-GR" dirty="0"/>
              <a:t>. Επιλέγοντας το συγκεκριμένο πρόβλημα, εμφανίζονται οδηγίες σχετικά με τον τρόπο επιδιόρθωσης ή αναθεώρησής του.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86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Σφάλμα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Ένα </a:t>
            </a:r>
            <a:r>
              <a:rPr lang="el-GR" sz="2800" dirty="0"/>
              <a:t>σφάλμα προσβασιμότητας δίνεται σε περιεχόμενο, το οποίο είναι πολύ δύσκολο ή αδύνατο να γίνει αντιληπτό από άτομα με αναπηρία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Εναλλακτικό κείμενο σε όλα τα αντικείμενα.</a:t>
            </a:r>
          </a:p>
          <a:p>
            <a:r>
              <a:rPr lang="el-GR" sz="2800" dirty="0" smtClean="0"/>
              <a:t>Γραμμή κεφαλίδας σε όλους τους πίνακες.</a:t>
            </a:r>
          </a:p>
          <a:p>
            <a:r>
              <a:rPr lang="el-GR" sz="2800" dirty="0" smtClean="0"/>
              <a:t>Τίτλος σε κάθε διαφάνεια.</a:t>
            </a:r>
          </a:p>
          <a:p>
            <a:pPr marL="0" indent="0">
              <a:buNone/>
            </a:pP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Προειδοποίηση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800" dirty="0"/>
              <a:t>Μια προειδοποίηση προσβασιμότητας δίνεται σε περιεχόμενο, το οποίο είναι πολύ δύσκολο να γίνει αντιληπτό από άτομα με αναπηρία στις περισσότερες, αλλά όχι σε όλες τις περιπτώσεις</a:t>
            </a:r>
            <a:r>
              <a:rPr lang="el-GR" sz="2800" dirty="0" smtClean="0"/>
              <a:t>.</a:t>
            </a:r>
          </a:p>
          <a:p>
            <a:pPr marL="0" lvl="0" indent="0">
              <a:buNone/>
            </a:pPr>
            <a:endParaRPr lang="el-GR" sz="2800" dirty="0" smtClean="0"/>
          </a:p>
          <a:p>
            <a:r>
              <a:rPr lang="el-GR" sz="2800" dirty="0" smtClean="0"/>
              <a:t>Λογικό κείμενο στις υπερ-συνδέσεις.</a:t>
            </a:r>
          </a:p>
          <a:p>
            <a:r>
              <a:rPr lang="el-GR" sz="2800" dirty="0" smtClean="0"/>
              <a:t>Πίνακες με απλή δομή.</a:t>
            </a:r>
          </a:p>
          <a:p>
            <a:r>
              <a:rPr lang="el-GR" sz="2800" dirty="0" smtClean="0"/>
              <a:t>Πίνακες χωρίς κενά κελιά για μορφοποίηση. </a:t>
            </a:r>
          </a:p>
          <a:p>
            <a:pPr marL="0" indent="0">
              <a:buNone/>
            </a:pPr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205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Εισαγωγή </a:t>
            </a:r>
            <a:r>
              <a:rPr lang="el-GR" dirty="0" smtClean="0">
                <a:solidFill>
                  <a:srgbClr val="FFFF00"/>
                </a:solidFill>
              </a:rPr>
              <a:t>(3/5)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Με τη φράση περισσότεροι άνθρωποι εννοούμε:</a:t>
            </a:r>
          </a:p>
          <a:p>
            <a:pPr lvl="0"/>
            <a:r>
              <a:rPr lang="el-GR" sz="2400" dirty="0"/>
              <a:t>Άτομα με αισθητηριακή ή κινητική ή </a:t>
            </a:r>
            <a:r>
              <a:rPr lang="el-GR" sz="2400" dirty="0" err="1"/>
              <a:t>γνωσιακή</a:t>
            </a:r>
            <a:r>
              <a:rPr lang="el-GR" sz="2400" dirty="0"/>
              <a:t>/νευρολογική αναπηρία ή </a:t>
            </a:r>
            <a:r>
              <a:rPr lang="el-GR" sz="2400" dirty="0" err="1"/>
              <a:t>πολυαναπηρίες</a:t>
            </a:r>
            <a:r>
              <a:rPr lang="el-GR" sz="2400" dirty="0"/>
              <a:t>.</a:t>
            </a:r>
          </a:p>
          <a:p>
            <a:pPr lvl="0"/>
            <a:r>
              <a:rPr lang="el-GR" sz="2400" dirty="0"/>
              <a:t>Άτομα χωρίς γλωσσική </a:t>
            </a:r>
            <a:r>
              <a:rPr lang="el-GR" sz="2400" dirty="0" smtClean="0"/>
              <a:t>ευχέρεια, με </a:t>
            </a:r>
            <a:r>
              <a:rPr lang="el-GR" sz="2400" dirty="0"/>
              <a:t>περιπτωσιακή ή περιστασιακή ανικανότητα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Χρήστες </a:t>
            </a:r>
            <a:r>
              <a:rPr lang="el-GR" sz="2400" dirty="0"/>
              <a:t>παλαιότερης τεχνολογίας.</a:t>
            </a:r>
          </a:p>
          <a:p>
            <a:r>
              <a:rPr lang="el-GR" sz="2400" dirty="0" smtClean="0"/>
              <a:t>Χρήστες </a:t>
            </a:r>
            <a:r>
              <a:rPr lang="el-GR" sz="2400" dirty="0"/>
              <a:t>νέων συσκευών πληροφορικής</a:t>
            </a:r>
            <a:r>
              <a:rPr lang="el-GR" sz="2400" dirty="0" smtClean="0"/>
              <a:t>, </a:t>
            </a:r>
            <a:r>
              <a:rPr lang="el-GR" sz="2400" dirty="0"/>
              <a:t>κινητών τηλεφώνων ή </a:t>
            </a:r>
            <a:r>
              <a:rPr lang="en-US" sz="2400" dirty="0"/>
              <a:t>tablets</a:t>
            </a:r>
            <a:r>
              <a:rPr lang="el-GR" sz="2400" dirty="0" smtClean="0"/>
              <a:t>.</a:t>
            </a:r>
            <a:endParaRPr lang="el-GR" sz="2400" dirty="0"/>
          </a:p>
          <a:p>
            <a:pPr lvl="0"/>
            <a:r>
              <a:rPr lang="el-GR" sz="2400" dirty="0"/>
              <a:t>Νέους ή μη συχνούς χρήστες </a:t>
            </a:r>
            <a:r>
              <a:rPr lang="el-GR" sz="2400" dirty="0" smtClean="0"/>
              <a:t>πληροφορικής.</a:t>
            </a:r>
          </a:p>
          <a:p>
            <a:pPr lvl="0"/>
            <a:r>
              <a:rPr lang="el-GR" sz="2400" dirty="0" smtClean="0"/>
              <a:t>Ηλικιωμένους</a:t>
            </a:r>
            <a:r>
              <a:rPr lang="el-GR" sz="2400" dirty="0"/>
              <a:t>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602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Συμβουλή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850728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800" dirty="0"/>
              <a:t>Μια συμβουλή προσβασιμότητας δίνεται σε περιεχόμενο, το οποίο μπορεί να γίνει αντιληπτό από άτομα με αναπηρία, αλλά θα έπρεπε να οργανωθεί ή να παρουσιαστεί καλύτερα, έτσι ώστε να μεγιστοποιηθούν οι πληροφορίες που προσλαμβάνονται</a:t>
            </a:r>
            <a:r>
              <a:rPr lang="el-GR" sz="2800" dirty="0" smtClean="0"/>
              <a:t>.</a:t>
            </a:r>
          </a:p>
          <a:p>
            <a:pPr marL="0" lvl="0" indent="0">
              <a:buNone/>
            </a:pPr>
            <a:endParaRPr lang="el-GR" sz="2800" dirty="0" smtClean="0"/>
          </a:p>
          <a:p>
            <a:r>
              <a:rPr lang="el-GR" sz="2800" dirty="0" smtClean="0"/>
              <a:t>Λογική σειρά ανάγνωσης στις διαφάνειες.</a:t>
            </a:r>
          </a:p>
          <a:p>
            <a:r>
              <a:rPr lang="el-GR" sz="2800" dirty="0" smtClean="0"/>
              <a:t>Μοναδικός τίτλος σε κάθε διαφάνεια.</a:t>
            </a:r>
          </a:p>
          <a:p>
            <a:pPr marL="0" indent="0">
              <a:buNone/>
            </a:pPr>
            <a:endParaRPr lang="el-GR" sz="2400" dirty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7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Ελεγκτής προσβασιμότητας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Καρτέλα Αρχείο&gt; Πληροφορίες&gt; Πεδίο </a:t>
            </a:r>
            <a:r>
              <a:rPr lang="el-GR" sz="2800" dirty="0"/>
              <a:t>Προετοιμασία για κοινή </a:t>
            </a:r>
            <a:r>
              <a:rPr lang="el-GR" sz="2800" dirty="0" smtClean="0"/>
              <a:t>χρήση&gt; Έλεγχος </a:t>
            </a:r>
            <a:r>
              <a:rPr lang="el-GR" sz="2800" dirty="0"/>
              <a:t>για </a:t>
            </a:r>
            <a:r>
              <a:rPr lang="el-GR" sz="2800" dirty="0" smtClean="0"/>
              <a:t>θέματα&gt; Έλεγχος πρόσβασης.</a:t>
            </a:r>
            <a:endParaRPr lang="el-GR" sz="2800" dirty="0"/>
          </a:p>
          <a:p>
            <a:pPr marL="0" indent="0">
              <a:buNone/>
            </a:pPr>
            <a:endParaRPr lang="el-GR" sz="2000" dirty="0"/>
          </a:p>
          <a:p>
            <a:endParaRPr lang="el-GR" dirty="0"/>
          </a:p>
        </p:txBody>
      </p:sp>
      <p:pic>
        <p:nvPicPr>
          <p:cNvPr id="5" name="Εικόνα 4" descr="Έλεγχος Προσβασιμότητας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72" y="2852936"/>
            <a:ext cx="5461872" cy="38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Ελεγκτής προσβασιμότητας </a:t>
            </a:r>
            <a:r>
              <a:rPr lang="el-GR" dirty="0" smtClean="0">
                <a:solidFill>
                  <a:srgbClr val="FFFF00"/>
                </a:solidFill>
              </a:rPr>
              <a:t>(2/3)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Παράθυρο </a:t>
            </a:r>
            <a:r>
              <a:rPr lang="el-GR" sz="2800" dirty="0"/>
              <a:t>Έλεγχος ρυθμίσεων </a:t>
            </a:r>
            <a:r>
              <a:rPr lang="el-GR" sz="2800" dirty="0" smtClean="0"/>
              <a:t>πρόσβασης&gt; Αποτελέσματα </a:t>
            </a:r>
            <a:r>
              <a:rPr lang="el-GR" sz="2800" dirty="0"/>
              <a:t>επιθεώρησης&gt; Πρόσθετες </a:t>
            </a:r>
            <a:r>
              <a:rPr lang="el-GR" sz="2800" dirty="0" smtClean="0"/>
              <a:t>πληροφορίες &amp; </a:t>
            </a:r>
            <a:r>
              <a:rPr lang="el-GR" sz="2800" dirty="0"/>
              <a:t>Τρόπος </a:t>
            </a:r>
            <a:r>
              <a:rPr lang="el-GR" sz="2800" dirty="0" smtClean="0"/>
              <a:t>επιδιόρθωσης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 smtClean="0"/>
          </a:p>
        </p:txBody>
      </p:sp>
      <p:pic>
        <p:nvPicPr>
          <p:cNvPr id="5" name="Εικόνα 4" descr="Αποτελέσματα Επιθεώρησης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2" y="2786512"/>
            <a:ext cx="1810003" cy="39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Ελεγκτής προσβασιμότητας </a:t>
            </a:r>
            <a:r>
              <a:rPr lang="el-GR" dirty="0" smtClean="0">
                <a:solidFill>
                  <a:srgbClr val="FFFF00"/>
                </a:solidFill>
              </a:rPr>
              <a:t>(3/3</a:t>
            </a:r>
            <a:r>
              <a:rPr lang="el-GR" dirty="0">
                <a:solidFill>
                  <a:srgbClr val="FFFF00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Όταν διορθώσετε όλα τα προβλήματα, στο παράθυρο Έλεγχος ρυθμίσεων πρόσβασης στο πεδίο Αποτελέσματα επιθεώρησης, θα εμφανιστεί ένα μήνυμα ότι δε βρέθηκαν θέματα προσβασιμότητας. </a:t>
            </a:r>
          </a:p>
        </p:txBody>
      </p:sp>
      <p:pic>
        <p:nvPicPr>
          <p:cNvPr id="4" name="Εικόνα 4" descr="Αποτελέσματα επιθεώρησης. Χωρίς προβλήματα προσβασιμότητας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20" y="3758431"/>
            <a:ext cx="1915160" cy="22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930226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Σύντομες οδηγίες δημιουργίας προσβάσιμων εγγράφων με χρήση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spc="200" dirty="0" smtClean="0">
                <a:solidFill>
                  <a:srgbClr val="FFFF00"/>
                </a:solidFill>
              </a:rPr>
              <a:t>MS</a:t>
            </a:r>
            <a:r>
              <a:rPr lang="el-GR" sz="4000" spc="200" dirty="0" smtClean="0">
                <a:solidFill>
                  <a:srgbClr val="FFFF00"/>
                </a:solidFill>
              </a:rPr>
              <a:t>-</a:t>
            </a:r>
            <a:r>
              <a:rPr lang="en-US" sz="4000" spc="200" dirty="0" smtClean="0">
                <a:solidFill>
                  <a:srgbClr val="FFFF00"/>
                </a:solidFill>
              </a:rPr>
              <a:t>PowerPoint </a:t>
            </a:r>
            <a:r>
              <a:rPr lang="el-GR" sz="4000" spc="200" dirty="0" smtClean="0">
                <a:solidFill>
                  <a:srgbClr val="FFFF00"/>
                </a:solidFill>
              </a:rPr>
              <a:t>2010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3517851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Χρήση εναλλακτικού κειμένου σε όλα τα αντικείμενα.</a:t>
            </a:r>
            <a:endParaRPr lang="en-US" sz="2400" dirty="0" smtClean="0"/>
          </a:p>
          <a:p>
            <a:r>
              <a:rPr lang="el-GR" sz="2400" dirty="0" smtClean="0"/>
              <a:t>Μοναδικοί τίτλοι σε όλες τις διαφάνειες.</a:t>
            </a:r>
          </a:p>
          <a:p>
            <a:r>
              <a:rPr lang="el-GR" sz="2400" dirty="0" smtClean="0"/>
              <a:t>Λογική σειρά ανάγνωσης σε όλες τις διαφάνειες.</a:t>
            </a:r>
          </a:p>
          <a:p>
            <a:r>
              <a:rPr lang="el-GR" sz="2400" dirty="0" smtClean="0"/>
              <a:t>Αύξηση/Βελτίωση της ορατότητας για χρήστες με αχρωματοψία.</a:t>
            </a:r>
          </a:p>
          <a:p>
            <a:r>
              <a:rPr lang="el-GR" sz="2400" dirty="0" smtClean="0"/>
              <a:t>Χρήση επιστημονικών συμβόλων, πολυμέσων, πολλαπλών γλωσσών κ.α. ακολουθώντας τις κατάλληλες οδηγίες.</a:t>
            </a:r>
          </a:p>
          <a:p>
            <a:r>
              <a:rPr lang="el-GR" sz="2400" dirty="0" smtClean="0"/>
              <a:t>Έλεγχος του βαθμού προσβασιμότητας.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361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PowerPoint2010 Template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3917032"/>
          </a:xfrm>
        </p:spPr>
        <p:txBody>
          <a:bodyPr>
            <a:normAutofit/>
          </a:bodyPr>
          <a:lstStyle/>
          <a:p>
            <a:r>
              <a:rPr lang="el-GR" dirty="0" smtClean="0"/>
              <a:t>Χρήση ενσωματωμένων διατάξεων διαφάνειας.</a:t>
            </a:r>
          </a:p>
          <a:p>
            <a:r>
              <a:rPr lang="el-GR" dirty="0" smtClean="0"/>
              <a:t>Εναλλακτικό κείμενο σε αντικείμενο.</a:t>
            </a:r>
          </a:p>
          <a:p>
            <a:r>
              <a:rPr lang="el-GR" dirty="0"/>
              <a:t>Χρήση κουκκίδων και αρίθμησης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Ορισμένα είδη και μεγέθη γραμματοσειρών για τίτλο και κείμενο.</a:t>
            </a:r>
            <a:endParaRPr lang="el-GR" dirty="0"/>
          </a:p>
          <a:p>
            <a:pPr marL="0" indent="0">
              <a:buNone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03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Κεντρικό Μητρώο Ελληνικών Ανοικτών Μαθημάτων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έργο “</a:t>
            </a:r>
            <a:r>
              <a:rPr lang="el-GR" sz="2000" b="1" dirty="0"/>
              <a:t>Κεντρικό Μητρώο Ελληνικών Ανοικτών Μαθημάτων</a:t>
            </a:r>
            <a:r>
              <a:rPr lang="el-GR" sz="2000" dirty="0"/>
              <a:t>”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  <p:pic>
        <p:nvPicPr>
          <p:cNvPr id="7" name="Εικόνα 6" descr="Περιγραφή: Άδειες χρήσης Creative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9370"/>
            <a:ext cx="1247775" cy="43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2989580"/>
            <a:ext cx="4936192" cy="1231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0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 (4/5)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Με τη φράση περισσότερα πλαίσια χρήσης εννοούμε περιπτώσεις όπου οι χρήστες</a:t>
            </a:r>
            <a:r>
              <a:rPr lang="el-GR" sz="2800" b="1" dirty="0" smtClean="0"/>
              <a:t>:</a:t>
            </a:r>
          </a:p>
          <a:p>
            <a:pPr marL="0" indent="0">
              <a:buNone/>
            </a:pPr>
            <a:endParaRPr lang="el-GR" sz="2400" b="1" dirty="0"/>
          </a:p>
          <a:p>
            <a:pPr lvl="0"/>
            <a:r>
              <a:rPr lang="el-GR" sz="2400" dirty="0"/>
              <a:t>Ίσως δεν μπορούν εύκολα ή και καθόλου να δουν, να ακούσουν, να χειριστούν ή να επεξεργαστούν κάποιες μορφές πληροφορίας.</a:t>
            </a:r>
          </a:p>
          <a:p>
            <a:pPr lvl="0"/>
            <a:r>
              <a:rPr lang="el-GR" sz="2400" dirty="0"/>
              <a:t>Ίσως βρίσκονται σε μια κατάσταση όπου τα μάτια τους ή και τα χέρια τους ή και τα αυτιά τους είναι απασχολημένα σε άλλες κύριες δραστηριότητες (π.χ. ενώ οδηγούν, όταν εργάζονται σε ένα θορυβώδες περιβάλλον</a:t>
            </a:r>
            <a:r>
              <a:rPr lang="el-GR" sz="2400" dirty="0" smtClean="0"/>
              <a:t>).</a:t>
            </a:r>
          </a:p>
          <a:p>
            <a:r>
              <a:rPr lang="el-GR" sz="2400" dirty="0"/>
              <a:t>Ίσως διαθέτουν μικρή οθόνη ή οθόνη χωρίς γραφικά ή χαμηλής ταχύτητας σύνδεση στο διαδίκτυο.</a:t>
            </a:r>
          </a:p>
          <a:p>
            <a:pPr lvl="0"/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846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Εισαγωγή </a:t>
            </a:r>
            <a:r>
              <a:rPr lang="el-GR" dirty="0" smtClean="0">
                <a:solidFill>
                  <a:srgbClr val="FFFF00"/>
                </a:solidFill>
              </a:rPr>
              <a:t>(5/5)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/>
              <a:t>Ίσως </a:t>
            </a:r>
            <a:r>
              <a:rPr lang="el-GR" sz="2400" dirty="0"/>
              <a:t>δεν μιλούν ή δεν καταλαβαίνουν με ευχέρεια τη γλώσσα στην οποία είναι γραμμένη μια πληροφορία.</a:t>
            </a:r>
          </a:p>
          <a:p>
            <a:pPr lvl="0"/>
            <a:r>
              <a:rPr lang="el-GR" sz="2400" dirty="0"/>
              <a:t>Ίσως έχουν δυσκολία να διαβάσουν ή να κατανοήσουν κείμενα.</a:t>
            </a:r>
          </a:p>
          <a:p>
            <a:pPr lvl="0"/>
            <a:r>
              <a:rPr lang="el-GR" sz="2400" dirty="0"/>
              <a:t>Ίσως δεν μπορούν να χειριστούν το πληκτρολόγιο ή το ποντίκι.</a:t>
            </a:r>
          </a:p>
          <a:p>
            <a:pPr lvl="0"/>
            <a:r>
              <a:rPr lang="el-GR" sz="2400" dirty="0"/>
              <a:t>Ίσως διαθέτουν μια παλαιότερη έκδοση ενός </a:t>
            </a:r>
            <a:r>
              <a:rPr lang="el-GR" sz="2400" dirty="0" err="1"/>
              <a:t>φυλλομετρητή</a:t>
            </a:r>
            <a:r>
              <a:rPr lang="el-GR" sz="2400" dirty="0"/>
              <a:t>, ή έναν εντελώς διαφορετικό </a:t>
            </a:r>
            <a:r>
              <a:rPr lang="el-GR" sz="2400" dirty="0" err="1"/>
              <a:t>φυλλομετρητή</a:t>
            </a:r>
            <a:r>
              <a:rPr lang="el-GR" sz="2400" dirty="0"/>
              <a:t>, ή έναν φωνητικό </a:t>
            </a:r>
            <a:r>
              <a:rPr lang="el-GR" sz="2400" dirty="0" err="1"/>
              <a:t>φυλλομετρητή</a:t>
            </a:r>
            <a:r>
              <a:rPr lang="el-GR" sz="2400" dirty="0"/>
              <a:t> ή ένα διαφορετικό λειτουργικό σύστημα.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1601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3490</Words>
  <Application>Microsoft Office PowerPoint</Application>
  <PresentationFormat>Προβολή στην οθόνη (4:3)</PresentationFormat>
  <Paragraphs>394</Paragraphs>
  <Slides>76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77" baseType="lpstr">
      <vt:lpstr>Office Theme</vt:lpstr>
      <vt:lpstr>Κεντρικό Μητρώο Ελληνικών Ανοικτών Μαθημάτων</vt:lpstr>
      <vt:lpstr>Παρουσίαση του PowerPoint</vt:lpstr>
      <vt:lpstr>Περιεχόμενα (1/2)</vt:lpstr>
      <vt:lpstr>Περιεχόμενα (2/2)</vt:lpstr>
      <vt:lpstr>Εισαγωγή (1/5)</vt:lpstr>
      <vt:lpstr>Εισαγωγή (2/5)</vt:lpstr>
      <vt:lpstr>Εισαγωγή (3/5)</vt:lpstr>
      <vt:lpstr>Εισαγωγή (4/5)</vt:lpstr>
      <vt:lpstr>Εισαγωγή (5/5)</vt:lpstr>
      <vt:lpstr>Ενσωμάτωση μεταδεδομένων σε παρουσίαση (1/4)</vt:lpstr>
      <vt:lpstr>Ενσωμάτωση μεταδεδομένων σε παρουσίαση (2/4)</vt:lpstr>
      <vt:lpstr>Ενσωμάτωση μεταδεδομένων σε παρουσίαση (3/4)</vt:lpstr>
      <vt:lpstr>Ενσωμάτωση μεταδεδομένων σε παρουσίαση (4/4)</vt:lpstr>
      <vt:lpstr>Καθορισμός γλώσσας παρουσίασης</vt:lpstr>
      <vt:lpstr>Αλλαγή προκαθορισμένης γλώσσας</vt:lpstr>
      <vt:lpstr>Εφαρμογή γλώσσας απευθείας σε επιλεγμένο κείμενο</vt:lpstr>
      <vt:lpstr>Δομή παρουσίασης</vt:lpstr>
      <vt:lpstr>Διατάξεις διαφάνειας</vt:lpstr>
      <vt:lpstr>Ενσωματωμένες διαφάνειες</vt:lpstr>
      <vt:lpstr>Κενές διαφάνειες</vt:lpstr>
      <vt:lpstr>Υπόδειγμα διαφανειών</vt:lpstr>
      <vt:lpstr>Δημιουργία/προσαρμογή υποδείγματος διαφανειών (1/2)</vt:lpstr>
      <vt:lpstr>Δημιουργία/προσαρμογή υποδείγματος διαφανειών (2/2)</vt:lpstr>
      <vt:lpstr>Πλαίσιο διαφανειών (Slides Panel)</vt:lpstr>
      <vt:lpstr>Πλαίσιο διάρθρωσης (Outline Panel)</vt:lpstr>
      <vt:lpstr>Πλαίσιο σημειώσεων (Notes Panel)</vt:lpstr>
      <vt:lpstr>Κεφαλίδες-Υποσέλιδα-Αριθμοί διαφανειών</vt:lpstr>
      <vt:lpstr>Προσθήκη υποσέλιδου-αριθμού διαφάνειας-ημερομηνία/ώρα</vt:lpstr>
      <vt:lpstr>Προσθήκη κεφαλίδας-υποσέλιδου-αριθμού σελίδας-ημερομηνία/ώρα</vt:lpstr>
      <vt:lpstr>Λίστες</vt:lpstr>
      <vt:lpstr>Δημιουργία λίστας</vt:lpstr>
      <vt:lpstr>Στήλες (1/2)</vt:lpstr>
      <vt:lpstr>Στήλες (2/2)</vt:lpstr>
      <vt:lpstr>Πίνακες δεδομένων </vt:lpstr>
      <vt:lpstr>Δημιουργία και χρήση πινάκων δεδομένων (1/2)</vt:lpstr>
      <vt:lpstr>Δημιουργία και χρήση πινάκων δεδομένων (2/2)</vt:lpstr>
      <vt:lpstr>Εισαγωγή πίνακα δεδομένων</vt:lpstr>
      <vt:lpstr>Εισαγωγή εναλλακτικού κειμένου σε πίνακα</vt:lpstr>
      <vt:lpstr>Εισαγωγή γραμμής κεφαλίδας</vt:lpstr>
      <vt:lpstr>Υπερ-συνδέσεις</vt:lpstr>
      <vt:lpstr>Εισαγωγή υπερ-σύνδεσης (1/2)</vt:lpstr>
      <vt:lpstr>Εισαγωγή υπερ-σύνδεσης (2/2)</vt:lpstr>
      <vt:lpstr>Υπερ-σύνδεση με υπάρχον αρχείο ή ιστοσελίδα</vt:lpstr>
      <vt:lpstr>Υπερ-σύνδεση με θέση μέσα στο έγγραφο</vt:lpstr>
      <vt:lpstr>Υπερ-σύνδεση με διεύθυνση ηλεκτρονικού ταχυδρομείου</vt:lpstr>
      <vt:lpstr>Συμβουλή οθόνης</vt:lpstr>
      <vt:lpstr>Αντικείμενα</vt:lpstr>
      <vt:lpstr>Εισαγωγή και μορφοποίηση αντικειμένου</vt:lpstr>
      <vt:lpstr>Εναλλακτικό κείμενο σε αντικείμενο (1/2)</vt:lpstr>
      <vt:lpstr>Εναλλακτικό κείμενο σε αντικείμενο (2/2)</vt:lpstr>
      <vt:lpstr>Μοναδικοί τίτλοι</vt:lpstr>
      <vt:lpstr>Λογική σειρά ανάγνωσης</vt:lpstr>
      <vt:lpstr>Κίνηση – Μεταβάσεις (1/2)</vt:lpstr>
      <vt:lpstr>Κίνηση – Μεταβάσεις (2/2)</vt:lpstr>
      <vt:lpstr>Συστάσεις για τη γραμματοσειρά (1/3)</vt:lpstr>
      <vt:lpstr>Συστάσεις για τη γραμματοσειρά (2/3)</vt:lpstr>
      <vt:lpstr>Συστάσεις για τη γραμματοσειρά (3/3)</vt:lpstr>
      <vt:lpstr>Συστάσεις για τα χρώματα (1/2)</vt:lpstr>
      <vt:lpstr>Συστάσεις για τα χρώματα (2/2)</vt:lpstr>
      <vt:lpstr>Αύξηση/Βελτίωση ορατότητας για χρήστες με αχρωματοψία (1/2)</vt:lpstr>
      <vt:lpstr>Αύξηση/Βελτίωση ορατότητας για χρήστες με αχρωματοψία (2/2)</vt:lpstr>
      <vt:lpstr>Προβολή σε διαβαθμίσεις του γκρι</vt:lpstr>
      <vt:lpstr>Γενικές Συστάσεις (1/4)</vt:lpstr>
      <vt:lpstr>Γενικές Συστάσεις (2/4)</vt:lpstr>
      <vt:lpstr>Γενικές Συστάσεις (3/4)</vt:lpstr>
      <vt:lpstr>Γενικές Συστάσεις (4/4)</vt:lpstr>
      <vt:lpstr>Έλεγχος προσβασιμότητας </vt:lpstr>
      <vt:lpstr>Σφάλμα</vt:lpstr>
      <vt:lpstr>Προειδοποίηση</vt:lpstr>
      <vt:lpstr>Συμβουλή</vt:lpstr>
      <vt:lpstr>Ελεγκτής προσβασιμότητας (1/3)</vt:lpstr>
      <vt:lpstr>Ελεγκτής προσβασιμότητας (2/3)</vt:lpstr>
      <vt:lpstr>Ελεγκτής προσβασιμότητας (3/3)</vt:lpstr>
      <vt:lpstr>Σύντομες οδηγίες δημιουργίας προσβάσιμων εγγράφων με χρήση  MS-PowerPoint 2010</vt:lpstr>
      <vt:lpstr>PowerPoint2010 Template</vt:lpstr>
      <vt:lpstr>Κεντρικό Μητρώο Ελληνικών Ανοικτών Μαθημάτων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Αναλυτικές Οδηγίες Δημιουργίας Προσβάσιμων</dc:title>
  <dc:creator>Sima</dc:creator>
  <cp:lastModifiedBy>koupe</cp:lastModifiedBy>
  <cp:revision>226</cp:revision>
  <dcterms:created xsi:type="dcterms:W3CDTF">2013-04-08T07:53:42Z</dcterms:created>
  <dcterms:modified xsi:type="dcterms:W3CDTF">2014-02-26T19:13:02Z</dcterms:modified>
</cp:coreProperties>
</file>