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sldIdLst>
    <p:sldId id="355" r:id="rId3"/>
    <p:sldId id="351" r:id="rId4"/>
    <p:sldId id="352" r:id="rId5"/>
    <p:sldId id="356" r:id="rId6"/>
    <p:sldId id="357" r:id="rId7"/>
    <p:sldId id="358" r:id="rId8"/>
    <p:sldId id="359" r:id="rId9"/>
    <p:sldId id="360" r:id="rId10"/>
    <p:sldId id="353" r:id="rId11"/>
    <p:sldId id="354" r:id="rId12"/>
  </p:sldIdLst>
  <p:sldSz cx="9144000" cy="6858000" type="screen4x3"/>
  <p:notesSz cx="6858000" cy="9144000"/>
  <p:custDataLst>
    <p:tags r:id="rId1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3E7FF"/>
    <a:srgbClr val="3FCD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5833" autoAdjust="0"/>
  </p:normalViewPr>
  <p:slideViewPr>
    <p:cSldViewPr>
      <p:cViewPr varScale="1">
        <p:scale>
          <a:sx n="70" d="100"/>
          <a:sy n="70" d="100"/>
        </p:scale>
        <p:origin x="11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AE19E2-F835-46BA-A3F7-4D1C69317951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70B6FA-ACAF-4752-814D-2F4F974914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4649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560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163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008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FFD4-1A83-447A-B524-9B2277A3DDDD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5013C-0741-4C73-9C04-932A71E01FC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E7329-B135-45DE-A808-8DDD8A776E6C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66DC7-29E4-443D-834D-8E642C737D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9B72-B1CA-4770-9D9F-BBF2817AAF8C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50C7-6ACC-46F5-8744-58E816F279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Corbel" pitchFamily="34" charset="0"/>
              </a:defRPr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  <a:lvl2pPr>
              <a:defRPr>
                <a:latin typeface="Corbel" pitchFamily="34" charset="0"/>
              </a:defRPr>
            </a:lvl2pPr>
            <a:lvl3pPr>
              <a:defRPr>
                <a:latin typeface="Corbel" pitchFamily="34" charset="0"/>
              </a:defRPr>
            </a:lvl3pPr>
            <a:lvl4pPr>
              <a:defRPr>
                <a:latin typeface="Corbel" pitchFamily="34" charset="0"/>
              </a:defRPr>
            </a:lvl4pPr>
            <a:lvl5pPr>
              <a:defRPr>
                <a:latin typeface="Corbel" pitchFamily="34" charset="0"/>
              </a:defRPr>
            </a:lvl5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7175-EA81-42F7-B299-325276891A77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8371D-E272-445E-9690-BDBBE301CD8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964F-6A3A-4B3A-BC58-A3E18D0D0FC8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70708-6EFA-44C7-A5C1-8464C975A2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129D9-2D28-4425-90FF-E2C71D6A78BB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06D8-0FC0-4BC7-9A46-07F220AC874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9303A-D8E0-4724-9212-8FCEA19BF10D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B7356-5566-463F-B05B-F4A9308F7D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20801-5ED4-4007-8FA7-81902C34FC23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3AE80-0D08-44A1-87BA-9EFDE81690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126BC-8D5C-4A41-A844-CC81A6B834BD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D7C0-A2CE-4F01-920C-80F4FC65D1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CD418-53F9-4160-A99D-A6BAF88E5287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4218-AAAF-495E-9069-435299014F8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86440-2B7B-4643-8B8F-86E311BDEFD3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17CE8-5D28-43F2-B616-D929910715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24F976-DB04-49AE-8638-83BA54452294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7D3A27-2846-4238-A872-0CF6CC9895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spanidou@di.uoa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 txBox="1">
            <a:spLocks/>
          </p:cNvSpPr>
          <p:nvPr/>
        </p:nvSpPr>
        <p:spPr>
          <a:xfrm>
            <a:off x="179512" y="4005064"/>
            <a:ext cx="878497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l-GR" sz="3200" b="1" spc="200" dirty="0" smtClean="0">
                <a:solidFill>
                  <a:srgbClr val="5075BC"/>
                </a:solidFill>
                <a:latin typeface="+mj-lt"/>
              </a:rPr>
              <a:t>Οδηγίες </a:t>
            </a:r>
            <a:r>
              <a:rPr lang="el-GR" sz="3200" b="1" spc="200" dirty="0">
                <a:solidFill>
                  <a:srgbClr val="5075BC"/>
                </a:solidFill>
                <a:latin typeface="+mj-lt"/>
              </a:rPr>
              <a:t>δημιουργίας </a:t>
            </a:r>
            <a:r>
              <a:rPr lang="el-GR" sz="3200" b="1" spc="200" dirty="0" err="1">
                <a:solidFill>
                  <a:srgbClr val="5075BC"/>
                </a:solidFill>
                <a:latin typeface="+mj-lt"/>
              </a:rPr>
              <a:t>προσβάσιμων</a:t>
            </a:r>
            <a:r>
              <a:rPr lang="el-GR" sz="3200" b="1" spc="200" dirty="0">
                <a:solidFill>
                  <a:srgbClr val="5075BC"/>
                </a:solidFill>
                <a:latin typeface="+mj-lt"/>
              </a:rPr>
              <a:t> </a:t>
            </a:r>
            <a:r>
              <a:rPr lang="el-GR" sz="3200" b="1" spc="200" dirty="0" smtClean="0">
                <a:solidFill>
                  <a:srgbClr val="5075BC"/>
                </a:solidFill>
                <a:latin typeface="+mj-lt"/>
              </a:rPr>
              <a:t>εγγράφων με χρήση </a:t>
            </a:r>
            <a:r>
              <a:rPr lang="en-US" sz="3200" b="1" spc="200" dirty="0" err="1" smtClean="0">
                <a:solidFill>
                  <a:srgbClr val="5075BC"/>
                </a:solidFill>
                <a:latin typeface="+mj-lt"/>
              </a:rPr>
              <a:t>LaTex</a:t>
            </a:r>
            <a:endParaRPr lang="el-GR" sz="3200" b="1" spc="200" dirty="0">
              <a:solidFill>
                <a:srgbClr val="5075BC"/>
              </a:solidFill>
              <a:latin typeface="+mj-lt"/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395536" y="558924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500"/>
              </a:spcBef>
            </a:pPr>
            <a:r>
              <a:rPr lang="el-GR" sz="2800" b="1" dirty="0" smtClean="0">
                <a:solidFill>
                  <a:schemeClr val="bg1"/>
                </a:solidFill>
                <a:latin typeface="+mj-lt"/>
              </a:rPr>
              <a:t>Ασημίνα </a:t>
            </a:r>
            <a:r>
              <a:rPr lang="el-GR" sz="2800" b="1" dirty="0" err="1" smtClean="0">
                <a:solidFill>
                  <a:schemeClr val="bg1"/>
                </a:solidFill>
                <a:latin typeface="+mj-lt"/>
              </a:rPr>
              <a:t>Σπανίδου</a:t>
            </a:r>
            <a:endParaRPr lang="el-GR" sz="2800" b="1" dirty="0" smtClean="0">
              <a:solidFill>
                <a:schemeClr val="bg1"/>
              </a:solidFill>
              <a:latin typeface="+mj-lt"/>
            </a:endParaRPr>
          </a:p>
          <a:p>
            <a:pPr algn="ctr">
              <a:spcBef>
                <a:spcPts val="500"/>
              </a:spcBef>
            </a:pPr>
            <a:r>
              <a:rPr lang="en-US" sz="2000" dirty="0" smtClean="0">
                <a:solidFill>
                  <a:srgbClr val="0070C0"/>
                </a:solidFill>
                <a:latin typeface="+mj-lt"/>
                <a:hlinkClick r:id="rId3" tooltip="Ασημίνα Σπανίδου"/>
              </a:rPr>
              <a:t>aspanidou@di.uoa.gr</a:t>
            </a:r>
            <a:endParaRPr lang="en-US" sz="2000" dirty="0" smtClean="0">
              <a:latin typeface="+mj-lt"/>
            </a:endParaRPr>
          </a:p>
        </p:txBody>
      </p:sp>
      <p:pic>
        <p:nvPicPr>
          <p:cNvPr id="10" name="Εικόνα 5" descr="Λογότυπο-Κεντρικό Μητρώο Ελληνικών Ανοικτών Μαθημάτων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0355" y="885816"/>
            <a:ext cx="2419121" cy="2399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88640"/>
            <a:ext cx="2627784" cy="64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Κεντρικό Μητρώο Ελληνικών Ανοικτών Μαθημάτων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solidFill>
                  <a:schemeClr val="bg1"/>
                </a:solidFill>
              </a:rPr>
              <a:t>Το έργο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l-GR" sz="2000" b="1" dirty="0">
                <a:solidFill>
                  <a:schemeClr val="bg1"/>
                </a:solidFill>
              </a:rPr>
              <a:t>Κεντρικό Μητρώο Ελληνικών Ανοικτών Μαθημάτων</a:t>
            </a:r>
            <a:r>
              <a:rPr lang="en-US" sz="2000" dirty="0">
                <a:solidFill>
                  <a:schemeClr val="bg1"/>
                </a:solidFill>
              </a:rPr>
              <a:t>” </a:t>
            </a:r>
            <a:r>
              <a:rPr lang="el-GR" sz="2000" dirty="0">
                <a:solidFill>
                  <a:schemeClr val="bg1"/>
                </a:solidFill>
              </a:rPr>
              <a:t>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sz="2000" dirty="0">
              <a:solidFill>
                <a:schemeClr val="bg1"/>
              </a:solidFill>
            </a:endParaRPr>
          </a:p>
        </p:txBody>
      </p:sp>
      <p:pic>
        <p:nvPicPr>
          <p:cNvPr id="5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501008"/>
            <a:ext cx="5269858" cy="1254256"/>
          </a:xfrm>
          <a:prstGeom prst="rect">
            <a:avLst/>
          </a:prstGeom>
          <a:noFill/>
        </p:spPr>
      </p:pic>
      <p:pic>
        <p:nvPicPr>
          <p:cNvPr id="6" name="7 - Εικόνα" descr="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661248"/>
            <a:ext cx="1581685" cy="5533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22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spc="200" dirty="0">
                <a:solidFill>
                  <a:srgbClr val="5075BC"/>
                </a:solidFill>
                <a:latin typeface="+mj-lt"/>
                <a:ea typeface="+mn-ea"/>
                <a:cs typeface="Arial" charset="0"/>
              </a:rPr>
              <a:t>Άδειες 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</a:rPr>
              <a:t>Το παρόν εκπαιδευτικό υλικό υπόκειται σε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</a:rPr>
              <a:t>άδειες χρήσης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Creative Commons. </a:t>
            </a:r>
          </a:p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pPr>
              <a:buNone/>
            </a:pPr>
            <a:endParaRPr lang="el-GR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5853" y="5157192"/>
            <a:ext cx="185229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spc="200" dirty="0">
                <a:solidFill>
                  <a:srgbClr val="5075BC"/>
                </a:solidFill>
                <a:latin typeface="+mj-lt"/>
                <a:ea typeface="+mn-ea"/>
                <a:cs typeface="Arial" charset="0"/>
              </a:rPr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</a:rPr>
              <a:t>Το έργο «</a:t>
            </a: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Ανοικτά Ακαδημαϊκά Μαθήματα στο Πανεπιστήμιο Αθηνών</a:t>
            </a: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</a:rPr>
              <a:t>» έχει χρηματοδοτήσει μόνο την αναδιαμόρφωση του εκπαιδευτικού υλικού. 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80" y="5157192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spc="200" dirty="0" smtClean="0">
                <a:solidFill>
                  <a:srgbClr val="5075BC"/>
                </a:solidFill>
                <a:latin typeface="+mj-lt"/>
                <a:ea typeface="+mn-ea"/>
                <a:cs typeface="Arial" charset="0"/>
              </a:rPr>
              <a:t>Εισαγωγή</a:t>
            </a:r>
            <a:endParaRPr lang="el-GR" b="0" spc="200" dirty="0">
              <a:solidFill>
                <a:srgbClr val="5075BC"/>
              </a:solidFill>
              <a:latin typeface="+mj-lt"/>
              <a:ea typeface="+mn-ea"/>
              <a:cs typeface="Arial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708525"/>
          </a:xfrm>
        </p:spPr>
        <p:txBody>
          <a:bodyPr/>
          <a:lstStyle/>
          <a:p>
            <a:r>
              <a:rPr lang="el-GR" sz="2800" dirty="0">
                <a:solidFill>
                  <a:schemeClr val="bg1"/>
                </a:solidFill>
                <a:latin typeface="+mj-lt"/>
              </a:rPr>
              <a:t>Ο κώδικας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LaTeX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2800" dirty="0">
                <a:solidFill>
                  <a:schemeClr val="bg1"/>
                </a:solidFill>
                <a:latin typeface="+mj-lt"/>
              </a:rPr>
              <a:t>είναι μια πολύ καλή επιλογή για τους βλέποντες, καθώς τα οπτικά αποτελέσματα όταν μετατραπεί σε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pdf </a:t>
            </a:r>
            <a:r>
              <a:rPr lang="el-GR" sz="2800" dirty="0">
                <a:solidFill>
                  <a:schemeClr val="bg1"/>
                </a:solidFill>
                <a:latin typeface="+mj-lt"/>
              </a:rPr>
              <a:t>είναι ίσως τα καλύτερα. </a:t>
            </a:r>
            <a:endParaRPr lang="el-GR" sz="2800" dirty="0" smtClean="0">
              <a:solidFill>
                <a:schemeClr val="bg1"/>
              </a:solidFill>
              <a:latin typeface="+mj-lt"/>
            </a:endParaRPr>
          </a:p>
          <a:p>
            <a:endParaRPr lang="el-GR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+mj-lt"/>
              </a:rPr>
              <a:t>Για </a:t>
            </a:r>
            <a:r>
              <a:rPr lang="el-GR" sz="2800" dirty="0">
                <a:solidFill>
                  <a:schemeClr val="bg1"/>
                </a:solidFill>
                <a:latin typeface="+mj-lt"/>
              </a:rPr>
              <a:t>τους </a:t>
            </a:r>
            <a:r>
              <a:rPr lang="el-GR" sz="2800" dirty="0" smtClean="0">
                <a:solidFill>
                  <a:schemeClr val="bg1"/>
                </a:solidFill>
                <a:latin typeface="+mj-lt"/>
              </a:rPr>
              <a:t>τυφλούς, </a:t>
            </a:r>
            <a:r>
              <a:rPr lang="el-GR" sz="2800" dirty="0">
                <a:solidFill>
                  <a:schemeClr val="bg1"/>
                </a:solidFill>
                <a:latin typeface="+mj-lt"/>
              </a:rPr>
              <a:t>οι οποίοι κάνουν χρήση αναγνώστη οθόνης, χάνεται όλη η πληροφορία των μαθηματικών εκφράσεων και μένουν μόνο κάποια άναρχα σύμβολα. </a:t>
            </a:r>
          </a:p>
          <a:p>
            <a:endParaRPr lang="el-GR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30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spc="200" dirty="0">
                <a:solidFill>
                  <a:srgbClr val="5075BC"/>
                </a:solidFill>
                <a:latin typeface="+mj-lt"/>
                <a:cs typeface="Arial" charset="0"/>
              </a:rPr>
              <a:t>Επιλογές ως προς </a:t>
            </a:r>
            <a:r>
              <a:rPr lang="en-US" b="0" spc="200" dirty="0" err="1" smtClean="0">
                <a:solidFill>
                  <a:srgbClr val="5075BC"/>
                </a:solidFill>
                <a:latin typeface="+mj-lt"/>
                <a:cs typeface="Arial" charset="0"/>
              </a:rPr>
              <a:t>LaTex</a:t>
            </a:r>
            <a:endParaRPr lang="el-GR" b="0" spc="200" dirty="0">
              <a:solidFill>
                <a:srgbClr val="5075BC"/>
              </a:solidFill>
              <a:latin typeface="+mj-lt"/>
              <a:cs typeface="Arial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z="2800" dirty="0" smtClean="0">
                <a:solidFill>
                  <a:schemeClr val="bg1"/>
                </a:solidFill>
                <a:latin typeface="+mj-lt"/>
              </a:rPr>
              <a:t>ανάγνωση </a:t>
            </a:r>
            <a:r>
              <a:rPr lang="el-GR" sz="2800" dirty="0">
                <a:solidFill>
                  <a:schemeClr val="bg1"/>
                </a:solidFill>
                <a:latin typeface="+mj-lt"/>
              </a:rPr>
              <a:t>του πηγαίου κώδικα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LaTeX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2800" dirty="0">
                <a:solidFill>
                  <a:schemeClr val="bg1"/>
                </a:solidFill>
                <a:latin typeface="+mj-lt"/>
              </a:rPr>
              <a:t>με αναγνώστη </a:t>
            </a:r>
            <a:r>
              <a:rPr lang="el-GR" sz="2800" dirty="0" smtClean="0">
                <a:solidFill>
                  <a:schemeClr val="bg1"/>
                </a:solidFill>
                <a:latin typeface="+mj-lt"/>
              </a:rPr>
              <a:t>οθόνης.</a:t>
            </a:r>
          </a:p>
          <a:p>
            <a:r>
              <a:rPr lang="el-GR" sz="2800" dirty="0">
                <a:solidFill>
                  <a:schemeClr val="bg1"/>
                </a:solidFill>
                <a:latin typeface="+mj-lt"/>
              </a:rPr>
              <a:t>μετατροπή </a:t>
            </a:r>
            <a:r>
              <a:rPr lang="el-GR" sz="2800" dirty="0" smtClean="0">
                <a:solidFill>
                  <a:schemeClr val="bg1"/>
                </a:solidFill>
                <a:latin typeface="+mj-lt"/>
              </a:rPr>
              <a:t>του </a:t>
            </a:r>
            <a:r>
              <a:rPr lang="el-GR" sz="2800" dirty="0">
                <a:solidFill>
                  <a:schemeClr val="bg1"/>
                </a:solidFill>
                <a:latin typeface="+mj-lt"/>
              </a:rPr>
              <a:t>πηγαίου κώδικα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LaTeX</a:t>
            </a:r>
            <a:r>
              <a:rPr lang="el-G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2800" dirty="0" smtClean="0">
                <a:solidFill>
                  <a:schemeClr val="bg1"/>
                </a:solidFill>
                <a:latin typeface="+mj-lt"/>
              </a:rPr>
              <a:t>σε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HTML</a:t>
            </a:r>
            <a:r>
              <a:rPr lang="el-GR" sz="2800" dirty="0" smtClean="0">
                <a:solidFill>
                  <a:schemeClr val="bg1"/>
                </a:solidFill>
                <a:latin typeface="+mj-lt"/>
              </a:rPr>
              <a:t> και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MathML</a:t>
            </a:r>
            <a:r>
              <a:rPr lang="el-GR" sz="2800" dirty="0" smtClean="0">
                <a:solidFill>
                  <a:schemeClr val="bg1"/>
                </a:solidFill>
                <a:latin typeface="+mj-lt"/>
              </a:rPr>
              <a:t>.</a:t>
            </a:r>
            <a:endParaRPr lang="el-GR" sz="2800" dirty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el-GR" sz="2800" dirty="0">
                <a:solidFill>
                  <a:schemeClr val="bg1"/>
                </a:solidFill>
                <a:latin typeface="+mj-lt"/>
              </a:rPr>
              <a:t>μετατροπή </a:t>
            </a:r>
            <a:r>
              <a:rPr lang="el-GR" sz="2800" dirty="0" smtClean="0">
                <a:solidFill>
                  <a:schemeClr val="bg1"/>
                </a:solidFill>
                <a:latin typeface="+mj-lt"/>
              </a:rPr>
              <a:t>του </a:t>
            </a:r>
            <a:r>
              <a:rPr lang="el-GR" sz="2800" dirty="0">
                <a:solidFill>
                  <a:schemeClr val="bg1"/>
                </a:solidFill>
                <a:latin typeface="+mj-lt"/>
              </a:rPr>
              <a:t>πηγαίου κώδικα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LaTeX</a:t>
            </a:r>
            <a:r>
              <a:rPr lang="el-GR" sz="2800" dirty="0">
                <a:solidFill>
                  <a:schemeClr val="bg1"/>
                </a:solidFill>
                <a:latin typeface="+mj-lt"/>
              </a:rPr>
              <a:t> σε ένα κώδικα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Nemeth.</a:t>
            </a:r>
          </a:p>
          <a:p>
            <a:r>
              <a:rPr lang="el-GR" sz="2800" dirty="0">
                <a:solidFill>
                  <a:schemeClr val="bg1"/>
                </a:solidFill>
                <a:latin typeface="+mj-lt"/>
              </a:rPr>
              <a:t>μετατροπή του πηγαίου κώδικα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LaTeX</a:t>
            </a:r>
            <a:r>
              <a:rPr lang="el-G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2800" dirty="0" smtClean="0">
                <a:solidFill>
                  <a:schemeClr val="bg1"/>
                </a:solidFill>
                <a:latin typeface="+mj-lt"/>
              </a:rPr>
              <a:t>σε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large print PDF.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lvl="0"/>
            <a:endParaRPr lang="el-GR" sz="2800" dirty="0">
              <a:latin typeface="+mj-l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HTML+MathML</a:t>
            </a:r>
            <a:r>
              <a:rPr kumimoji="0" lang="el-GR" altLang="el-G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spc="200" dirty="0" smtClean="0">
                <a:solidFill>
                  <a:srgbClr val="5075BC"/>
                </a:solidFill>
                <a:latin typeface="+mj-lt"/>
                <a:cs typeface="Arial" charset="0"/>
              </a:rPr>
              <a:t> Χρήση κατάλληλων πακέτων</a:t>
            </a:r>
            <a:endParaRPr lang="el-GR" b="0" spc="200" dirty="0">
              <a:solidFill>
                <a:srgbClr val="5075BC"/>
              </a:solidFill>
              <a:latin typeface="+mj-lt"/>
              <a:cs typeface="Arial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Κατά τη συγγραφή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LaTeX</a:t>
            </a:r>
            <a:r>
              <a:rPr lang="el-G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γίνεται χρήση </a:t>
            </a:r>
            <a:r>
              <a:rPr lang="el-GR" sz="2000" dirty="0">
                <a:solidFill>
                  <a:schemeClr val="bg1"/>
                </a:solidFill>
                <a:latin typeface="+mj-lt"/>
              </a:rPr>
              <a:t>κάποιων πακέτων. Δυστυχώς πολλά πακέτα κάνουν αδύνατη τη μετατροπή από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LaTeX</a:t>
            </a:r>
            <a:r>
              <a:rPr lang="el-GR" sz="2000" dirty="0">
                <a:solidFill>
                  <a:schemeClr val="bg1"/>
                </a:solidFill>
                <a:latin typeface="+mj-lt"/>
              </a:rPr>
              <a:t>  σε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Nemeth </a:t>
            </a:r>
            <a:r>
              <a:rPr lang="el-GR" sz="2000" dirty="0">
                <a:solidFill>
                  <a:schemeClr val="bg1"/>
                </a:solidFill>
                <a:latin typeface="+mj-lt"/>
              </a:rPr>
              <a:t>ή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HTML</a:t>
            </a:r>
            <a:r>
              <a:rPr lang="el-GR" sz="2000" dirty="0">
                <a:solidFill>
                  <a:schemeClr val="bg1"/>
                </a:solidFill>
                <a:latin typeface="+mj-lt"/>
              </a:rPr>
              <a:t>. </a:t>
            </a: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Στις «Οδηγίες συγγραφής μαθηματικών σε προσβάσιμη μορφή με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LaTex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» δίνεται ένα βασικό υποσύνολο </a:t>
            </a:r>
            <a:r>
              <a:rPr lang="el-GR" sz="2000" dirty="0">
                <a:solidFill>
                  <a:schemeClr val="bg1"/>
                </a:solidFill>
                <a:latin typeface="+mj-lt"/>
              </a:rPr>
              <a:t>από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LaTeX</a:t>
            </a:r>
            <a:r>
              <a:rPr lang="el-G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2000" dirty="0" err="1">
                <a:solidFill>
                  <a:schemeClr val="bg1"/>
                </a:solidFill>
                <a:latin typeface="+mj-lt"/>
              </a:rPr>
              <a:t>packages</a:t>
            </a:r>
            <a:r>
              <a:rPr lang="el-GR" sz="2000" dirty="0">
                <a:solidFill>
                  <a:schemeClr val="bg1"/>
                </a:solidFill>
                <a:latin typeface="+mj-lt"/>
              </a:rPr>
              <a:t> τα οποία είναι χρήσιμα για την παραγωγή εκπαιδευτικού υλικού και  επιτρέπουν τη μετατροπή του. </a:t>
            </a:r>
          </a:p>
          <a:p>
            <a:pPr marL="0" indent="0">
              <a:buNone/>
            </a:pPr>
            <a:r>
              <a:rPr lang="el-GR" sz="2000" b="1" dirty="0">
                <a:solidFill>
                  <a:schemeClr val="bg1"/>
                </a:solidFill>
                <a:latin typeface="+mj-lt"/>
              </a:rPr>
              <a:t>Σημείωση: </a:t>
            </a:r>
            <a:r>
              <a:rPr lang="el-GR" sz="2000" dirty="0">
                <a:solidFill>
                  <a:schemeClr val="bg1"/>
                </a:solidFill>
                <a:latin typeface="+mj-lt"/>
              </a:rPr>
              <a:t>Αν το έγγραφό σας απαιτεί τη χρήση κάποιου άλλου </a:t>
            </a:r>
            <a:r>
              <a:rPr lang="el-GR" sz="2000" dirty="0" err="1">
                <a:solidFill>
                  <a:schemeClr val="bg1"/>
                </a:solidFill>
                <a:latin typeface="+mj-lt"/>
              </a:rPr>
              <a:t>package</a:t>
            </a:r>
            <a:r>
              <a:rPr lang="el-GR" sz="2000" dirty="0">
                <a:solidFill>
                  <a:schemeClr val="bg1"/>
                </a:solidFill>
                <a:latin typeface="+mj-lt"/>
              </a:rPr>
              <a:t>, θα πρέπει να μας το στείλετε μαζί με ένα μικρό έγγραφο .</a:t>
            </a:r>
            <a:r>
              <a:rPr lang="el-GR" sz="2000" dirty="0" err="1">
                <a:solidFill>
                  <a:schemeClr val="bg1"/>
                </a:solidFill>
                <a:latin typeface="+mj-lt"/>
              </a:rPr>
              <a:t>tex</a:t>
            </a:r>
            <a:r>
              <a:rPr lang="el-GR" sz="2000" dirty="0">
                <a:solidFill>
                  <a:schemeClr val="bg1"/>
                </a:solidFill>
                <a:latin typeface="+mj-lt"/>
              </a:rPr>
              <a:t> που θα το χρησιμοποιεί, για να δούμε αν μπορεί να μετατραπεί σε προσβάσιμη μορφή.</a:t>
            </a:r>
          </a:p>
          <a:p>
            <a:endParaRPr lang="el-GR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043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spc="200" dirty="0" smtClean="0">
                <a:solidFill>
                  <a:srgbClr val="5075BC"/>
                </a:solidFill>
                <a:latin typeface="+mj-lt"/>
                <a:cs typeface="Arial" charset="0"/>
              </a:rPr>
              <a:t>Γενικές οδηγίες</a:t>
            </a:r>
            <a:endParaRPr lang="el-GR" b="0" dirty="0">
              <a:latin typeface="+mj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z="2400" dirty="0">
                <a:solidFill>
                  <a:schemeClr val="bg1"/>
                </a:solidFill>
                <a:latin typeface="+mj-lt"/>
              </a:rPr>
              <a:t>Το αρχείο .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tex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2400" dirty="0">
                <a:solidFill>
                  <a:schemeClr val="bg1"/>
                </a:solidFill>
                <a:latin typeface="+mj-lt"/>
              </a:rPr>
              <a:t>θα πρέπει να έχει κωδικοποίηση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UTF</a:t>
            </a:r>
            <a:r>
              <a:rPr lang="el-GR" sz="2400" dirty="0">
                <a:solidFill>
                  <a:schemeClr val="bg1"/>
                </a:solidFill>
                <a:latin typeface="+mj-lt"/>
              </a:rPr>
              <a:t>-8</a:t>
            </a:r>
            <a:r>
              <a:rPr lang="el-GR" sz="24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lvl="0"/>
            <a:r>
              <a:rPr lang="el-GR" sz="2400" dirty="0">
                <a:solidFill>
                  <a:schemeClr val="bg1"/>
                </a:solidFill>
                <a:latin typeface="+mj-lt"/>
              </a:rPr>
              <a:t>Το κείμενο θα πρέπει να παρουσιάζεται σε μία μόνο </a:t>
            </a:r>
            <a:r>
              <a:rPr lang="el-GR" sz="2400" dirty="0" smtClean="0">
                <a:solidFill>
                  <a:schemeClr val="bg1"/>
                </a:solidFill>
                <a:latin typeface="+mj-lt"/>
              </a:rPr>
              <a:t>στήλη.</a:t>
            </a:r>
          </a:p>
          <a:p>
            <a:pPr lvl="0"/>
            <a:r>
              <a:rPr lang="el-GR" sz="2400" dirty="0" smtClean="0">
                <a:solidFill>
                  <a:schemeClr val="bg1"/>
                </a:solidFill>
                <a:latin typeface="+mj-lt"/>
              </a:rPr>
              <a:t>Όχι στυλιζαρισμένη γραμματοσειρά.</a:t>
            </a:r>
            <a:endParaRPr lang="el-GR" sz="2400" dirty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el-GR" sz="2400" dirty="0" smtClean="0">
                <a:solidFill>
                  <a:schemeClr val="bg1"/>
                </a:solidFill>
                <a:latin typeface="+mj-lt"/>
              </a:rPr>
              <a:t>Αριστερή στοίχιση στο σώμα κειμένου.</a:t>
            </a:r>
          </a:p>
          <a:p>
            <a:r>
              <a:rPr lang="el-GR" sz="2400" dirty="0" smtClean="0">
                <a:solidFill>
                  <a:schemeClr val="bg1"/>
                </a:solidFill>
                <a:latin typeface="+mj-lt"/>
              </a:rPr>
              <a:t>Ίδιος προσανατολισμό σελίδας σε όλο το κείμενο.</a:t>
            </a:r>
            <a:endParaRPr lang="el-GR" sz="2400" dirty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el-GR" sz="2400" dirty="0" smtClean="0">
                <a:solidFill>
                  <a:schemeClr val="bg1"/>
                </a:solidFill>
                <a:latin typeface="+mj-lt"/>
              </a:rPr>
              <a:t>Αποφυγή σχολίων.</a:t>
            </a:r>
          </a:p>
          <a:p>
            <a:pPr lvl="0"/>
            <a:r>
              <a:rPr lang="el-GR" sz="2400" dirty="0" smtClean="0">
                <a:solidFill>
                  <a:schemeClr val="bg1"/>
                </a:solidFill>
                <a:latin typeface="+mj-lt"/>
              </a:rPr>
              <a:t>Μέγεθος </a:t>
            </a:r>
            <a:r>
              <a:rPr lang="el-GR" sz="2400" smtClean="0">
                <a:solidFill>
                  <a:schemeClr val="bg1"/>
                </a:solidFill>
                <a:latin typeface="+mj-lt"/>
              </a:rPr>
              <a:t>γραμματοσειράς </a:t>
            </a:r>
            <a:r>
              <a:rPr lang="el-GR" sz="2400" smtClean="0">
                <a:solidFill>
                  <a:schemeClr val="bg1"/>
                </a:solidFill>
                <a:latin typeface="+mj-lt"/>
              </a:rPr>
              <a:t>όχι μικρότερο από 12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pt.</a:t>
            </a:r>
          </a:p>
          <a:p>
            <a:pPr lvl="0"/>
            <a:r>
              <a:rPr lang="el-GR" sz="2400" dirty="0" smtClean="0">
                <a:solidFill>
                  <a:schemeClr val="bg1"/>
                </a:solidFill>
                <a:latin typeface="+mj-lt"/>
              </a:rPr>
              <a:t>Χρήση έντονης γραφής με φειδώ.</a:t>
            </a:r>
          </a:p>
          <a:p>
            <a:r>
              <a:rPr lang="el-GR" sz="2400" dirty="0" smtClean="0">
                <a:solidFill>
                  <a:schemeClr val="bg1"/>
                </a:solidFill>
                <a:latin typeface="+mj-lt"/>
              </a:rPr>
              <a:t>Η τελευταία </a:t>
            </a:r>
            <a:r>
              <a:rPr lang="el-GR" sz="2400" dirty="0">
                <a:solidFill>
                  <a:schemeClr val="bg1"/>
                </a:solidFill>
                <a:latin typeface="+mj-lt"/>
              </a:rPr>
              <a:t>γραμμή του κειμένου πρέπει να είναι αυστηρά το: </a:t>
            </a:r>
            <a:r>
              <a:rPr lang="el-GR" sz="2400" b="1" dirty="0">
                <a:solidFill>
                  <a:schemeClr val="bg1"/>
                </a:solidFill>
                <a:latin typeface="+mj-lt"/>
              </a:rPr>
              <a:t>\</a:t>
            </a:r>
            <a:r>
              <a:rPr lang="el-GR" sz="2400" b="1" dirty="0" err="1">
                <a:solidFill>
                  <a:schemeClr val="bg1"/>
                </a:solidFill>
                <a:latin typeface="+mj-lt"/>
              </a:rPr>
              <a:t>end</a:t>
            </a:r>
            <a:r>
              <a:rPr lang="el-GR" sz="2400" b="1" dirty="0">
                <a:solidFill>
                  <a:schemeClr val="bg1"/>
                </a:solidFill>
                <a:latin typeface="+mj-lt"/>
              </a:rPr>
              <a:t>{</a:t>
            </a:r>
            <a:r>
              <a:rPr lang="el-GR" sz="2400" b="1" dirty="0" err="1">
                <a:solidFill>
                  <a:schemeClr val="bg1"/>
                </a:solidFill>
                <a:latin typeface="+mj-lt"/>
              </a:rPr>
              <a:t>document</a:t>
            </a:r>
            <a:r>
              <a:rPr lang="el-GR" sz="2400" b="1" dirty="0">
                <a:solidFill>
                  <a:schemeClr val="bg1"/>
                </a:solidFill>
                <a:latin typeface="+mj-lt"/>
              </a:rPr>
              <a:t>}</a:t>
            </a:r>
            <a:r>
              <a:rPr lang="el-GR" sz="2400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9410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l-GR" b="0" spc="200" dirty="0" smtClean="0">
                <a:solidFill>
                  <a:srgbClr val="5075BC"/>
                </a:solidFill>
                <a:latin typeface="+mj-lt"/>
                <a:cs typeface="Arial" charset="0"/>
              </a:rPr>
              <a:t>Προτεινόμενοι </a:t>
            </a:r>
            <a:r>
              <a:rPr lang="en-US" b="0" spc="200" dirty="0" err="1">
                <a:solidFill>
                  <a:srgbClr val="5075BC"/>
                </a:solidFill>
                <a:latin typeface="+mj-lt"/>
                <a:cs typeface="Arial" charset="0"/>
              </a:rPr>
              <a:t>LaTex</a:t>
            </a:r>
            <a:r>
              <a:rPr lang="en-US" b="0" spc="200" dirty="0">
                <a:solidFill>
                  <a:srgbClr val="5075BC"/>
                </a:solidFill>
                <a:latin typeface="+mj-lt"/>
                <a:cs typeface="Arial" charset="0"/>
              </a:rPr>
              <a:t> editors</a:t>
            </a:r>
            <a:endParaRPr lang="el-GR" b="0" spc="200" dirty="0">
              <a:solidFill>
                <a:srgbClr val="5075BC"/>
              </a:solidFill>
              <a:latin typeface="+mj-lt"/>
              <a:cs typeface="Arial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+mj-lt"/>
              </a:rPr>
              <a:t>Texmaker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+mj-lt"/>
              </a:rPr>
              <a:t> για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Windows &amp; Ubuntu</a:t>
            </a:r>
            <a:r>
              <a:rPr lang="el-GR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+mj-lt"/>
              </a:rPr>
              <a:t>Kile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+mj-lt"/>
              </a:rPr>
              <a:t>για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Ubuntu</a:t>
            </a:r>
            <a:r>
              <a:rPr lang="el-GR" dirty="0" smtClean="0">
                <a:solidFill>
                  <a:schemeClr val="bg1"/>
                </a:solidFill>
                <a:latin typeface="+mj-lt"/>
              </a:rPr>
              <a:t>.</a:t>
            </a:r>
            <a:endParaRPr lang="el-G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658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800200"/>
          </a:xfrm>
        </p:spPr>
        <p:txBody>
          <a:bodyPr>
            <a:normAutofit/>
          </a:bodyPr>
          <a:lstStyle/>
          <a:p>
            <a:r>
              <a:rPr lang="el-GR" spc="200" dirty="0">
                <a:solidFill>
                  <a:srgbClr val="5075BC"/>
                </a:solidFill>
                <a:cs typeface="Arial" charset="0"/>
              </a:rPr>
              <a:t>Ερωτήσεις</a:t>
            </a:r>
            <a:r>
              <a:rPr lang="en-US" spc="200" dirty="0" smtClean="0">
                <a:solidFill>
                  <a:srgbClr val="5075BC"/>
                </a:solidFill>
                <a:cs typeface="Arial" charset="0"/>
              </a:rPr>
              <a:t>…</a:t>
            </a:r>
            <a:endParaRPr lang="el-GR" spc="200" dirty="0">
              <a:solidFill>
                <a:srgbClr val="5075B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4/4/2013 4:17:47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 t r u e < / C h e c k T e x t S i z e >  
     < C h e c k S c r e e n T i p > t r u e < / C h e c k S c r e e n T i p >  
     < S h o w S h a p e N a m e C o l u m n > f a l s e < / S h o w S h a p e N a m e C o l u m n >  
     < S h o w I s s u e D e s c r i p t i o n > f a l s e 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9BF5F2B-6321-4B34-A0E6-9F188D0CA40F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442</Words>
  <Application>Microsoft Office PowerPoint</Application>
  <PresentationFormat>Προβολή στην οθόνη (4:3)</PresentationFormat>
  <Paragraphs>45</Paragraphs>
  <Slides>10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 Unicode MS</vt:lpstr>
      <vt:lpstr>Arial</vt:lpstr>
      <vt:lpstr>Calibri</vt:lpstr>
      <vt:lpstr>Corbel</vt:lpstr>
      <vt:lpstr>Θέμα του Office</vt:lpstr>
      <vt:lpstr>Παρουσίαση του PowerPoint</vt:lpstr>
      <vt:lpstr>Άδειες Χρήσης</vt:lpstr>
      <vt:lpstr>Χρηματοδότηση</vt:lpstr>
      <vt:lpstr>Εισαγωγή</vt:lpstr>
      <vt:lpstr>Επιλογές ως προς LaTex</vt:lpstr>
      <vt:lpstr> Χρήση κατάλληλων πακέτων</vt:lpstr>
      <vt:lpstr>Γενικές οδηγίες</vt:lpstr>
      <vt:lpstr>Προτεινόμενοι LaTex editors</vt:lpstr>
      <vt:lpstr>Ερωτήσεις…</vt:lpstr>
      <vt:lpstr>Κεντρικό Μητρώο Ελληνικών Ανοικτών Μαθημάτων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Sima</cp:lastModifiedBy>
  <cp:revision>213</cp:revision>
  <dcterms:created xsi:type="dcterms:W3CDTF">2010-11-12T19:41:35Z</dcterms:created>
  <dcterms:modified xsi:type="dcterms:W3CDTF">2014-05-14T08:15:41Z</dcterms:modified>
</cp:coreProperties>
</file>